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C0B2-D1AF-439F-83A1-55D478DB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8A13E-D5ED-4E49-A703-80E986A1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ABCAA-04E1-428F-AD99-7DB60DBD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26BD-6C54-42FF-8674-9C9EE109FF6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B9DAE-0BC2-4204-9AB6-1BE1E863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0D7A0-A256-49DD-9070-2AC3BC99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631E-6C0A-4D28-AD90-CC4FC72C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98ED-4D08-40C4-9B29-3136CE80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2EF73-AA66-4389-B937-56A3C3F47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EAF5C-C8AF-46F8-BD8B-A1DFF77C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26BD-6C54-42FF-8674-9C9EE109FF6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15591-5FF4-4108-AC37-B0D06D13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6C16-B050-4C75-89FA-49DC9ADF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631E-6C0A-4D28-AD90-CC4FC72C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5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EDDF1-8FC0-4BA6-8FB3-C66251172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A940C-9F4C-48C1-ADD6-699D641D4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D11A8-3420-4753-BA11-C986732C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26BD-6C54-42FF-8674-9C9EE109FF6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82C57-8066-40CE-8969-B1C7D5BD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4EA6C-0D10-4CEA-AB65-8607A58B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631E-6C0A-4D28-AD90-CC4FC72C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2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1FC3-76A5-47F3-899B-97CC800A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63C0F-A82F-4FCF-A5F2-7D904E165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0451D-EB2B-465C-B5F8-A4609170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26BD-6C54-42FF-8674-9C9EE109FF6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556D0-9FBD-49FA-AC69-AF9F795F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3EB20-DF52-476D-808F-40EB7C97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631E-6C0A-4D28-AD90-CC4FC72C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6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420C-726B-4CF1-BB03-58D7F38F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AF254-8D52-406F-BC6B-6CDA79FED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E6F0B-C077-4617-AEFE-BBC13E3E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26BD-6C54-42FF-8674-9C9EE109FF6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41E8D-B98E-4394-B382-9D080C2F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C1D10-7009-422D-9454-D7905B13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631E-6C0A-4D28-AD90-CC4FC72C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15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1B8B-A24A-4CFA-918C-8A66978B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3BB17-FC71-4065-BC4C-8CC0DB437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B5540-E2BA-4B5A-8311-4AD6AA19D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C8936-1FC6-44E6-B241-5FCB5696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26BD-6C54-42FF-8674-9C9EE109FF6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68ED4-2767-4E28-BABE-4483974A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68A94-3D9F-453D-A845-D230492B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631E-6C0A-4D28-AD90-CC4FC72C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C645-4B52-4EDA-B06E-5CB137DF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4EF9D-89E2-4D00-94D7-5E2171A48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67B1F-4AC8-4D2F-A8B3-7F274880F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34F2C-149F-4819-A834-A1639C322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41708-C7AC-4A5F-A499-FDD941488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6D297-B801-44EB-8DF9-7C1D10DC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26BD-6C54-42FF-8674-9C9EE109FF6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230F1-0D07-4388-AB3B-A0452FCB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7A1A3-92AD-466F-B186-CCBE17C8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631E-6C0A-4D28-AD90-CC4FC72C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26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2341-B4FB-4D44-808D-2D9FAB50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55BB6-C4ED-43D1-8E36-4ADB6C10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26BD-6C54-42FF-8674-9C9EE109FF6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6EC73-95A6-4A1F-BD66-85FA1F07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719EC-AFF9-4B22-9A40-689FF31E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631E-6C0A-4D28-AD90-CC4FC72C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6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31FB3-4360-4B79-BE38-1D94F5D6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26BD-6C54-42FF-8674-9C9EE109FF6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99DED-F7EE-4C76-A6D4-AFFC8393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CB039-5099-483F-A0D7-D41D580B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631E-6C0A-4D28-AD90-CC4FC72C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8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9D51-7499-4DD6-A71F-86A286F7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5FEFE-7070-4CAA-B480-80EF80F5E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B1A6D-ECFF-456F-99A6-42370BB2C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97814-C1E6-43CB-A13D-46B180E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26BD-6C54-42FF-8674-9C9EE109FF6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F3799-16F0-4CAC-BAE0-497801E9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FA321-D4B7-4921-AB21-0792D5BB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631E-6C0A-4D28-AD90-CC4FC72C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3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9743-3265-43F4-BAB6-6EA191D0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F0C8C-54B0-4F12-A2DE-62A8FC3C6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B3099-B564-4E89-B588-1006FFE32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38F08-AF86-4411-BFAF-B3BA584F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26BD-6C54-42FF-8674-9C9EE109FF6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71E22-5E06-41E9-B614-554EF183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A7F5A-7085-4125-A1E2-D824D520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631E-6C0A-4D28-AD90-CC4FC72C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0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1C915-26C6-4FA3-9726-00AFA32D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73C18-7923-4820-BEFD-482EC9037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2DDC4-A241-4706-98B4-8409B6017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26BD-6C54-42FF-8674-9C9EE109FF69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21F9F-C689-4B56-BC3F-6B608A0C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39605-D41C-413C-A2E9-98E735392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631E-6C0A-4D28-AD90-CC4FC72C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74780-C93A-4681-A9C1-3E1A62D4E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4075" y="1888285"/>
            <a:ext cx="57912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Patrick Hand" panose="00000500000000000000" pitchFamily="2" charset="0"/>
              </a:rPr>
              <a:t>Where we’ve come from, and where we’re going in autism intervention:</a:t>
            </a:r>
            <a:endParaRPr lang="en-GB" dirty="0">
              <a:latin typeface="Modern Love" panose="04090805081005020601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D5023-4A66-498F-A230-913C78F02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7951" y="5773737"/>
            <a:ext cx="2763441" cy="508748"/>
          </a:xfrm>
        </p:spPr>
        <p:txBody>
          <a:bodyPr/>
          <a:lstStyle/>
          <a:p>
            <a:r>
              <a:rPr lang="en-GB" dirty="0">
                <a:latin typeface="Patrick Hand" panose="00000500000000000000" pitchFamily="2" charset="0"/>
              </a:rPr>
              <a:t>Amanda Haydock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64B81C-695A-42E9-95DB-51F1310DA575}"/>
              </a:ext>
            </a:extLst>
          </p:cNvPr>
          <p:cNvSpPr txBox="1"/>
          <p:nvPr/>
        </p:nvSpPr>
        <p:spPr>
          <a:xfrm>
            <a:off x="6332932" y="4305941"/>
            <a:ext cx="49934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Modern Love" panose="04090805081005020601" pitchFamily="82" charset="0"/>
              </a:rPr>
              <a:t>An autistic person’s perspective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9050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AD8A-9233-4BA8-8B60-D4432511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Modern Love" panose="04090805081005020601" pitchFamily="82" charset="0"/>
              </a:rPr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1107B-49D3-4452-B9C0-0C30396C5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4" y="1825625"/>
            <a:ext cx="5114925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rbel" panose="020B0503020204020204" pitchFamily="34" charset="0"/>
              </a:rPr>
              <a:t>My pronouns are she/her.</a:t>
            </a:r>
          </a:p>
          <a:p>
            <a:r>
              <a:rPr lang="en-GB" dirty="0">
                <a:latin typeface="Corbel" panose="020B0503020204020204" pitchFamily="34" charset="0"/>
              </a:rPr>
              <a:t>I’m autistic – diagnosed in 2009 – and I use identity-first language.</a:t>
            </a:r>
          </a:p>
          <a:p>
            <a:r>
              <a:rPr lang="en-GB" dirty="0">
                <a:latin typeface="Corbel" panose="020B0503020204020204" pitchFamily="34" charset="0"/>
              </a:rPr>
              <a:t>I’m a PACT therapist, a DIR/</a:t>
            </a:r>
            <a:r>
              <a:rPr lang="en-GB" dirty="0" err="1">
                <a:latin typeface="Corbel" panose="020B0503020204020204" pitchFamily="34" charset="0"/>
              </a:rPr>
              <a:t>Floortime</a:t>
            </a:r>
            <a:r>
              <a:rPr lang="en-GB" dirty="0">
                <a:latin typeface="Corbel" panose="020B0503020204020204" pitchFamily="34" charset="0"/>
              </a:rPr>
              <a:t> practitioner, and have an MEd (Autism – 2019).</a:t>
            </a:r>
          </a:p>
          <a:p>
            <a:r>
              <a:rPr lang="en-GB" dirty="0">
                <a:latin typeface="Corbel" panose="020B0503020204020204" pitchFamily="34" charset="0"/>
              </a:rPr>
              <a:t>I’m a director of Spectrum Connection CIC, an early intervention service in Salford, Greater Manchester.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E420C-E53F-404D-9770-38ABC7652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 b="22616"/>
          <a:stretch/>
        </p:blipFill>
        <p:spPr>
          <a:xfrm>
            <a:off x="969466" y="1758949"/>
            <a:ext cx="4440733" cy="418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240C-DAEF-4BE9-B34B-45211720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Modern Love" panose="04090805081005020601" pitchFamily="82" charset="0"/>
              </a:rPr>
              <a:t>Priorities of the autistic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286D8-E053-41FB-83A1-138DD8D64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 err="1">
                <a:latin typeface="Corbel" panose="020B0503020204020204" pitchFamily="34" charset="0"/>
              </a:rPr>
              <a:t>Autistica</a:t>
            </a:r>
            <a:r>
              <a:rPr lang="en-GB" dirty="0">
                <a:latin typeface="Corbel" panose="020B0503020204020204" pitchFamily="34" charset="0"/>
              </a:rPr>
              <a:t> (2016) conducted a survey:</a:t>
            </a:r>
          </a:p>
          <a:p>
            <a:r>
              <a:rPr lang="en-GB" dirty="0">
                <a:latin typeface="Corbel" panose="020B0503020204020204" pitchFamily="34" charset="0"/>
              </a:rPr>
              <a:t>Number one priority = mental health support and interventions.</a:t>
            </a:r>
          </a:p>
          <a:p>
            <a:r>
              <a:rPr lang="en-GB" dirty="0">
                <a:latin typeface="Corbel" panose="020B0503020204020204" pitchFamily="34" charset="0"/>
              </a:rPr>
              <a:t>Second-highest priority = communication and language support and development.</a:t>
            </a:r>
          </a:p>
          <a:p>
            <a:pPr marL="0" indent="0">
              <a:buNone/>
            </a:pPr>
            <a:r>
              <a:rPr lang="en-GB" dirty="0">
                <a:latin typeface="Corbel" panose="020B0503020204020204" pitchFamily="34" charset="0"/>
              </a:rPr>
              <a:t>Autistic people have the same needs as everyone else:</a:t>
            </a:r>
          </a:p>
          <a:p>
            <a:pPr marL="514350" indent="-514350">
              <a:buAutoNum type="arabicParenR"/>
            </a:pPr>
            <a:r>
              <a:rPr lang="en-GB" dirty="0">
                <a:latin typeface="Corbel" panose="020B0503020204020204" pitchFamily="34" charset="0"/>
              </a:rPr>
              <a:t>Autonomy</a:t>
            </a:r>
          </a:p>
          <a:p>
            <a:pPr marL="514350" indent="-514350">
              <a:buAutoNum type="arabicParenR"/>
            </a:pPr>
            <a:r>
              <a:rPr lang="en-GB" dirty="0">
                <a:latin typeface="Corbel" panose="020B0503020204020204" pitchFamily="34" charset="0"/>
              </a:rPr>
              <a:t>Competence</a:t>
            </a:r>
          </a:p>
          <a:p>
            <a:pPr marL="514350" indent="-514350">
              <a:buAutoNum type="arabicParenR"/>
            </a:pPr>
            <a:r>
              <a:rPr lang="en-GB" dirty="0">
                <a:latin typeface="Corbel" panose="020B0503020204020204" pitchFamily="34" charset="0"/>
              </a:rPr>
              <a:t>Relatedness</a:t>
            </a:r>
          </a:p>
          <a:p>
            <a:r>
              <a:rPr lang="en-GB" dirty="0">
                <a:latin typeface="Corbel" panose="020B0503020204020204" pitchFamily="34" charset="0"/>
              </a:rPr>
              <a:t>These are driven by intrinsic motivation.</a:t>
            </a:r>
          </a:p>
          <a:p>
            <a:r>
              <a:rPr lang="en-GB" dirty="0">
                <a:latin typeface="Corbel" panose="020B0503020204020204" pitchFamily="34" charset="0"/>
              </a:rPr>
              <a:t>PACT may also support the mental health of autistic children.</a:t>
            </a:r>
          </a:p>
          <a:p>
            <a:r>
              <a:rPr lang="en-GB" dirty="0">
                <a:latin typeface="Corbel" panose="020B0503020204020204" pitchFamily="34" charset="0"/>
              </a:rPr>
              <a:t>Let’s think more about long-term goals than short-term gains.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F2FEE-82C5-4204-9E38-5E639D4B72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2465388"/>
            <a:ext cx="3711575" cy="37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890E-70E5-4B90-8254-7290B4CD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Modern Love" panose="04090805081005020601" pitchFamily="82" charset="0"/>
              </a:rPr>
              <a:t>Where we have come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776D2-E9A3-4191-B686-B868CA08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224" y="1825625"/>
            <a:ext cx="5743575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Corbel" panose="020B0503020204020204" pitchFamily="34" charset="0"/>
              </a:rPr>
              <a:t>Most interventions have focused on shaping observable behaviour.</a:t>
            </a:r>
          </a:p>
          <a:p>
            <a:r>
              <a:rPr lang="en-GB" dirty="0">
                <a:latin typeface="Corbel" panose="020B0503020204020204" pitchFamily="34" charset="0"/>
              </a:rPr>
              <a:t>This is not a priority for autistic people, and can lead to harm – it does not meet our needs for autonomy.</a:t>
            </a:r>
          </a:p>
          <a:p>
            <a:r>
              <a:rPr lang="en-GB" dirty="0">
                <a:latin typeface="Corbel" panose="020B0503020204020204" pitchFamily="34" charset="0"/>
              </a:rPr>
              <a:t>Focused on extrinsic motivation; however, this cannot sustain positive change.</a:t>
            </a:r>
          </a:p>
          <a:p>
            <a:r>
              <a:rPr lang="en-GB" dirty="0">
                <a:latin typeface="Corbel" panose="020B0503020204020204" pitchFamily="34" charset="0"/>
              </a:rPr>
              <a:t>Most importantly, interventions were focused on doing </a:t>
            </a:r>
            <a:r>
              <a:rPr lang="en-GB" b="1" i="1" dirty="0">
                <a:latin typeface="Corbel" panose="020B0503020204020204" pitchFamily="34" charset="0"/>
              </a:rPr>
              <a:t>to</a:t>
            </a:r>
            <a:r>
              <a:rPr lang="en-GB" dirty="0">
                <a:latin typeface="Corbel" panose="020B0503020204020204" pitchFamily="34" charset="0"/>
              </a:rPr>
              <a:t> autistic people, rather than being done </a:t>
            </a:r>
            <a:r>
              <a:rPr lang="en-GB" b="1" i="1" dirty="0">
                <a:latin typeface="Corbel" panose="020B0503020204020204" pitchFamily="34" charset="0"/>
              </a:rPr>
              <a:t>with</a:t>
            </a:r>
            <a:r>
              <a:rPr lang="en-GB" dirty="0">
                <a:latin typeface="Corbel" panose="020B0503020204020204" pitchFamily="34" charset="0"/>
              </a:rPr>
              <a:t> autistic people.</a:t>
            </a:r>
          </a:p>
          <a:p>
            <a:r>
              <a:rPr lang="en-GB" dirty="0">
                <a:latin typeface="Corbel" panose="020B0503020204020204" pitchFamily="34" charset="0"/>
              </a:rPr>
              <a:t>Have sustained the double empathy problem.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4C90D-F958-4F49-A09C-D3280F7EA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859" r="19167" b="45764"/>
          <a:stretch/>
        </p:blipFill>
        <p:spPr>
          <a:xfrm>
            <a:off x="609600" y="2239566"/>
            <a:ext cx="4871976" cy="321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5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838F-174A-448E-868C-2E660A07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Modern Love" panose="04090805081005020601" pitchFamily="82" charset="0"/>
              </a:rPr>
              <a:t>Where we are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0A45C-1C84-4683-8E74-22CAD12AD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4445" r="16111" b="43472"/>
          <a:stretch/>
        </p:blipFill>
        <p:spPr>
          <a:xfrm>
            <a:off x="7562450" y="2438401"/>
            <a:ext cx="3915173" cy="25939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1926C-53E7-4B17-B8D0-4F7BF315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24251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Corbel" panose="020B0503020204020204" pitchFamily="34" charset="0"/>
              </a:rPr>
              <a:t>We have come a long way in our understanding of autism.</a:t>
            </a:r>
          </a:p>
          <a:p>
            <a:r>
              <a:rPr lang="en-GB" dirty="0"/>
              <a:t>PACT focuses on intrinsic motivation.</a:t>
            </a:r>
          </a:p>
          <a:p>
            <a:r>
              <a:rPr lang="en-GB" dirty="0"/>
              <a:t>We are supporting relationships where autistic children feel accepted, understood, and celebrated.</a:t>
            </a:r>
          </a:p>
          <a:p>
            <a:r>
              <a:rPr lang="en-GB" dirty="0"/>
              <a:t>We are </a:t>
            </a:r>
            <a:r>
              <a:rPr lang="en-GB" b="1" i="1" dirty="0"/>
              <a:t>joining</a:t>
            </a:r>
            <a:r>
              <a:rPr lang="en-GB" b="1" dirty="0"/>
              <a:t> </a:t>
            </a:r>
            <a:r>
              <a:rPr lang="en-GB" dirty="0"/>
              <a:t>our autistic children.</a:t>
            </a:r>
          </a:p>
          <a:p>
            <a:r>
              <a:rPr lang="en-GB" dirty="0"/>
              <a:t>PACT supports a reduction in </a:t>
            </a:r>
            <a:r>
              <a:rPr lang="en-GB" i="1" dirty="0"/>
              <a:t>distress-related</a:t>
            </a:r>
            <a:r>
              <a:rPr lang="en-GB" dirty="0"/>
              <a:t> repetitive behaviour – and so may also meet autistic people’s highest priority of mental health support.</a:t>
            </a:r>
          </a:p>
          <a:p>
            <a:r>
              <a:rPr lang="en-GB" dirty="0"/>
              <a:t>We aren’t trying to teach adults about autism. </a:t>
            </a:r>
          </a:p>
          <a:p>
            <a:r>
              <a:rPr lang="en-GB" dirty="0"/>
              <a:t>We are closing the double empathy gap.</a:t>
            </a:r>
          </a:p>
        </p:txBody>
      </p:sp>
    </p:spTree>
    <p:extLst>
      <p:ext uri="{BB962C8B-B14F-4D97-AF65-F5344CB8AC3E}">
        <p14:creationId xmlns:p14="http://schemas.microsoft.com/office/powerpoint/2010/main" val="10221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B99A-CE84-48A5-A376-798117F9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GB" sz="5400" dirty="0">
                <a:latin typeface="Modern Love" panose="04090805081005020601" pitchFamily="82" charset="0"/>
              </a:rPr>
              <a:t>Where we are going</a:t>
            </a:r>
            <a:endParaRPr lang="en-GB" dirty="0">
              <a:latin typeface="Modern Love" panose="04090805081005020601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6056-1DDF-47A7-92AB-02437ACE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49" y="1825625"/>
            <a:ext cx="654367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rbel" panose="020B0503020204020204" pitchFamily="34" charset="0"/>
              </a:rPr>
              <a:t>PACT works, because through it we are supporting:</a:t>
            </a:r>
          </a:p>
          <a:p>
            <a:pPr marL="514350" indent="-514350">
              <a:buAutoNum type="arabicParenR"/>
            </a:pPr>
            <a:r>
              <a:rPr lang="en-GB" dirty="0">
                <a:latin typeface="Corbel" panose="020B0503020204020204" pitchFamily="34" charset="0"/>
              </a:rPr>
              <a:t>Autistic children’s autonomy – building confidence, and enabling self-advocacy.</a:t>
            </a:r>
          </a:p>
          <a:p>
            <a:pPr marL="514350" indent="-514350">
              <a:buAutoNum type="arabicParenR"/>
            </a:pPr>
            <a:r>
              <a:rPr lang="en-GB" dirty="0">
                <a:latin typeface="Corbel" panose="020B0503020204020204" pitchFamily="34" charset="0"/>
              </a:rPr>
              <a:t>Autistic children’s relatedness – their ability to feel seen and heard in their relationships.</a:t>
            </a:r>
          </a:p>
          <a:p>
            <a:pPr marL="514350" indent="-514350">
              <a:buAutoNum type="arabicParenR"/>
            </a:pPr>
            <a:r>
              <a:rPr lang="en-GB" dirty="0">
                <a:latin typeface="Corbel" panose="020B0503020204020204" pitchFamily="34" charset="0"/>
              </a:rPr>
              <a:t>Autistic children’s competence – their ability to put themselves out into the world, exactly as they are.</a:t>
            </a:r>
          </a:p>
          <a:p>
            <a:r>
              <a:rPr lang="en-GB" dirty="0">
                <a:latin typeface="Corbel" panose="020B0503020204020204" pitchFamily="34" charset="0"/>
              </a:rPr>
              <a:t>Pre-emptive support is vital.</a:t>
            </a:r>
          </a:p>
          <a:p>
            <a:r>
              <a:rPr lang="en-GB" dirty="0">
                <a:latin typeface="Corbel" panose="020B0503020204020204" pitchFamily="34" charset="0"/>
              </a:rPr>
              <a:t>We need to change the narrative around autism: PACT plays a vital role in this.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14AB2-792D-4627-A2FA-52F18C994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7292" r="15972" b="41389"/>
          <a:stretch/>
        </p:blipFill>
        <p:spPr>
          <a:xfrm>
            <a:off x="748349" y="2300287"/>
            <a:ext cx="4442775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F58FD-4C77-40BE-A586-535D1768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9" y="1555353"/>
            <a:ext cx="5581651" cy="3747294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dirty="0">
                <a:effectLst/>
                <a:latin typeface="Patrick Han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 is possible for our children to be autonomous, connected, and competent – we just need to accept, celebrate, and meet them exactly where they are.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DFEE62-6FF3-4150-B900-6B91AD31C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6"/>
          <a:stretch>
            <a:fillRect/>
          </a:stretch>
        </p:blipFill>
        <p:spPr bwMode="auto">
          <a:xfrm>
            <a:off x="239714" y="312124"/>
            <a:ext cx="2541586" cy="24755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AC7CE6A-29E1-4D3D-A625-BC814FC0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26950" b="43793"/>
          <a:stretch>
            <a:fillRect/>
          </a:stretch>
        </p:blipFill>
        <p:spPr bwMode="auto">
          <a:xfrm>
            <a:off x="9460101" y="4567613"/>
            <a:ext cx="2190371" cy="218402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CCC6729-4A00-4FF8-9091-D8FA11FD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8" t="12128" r="16389"/>
          <a:stretch>
            <a:fillRect/>
          </a:stretch>
        </p:blipFill>
        <p:spPr bwMode="auto">
          <a:xfrm>
            <a:off x="9673520" y="457704"/>
            <a:ext cx="2278766" cy="218439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3DDDE549-C288-40A4-9FB8-927F65A4D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7878" r="44228" b="40085"/>
          <a:stretch>
            <a:fillRect/>
          </a:stretch>
        </p:blipFill>
        <p:spPr bwMode="auto">
          <a:xfrm>
            <a:off x="541528" y="4416208"/>
            <a:ext cx="2347215" cy="233542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45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CACA-8B23-44AA-877E-2052C07A8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787650"/>
            <a:ext cx="52768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>
                <a:latin typeface="Modern Love" panose="04090805081005020601" pitchFamily="82" charset="0"/>
              </a:rPr>
              <a:t>Thank you.</a:t>
            </a:r>
          </a:p>
          <a:p>
            <a:pPr marL="0" indent="0">
              <a:buNone/>
            </a:pPr>
            <a:endParaRPr lang="en-GB" sz="7200" dirty="0">
              <a:latin typeface="Modern Love" panose="04090805081005020601" pitchFamily="82" charset="0"/>
            </a:endParaRPr>
          </a:p>
          <a:p>
            <a:pPr marL="0" indent="0">
              <a:buNone/>
            </a:pPr>
            <a:r>
              <a:rPr lang="en-GB" sz="4400" dirty="0">
                <a:latin typeface="Patrick Hand" panose="00000500000000000000" pitchFamily="2" charset="0"/>
              </a:rPr>
              <a:t>Amanda Haydock</a:t>
            </a:r>
          </a:p>
          <a:p>
            <a:pPr marL="0" indent="0">
              <a:buNone/>
            </a:pPr>
            <a:r>
              <a:rPr lang="en-GB" sz="3600" u="sng" dirty="0">
                <a:latin typeface="Patrick Hand" panose="00000500000000000000" pitchFamily="2" charset="0"/>
              </a:rPr>
              <a:t>spectrumconnection.co.uk</a:t>
            </a:r>
            <a:endParaRPr lang="en-GB" sz="5400" u="sng" dirty="0">
              <a:latin typeface="Patrick Hand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AC03C4-852F-4357-A257-FFD0AB6BD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58115"/>
            <a:ext cx="3533775" cy="13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2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439</Words>
  <Application>Microsoft Macintosh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Modern Love</vt:lpstr>
      <vt:lpstr>Patrick Hand</vt:lpstr>
      <vt:lpstr>Office Theme</vt:lpstr>
      <vt:lpstr>Where we’ve come from, and where we’re going in autism intervention:</vt:lpstr>
      <vt:lpstr>Who am I?</vt:lpstr>
      <vt:lpstr>Priorities of the autistic community</vt:lpstr>
      <vt:lpstr>Where we have come from</vt:lpstr>
      <vt:lpstr>Where we are now</vt:lpstr>
      <vt:lpstr>Where we are going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we’ve come from, and where we’re going in autism intervention: An autistic person’s perspective</dc:title>
  <dc:creator>Amanda Haydock</dc:creator>
  <cp:lastModifiedBy>IMPACT</cp:lastModifiedBy>
  <cp:revision>12</cp:revision>
  <dcterms:created xsi:type="dcterms:W3CDTF">2022-02-19T22:07:24Z</dcterms:created>
  <dcterms:modified xsi:type="dcterms:W3CDTF">2022-02-22T12:46:09Z</dcterms:modified>
</cp:coreProperties>
</file>