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84" r:id="rId5"/>
    <p:sldId id="267" r:id="rId6"/>
    <p:sldId id="272" r:id="rId7"/>
    <p:sldId id="258" r:id="rId8"/>
    <p:sldId id="948" r:id="rId9"/>
    <p:sldId id="6600" r:id="rId10"/>
    <p:sldId id="6547" r:id="rId11"/>
    <p:sldId id="6549" r:id="rId12"/>
    <p:sldId id="6599" r:id="rId13"/>
    <p:sldId id="1860" r:id="rId14"/>
    <p:sldId id="6568" r:id="rId15"/>
    <p:sldId id="6569" r:id="rId16"/>
    <p:sldId id="6575" r:id="rId17"/>
    <p:sldId id="6601" r:id="rId18"/>
    <p:sldId id="260" r:id="rId19"/>
    <p:sldId id="262" r:id="rId20"/>
    <p:sldId id="1821" r:id="rId21"/>
    <p:sldId id="1822" r:id="rId22"/>
    <p:sldId id="1820" r:id="rId23"/>
    <p:sldId id="1809" r:id="rId24"/>
    <p:sldId id="1810" r:id="rId25"/>
    <p:sldId id="2023" r:id="rId26"/>
    <p:sldId id="6576" r:id="rId27"/>
    <p:sldId id="6558" r:id="rId28"/>
    <p:sldId id="6577" r:id="rId29"/>
    <p:sldId id="6581" r:id="rId30"/>
    <p:sldId id="6588" r:id="rId31"/>
    <p:sldId id="6561" r:id="rId32"/>
    <p:sldId id="6594" r:id="rId33"/>
    <p:sldId id="263" r:id="rId34"/>
    <p:sldId id="281" r:id="rId35"/>
    <p:sldId id="291" r:id="rId36"/>
    <p:sldId id="6598" r:id="rId37"/>
    <p:sldId id="1932" r:id="rId38"/>
    <p:sldId id="6597" r:id="rId39"/>
    <p:sldId id="65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Skinner" initials="JS" lastIdx="2" clrIdx="0">
    <p:extLst>
      <p:ext uri="{19B8F6BF-5375-455C-9EA6-DF929625EA0E}">
        <p15:presenceInfo xmlns:p15="http://schemas.microsoft.com/office/powerpoint/2012/main" userId="Jo Skin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81497" autoAdjust="0"/>
  </p:normalViewPr>
  <p:slideViewPr>
    <p:cSldViewPr snapToGrid="0" snapToObjects="1">
      <p:cViewPr varScale="1">
        <p:scale>
          <a:sx n="103" d="100"/>
          <a:sy n="103" d="100"/>
        </p:scale>
        <p:origin x="1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A20EF-C734-42CF-88BF-7C75EFD7FBC4}" type="doc">
      <dgm:prSet loTypeId="urn:microsoft.com/office/officeart/2008/layout/AlternatingPictureCircles" loCatId="pictur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B108BB4-6547-4D3A-AAA9-1D40EAE756E0}">
      <dgm:prSet phldrT="[Text]"/>
      <dgm:spPr/>
      <dgm:t>
        <a:bodyPr/>
        <a:lstStyle/>
        <a:p>
          <a:r>
            <a:rPr lang="en-GB" dirty="0"/>
            <a:t>Parent and therapist interaction changes parent behaviour</a:t>
          </a:r>
        </a:p>
      </dgm:t>
    </dgm:pt>
    <dgm:pt modelId="{86ECF7A6-8C6F-46EF-8009-C8CEDDA5FCD7}" type="parTrans" cxnId="{1783FFC3-3DB1-4A1A-AE3B-91D7B0B0D51C}">
      <dgm:prSet/>
      <dgm:spPr/>
      <dgm:t>
        <a:bodyPr/>
        <a:lstStyle/>
        <a:p>
          <a:endParaRPr lang="en-GB"/>
        </a:p>
      </dgm:t>
    </dgm:pt>
    <dgm:pt modelId="{B0DC0F46-0BCF-419D-A373-9C261358C1BB}" type="sibTrans" cxnId="{1783FFC3-3DB1-4A1A-AE3B-91D7B0B0D51C}">
      <dgm:prSet/>
      <dgm:spPr/>
      <dgm:t>
        <a:bodyPr/>
        <a:lstStyle/>
        <a:p>
          <a:endParaRPr lang="en-GB"/>
        </a:p>
      </dgm:t>
    </dgm:pt>
    <dgm:pt modelId="{458EE8C3-CAF1-48EC-AC74-787419603DD3}">
      <dgm:prSet phldrT="[Text]"/>
      <dgm:spPr/>
      <dgm:t>
        <a:bodyPr/>
        <a:lstStyle/>
        <a:p>
          <a:r>
            <a:rPr lang="en-GB" dirty="0"/>
            <a:t>Changing parental synchrony  impacts child initiations in dyad</a:t>
          </a:r>
        </a:p>
      </dgm:t>
    </dgm:pt>
    <dgm:pt modelId="{A7D11085-B412-4C2B-9CB1-861CF09BA790}" type="parTrans" cxnId="{612585E1-23FF-4549-8A3F-B31BE87AD2A9}">
      <dgm:prSet/>
      <dgm:spPr/>
      <dgm:t>
        <a:bodyPr/>
        <a:lstStyle/>
        <a:p>
          <a:endParaRPr lang="en-GB"/>
        </a:p>
      </dgm:t>
    </dgm:pt>
    <dgm:pt modelId="{8A41C4A9-A5B6-4408-BAB8-DAE6BB52370E}" type="sibTrans" cxnId="{612585E1-23FF-4549-8A3F-B31BE87AD2A9}">
      <dgm:prSet/>
      <dgm:spPr/>
      <dgm:t>
        <a:bodyPr/>
        <a:lstStyle/>
        <a:p>
          <a:endParaRPr lang="en-GB"/>
        </a:p>
      </dgm:t>
    </dgm:pt>
    <dgm:pt modelId="{E67D578F-E393-425D-9CDD-CCA0E455D32C}">
      <dgm:prSet phldrT="[Text]"/>
      <dgm:spPr/>
      <dgm:t>
        <a:bodyPr/>
        <a:lstStyle/>
        <a:p>
          <a:r>
            <a:rPr lang="en-GB" dirty="0"/>
            <a:t>Changing initiations by child affects interaction with researcher in ADOS</a:t>
          </a:r>
        </a:p>
      </dgm:t>
    </dgm:pt>
    <dgm:pt modelId="{A6D55101-AD9A-4E38-B8ED-CB4F8A09493D}" type="parTrans" cxnId="{C7EF0410-7DE3-418E-97B4-20B87AFB40FE}">
      <dgm:prSet/>
      <dgm:spPr/>
      <dgm:t>
        <a:bodyPr/>
        <a:lstStyle/>
        <a:p>
          <a:endParaRPr lang="en-GB"/>
        </a:p>
      </dgm:t>
    </dgm:pt>
    <dgm:pt modelId="{DCCF2C31-CE9E-49D9-A6E5-3A45E5B23E7E}" type="sibTrans" cxnId="{C7EF0410-7DE3-418E-97B4-20B87AFB40FE}">
      <dgm:prSet/>
      <dgm:spPr/>
      <dgm:t>
        <a:bodyPr/>
        <a:lstStyle/>
        <a:p>
          <a:endParaRPr lang="en-GB"/>
        </a:p>
      </dgm:t>
    </dgm:pt>
    <dgm:pt modelId="{EBB31086-C7AC-4FDB-A9D0-E4D02081A305}" type="pres">
      <dgm:prSet presAssocID="{D9BA20EF-C734-42CF-88BF-7C75EFD7FBC4}" presName="Name0" presStyleCnt="0">
        <dgm:presLayoutVars>
          <dgm:chMax/>
          <dgm:chPref/>
          <dgm:dir/>
        </dgm:presLayoutVars>
      </dgm:prSet>
      <dgm:spPr/>
    </dgm:pt>
    <dgm:pt modelId="{C059EAE2-735A-4825-8D4D-2FBBAE2866E1}" type="pres">
      <dgm:prSet presAssocID="{6B108BB4-6547-4D3A-AAA9-1D40EAE756E0}" presName="composite" presStyleCnt="0"/>
      <dgm:spPr/>
    </dgm:pt>
    <dgm:pt modelId="{2C190222-3C49-411C-AA78-46B302140199}" type="pres">
      <dgm:prSet presAssocID="{6B108BB4-6547-4D3A-AAA9-1D40EAE756E0}" presName="Accent" presStyleLbl="alignNode1" presStyleIdx="0" presStyleCnt="5" custLinFactNeighborX="-7200">
        <dgm:presLayoutVars>
          <dgm:chMax val="0"/>
          <dgm:chPref val="0"/>
        </dgm:presLayoutVars>
      </dgm:prSet>
      <dgm:spPr/>
    </dgm:pt>
    <dgm:pt modelId="{8F45FE08-0938-48F4-906A-06A2C6329361}" type="pres">
      <dgm:prSet presAssocID="{6B108BB4-6547-4D3A-AAA9-1D40EAE756E0}" presName="Image" presStyleLbl="bgImgPlace1" presStyleIdx="0" presStyleCnt="3" custScaleX="63120" custScaleY="65820" custLinFactNeighborX="-17275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AB8FAA-78A6-43B3-A447-A478B505177D}" type="pres">
      <dgm:prSet presAssocID="{6B108BB4-6547-4D3A-AAA9-1D40EAE756E0}" presName="Parent" presStyleLbl="fgAccFollowNode1" presStyleIdx="0" presStyleCnt="3" custScaleX="106868" custScaleY="113054" custLinFactNeighborX="-8380">
        <dgm:presLayoutVars>
          <dgm:chMax val="0"/>
          <dgm:chPref val="0"/>
          <dgm:bulletEnabled val="1"/>
        </dgm:presLayoutVars>
      </dgm:prSet>
      <dgm:spPr/>
    </dgm:pt>
    <dgm:pt modelId="{BA796997-8290-4469-A61B-17C6AE8355B3}" type="pres">
      <dgm:prSet presAssocID="{6B108BB4-6547-4D3A-AAA9-1D40EAE756E0}" presName="Space" presStyleCnt="0">
        <dgm:presLayoutVars>
          <dgm:chMax val="0"/>
          <dgm:chPref val="0"/>
        </dgm:presLayoutVars>
      </dgm:prSet>
      <dgm:spPr/>
    </dgm:pt>
    <dgm:pt modelId="{FC136E18-B00E-4CC4-AC6A-79712D3EA993}" type="pres">
      <dgm:prSet presAssocID="{B0DC0F46-0BCF-419D-A373-9C261358C1BB}" presName="ConnectorComposite" presStyleCnt="0"/>
      <dgm:spPr/>
    </dgm:pt>
    <dgm:pt modelId="{28461A51-BFD0-4994-B291-F4DC2047D846}" type="pres">
      <dgm:prSet presAssocID="{B0DC0F46-0BCF-419D-A373-9C261358C1BB}" presName="TopSpacing" presStyleCnt="0"/>
      <dgm:spPr/>
    </dgm:pt>
    <dgm:pt modelId="{EC6B846D-2C52-4B75-9585-3D5878FDBE5B}" type="pres">
      <dgm:prSet presAssocID="{B0DC0F46-0BCF-419D-A373-9C261358C1BB}" presName="Connector" presStyleLbl="alignNode1" presStyleIdx="1" presStyleCnt="5" custLinFactNeighborX="-72605"/>
      <dgm:spPr/>
    </dgm:pt>
    <dgm:pt modelId="{8CC777BC-82EE-48CB-8D89-7AFD61FB01EF}" type="pres">
      <dgm:prSet presAssocID="{B0DC0F46-0BCF-419D-A373-9C261358C1BB}" presName="BottomSpacing" presStyleCnt="0"/>
      <dgm:spPr/>
    </dgm:pt>
    <dgm:pt modelId="{43F10ED9-49C2-477F-A848-51F2E978148A}" type="pres">
      <dgm:prSet presAssocID="{458EE8C3-CAF1-48EC-AC74-787419603DD3}" presName="composite" presStyleCnt="0"/>
      <dgm:spPr/>
    </dgm:pt>
    <dgm:pt modelId="{C4A899CA-AED4-4112-9EF3-C0A5E1BE3DE7}" type="pres">
      <dgm:prSet presAssocID="{458EE8C3-CAF1-48EC-AC74-787419603DD3}" presName="Accent" presStyleLbl="alignNode1" presStyleIdx="2" presStyleCnt="5" custLinFactNeighborX="-25993">
        <dgm:presLayoutVars>
          <dgm:chMax val="0"/>
          <dgm:chPref val="0"/>
        </dgm:presLayoutVars>
      </dgm:prSet>
      <dgm:spPr/>
    </dgm:pt>
    <dgm:pt modelId="{810F3FC9-088E-4C38-9EFF-565989CC4CE2}" type="pres">
      <dgm:prSet presAssocID="{458EE8C3-CAF1-48EC-AC74-787419603DD3}" presName="Image" presStyleLbl="bgImgPlace1" presStyleIdx="1" presStyleCnt="3" custScaleX="72097" custScaleY="72493" custLinFactNeighborX="-7968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3F2E87-917F-49E9-9EE3-013CFB0A557E}" type="pres">
      <dgm:prSet presAssocID="{458EE8C3-CAF1-48EC-AC74-787419603DD3}" presName="Parent" presStyleLbl="fgAccFollowNode1" presStyleIdx="1" presStyleCnt="3" custLinFactNeighborX="-30147">
        <dgm:presLayoutVars>
          <dgm:chMax val="0"/>
          <dgm:chPref val="0"/>
          <dgm:bulletEnabled val="1"/>
        </dgm:presLayoutVars>
      </dgm:prSet>
      <dgm:spPr/>
    </dgm:pt>
    <dgm:pt modelId="{8AECCAC3-5CE6-43FA-9F76-B2368712E649}" type="pres">
      <dgm:prSet presAssocID="{458EE8C3-CAF1-48EC-AC74-787419603DD3}" presName="Space" presStyleCnt="0">
        <dgm:presLayoutVars>
          <dgm:chMax val="0"/>
          <dgm:chPref val="0"/>
        </dgm:presLayoutVars>
      </dgm:prSet>
      <dgm:spPr/>
    </dgm:pt>
    <dgm:pt modelId="{3DAB6BC7-E89C-4275-9746-DC93C3BE97FE}" type="pres">
      <dgm:prSet presAssocID="{8A41C4A9-A5B6-4408-BAB8-DAE6BB52370E}" presName="ConnectorComposite" presStyleCnt="0"/>
      <dgm:spPr/>
    </dgm:pt>
    <dgm:pt modelId="{FBD0324F-237E-4A01-94DB-4A448F777A29}" type="pres">
      <dgm:prSet presAssocID="{8A41C4A9-A5B6-4408-BAB8-DAE6BB52370E}" presName="TopSpacing" presStyleCnt="0"/>
      <dgm:spPr/>
    </dgm:pt>
    <dgm:pt modelId="{4DB93FA8-A668-466F-991C-AA1F09A474CE}" type="pres">
      <dgm:prSet presAssocID="{8A41C4A9-A5B6-4408-BAB8-DAE6BB52370E}" presName="Connector" presStyleLbl="alignNode1" presStyleIdx="3" presStyleCnt="5" custLinFactNeighborX="-85629"/>
      <dgm:spPr/>
    </dgm:pt>
    <dgm:pt modelId="{D94444F4-3EC5-4128-A40C-35ACCE56A2E1}" type="pres">
      <dgm:prSet presAssocID="{8A41C4A9-A5B6-4408-BAB8-DAE6BB52370E}" presName="BottomSpacing" presStyleCnt="0"/>
      <dgm:spPr/>
    </dgm:pt>
    <dgm:pt modelId="{91CB87C8-A501-4B76-9DC1-7CBC256E692B}" type="pres">
      <dgm:prSet presAssocID="{E67D578F-E393-425D-9CDD-CCA0E455D32C}" presName="composite" presStyleCnt="0"/>
      <dgm:spPr/>
    </dgm:pt>
    <dgm:pt modelId="{F58F4926-FFFD-4025-B4A1-65BA80584E86}" type="pres">
      <dgm:prSet presAssocID="{E67D578F-E393-425D-9CDD-CCA0E455D32C}" presName="Accent" presStyleLbl="alignNode1" presStyleIdx="4" presStyleCnt="5" custLinFactNeighborX="-6589">
        <dgm:presLayoutVars>
          <dgm:chMax val="0"/>
          <dgm:chPref val="0"/>
        </dgm:presLayoutVars>
      </dgm:prSet>
      <dgm:spPr/>
    </dgm:pt>
    <dgm:pt modelId="{E94B5B64-3A60-447F-9F88-2D0699CC05C3}" type="pres">
      <dgm:prSet presAssocID="{E67D578F-E393-425D-9CDD-CCA0E455D32C}" presName="Image" presStyleLbl="bgImgPlace1" presStyleIdx="2" presStyleCnt="3" custScaleX="64788" custScaleY="79167" custLinFactNeighborX="-16778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FD2696D-ED9F-4296-AFBE-BB99D304B6C0}" type="pres">
      <dgm:prSet presAssocID="{E67D578F-E393-425D-9CDD-CCA0E455D32C}" presName="Parent" presStyleLbl="fgAccFollowNode1" presStyleIdx="2" presStyleCnt="3" custLinFactNeighborX="-11030">
        <dgm:presLayoutVars>
          <dgm:chMax val="0"/>
          <dgm:chPref val="0"/>
          <dgm:bulletEnabled val="1"/>
        </dgm:presLayoutVars>
      </dgm:prSet>
      <dgm:spPr/>
    </dgm:pt>
    <dgm:pt modelId="{C71D933E-6350-41C1-BA0D-764344802D23}" type="pres">
      <dgm:prSet presAssocID="{E67D578F-E393-425D-9CDD-CCA0E455D32C}" presName="Space" presStyleCnt="0">
        <dgm:presLayoutVars>
          <dgm:chMax val="0"/>
          <dgm:chPref val="0"/>
        </dgm:presLayoutVars>
      </dgm:prSet>
      <dgm:spPr/>
    </dgm:pt>
  </dgm:ptLst>
  <dgm:cxnLst>
    <dgm:cxn modelId="{FF38DE0D-64EE-AE4D-866C-24407C4F1DD4}" type="presOf" srcId="{D9BA20EF-C734-42CF-88BF-7C75EFD7FBC4}" destId="{EBB31086-C7AC-4FDB-A9D0-E4D02081A305}" srcOrd="0" destOrd="0" presId="urn:microsoft.com/office/officeart/2008/layout/AlternatingPictureCircles"/>
    <dgm:cxn modelId="{C7EF0410-7DE3-418E-97B4-20B87AFB40FE}" srcId="{D9BA20EF-C734-42CF-88BF-7C75EFD7FBC4}" destId="{E67D578F-E393-425D-9CDD-CCA0E455D32C}" srcOrd="2" destOrd="0" parTransId="{A6D55101-AD9A-4E38-B8ED-CB4F8A09493D}" sibTransId="{DCCF2C31-CE9E-49D9-A6E5-3A45E5B23E7E}"/>
    <dgm:cxn modelId="{84908B3B-43E8-4844-AB87-6D524ACDE3EF}" type="presOf" srcId="{458EE8C3-CAF1-48EC-AC74-787419603DD3}" destId="{7F3F2E87-917F-49E9-9EE3-013CFB0A557E}" srcOrd="0" destOrd="0" presId="urn:microsoft.com/office/officeart/2008/layout/AlternatingPictureCircles"/>
    <dgm:cxn modelId="{E948283C-0039-C044-8871-9660A09A4777}" type="presOf" srcId="{6B108BB4-6547-4D3A-AAA9-1D40EAE756E0}" destId="{B9AB8FAA-78A6-43B3-A447-A478B505177D}" srcOrd="0" destOrd="0" presId="urn:microsoft.com/office/officeart/2008/layout/AlternatingPictureCircles"/>
    <dgm:cxn modelId="{F9BF1F7E-D555-ED4A-B4FA-B3C3EEBAE608}" type="presOf" srcId="{E67D578F-E393-425D-9CDD-CCA0E455D32C}" destId="{3FD2696D-ED9F-4296-AFBE-BB99D304B6C0}" srcOrd="0" destOrd="0" presId="urn:microsoft.com/office/officeart/2008/layout/AlternatingPictureCircles"/>
    <dgm:cxn modelId="{1783FFC3-3DB1-4A1A-AE3B-91D7B0B0D51C}" srcId="{D9BA20EF-C734-42CF-88BF-7C75EFD7FBC4}" destId="{6B108BB4-6547-4D3A-AAA9-1D40EAE756E0}" srcOrd="0" destOrd="0" parTransId="{86ECF7A6-8C6F-46EF-8009-C8CEDDA5FCD7}" sibTransId="{B0DC0F46-0BCF-419D-A373-9C261358C1BB}"/>
    <dgm:cxn modelId="{612585E1-23FF-4549-8A3F-B31BE87AD2A9}" srcId="{D9BA20EF-C734-42CF-88BF-7C75EFD7FBC4}" destId="{458EE8C3-CAF1-48EC-AC74-787419603DD3}" srcOrd="1" destOrd="0" parTransId="{A7D11085-B412-4C2B-9CB1-861CF09BA790}" sibTransId="{8A41C4A9-A5B6-4408-BAB8-DAE6BB52370E}"/>
    <dgm:cxn modelId="{C5CA900E-29FE-9D45-8CFA-7F8C1D5393CA}" type="presParOf" srcId="{EBB31086-C7AC-4FDB-A9D0-E4D02081A305}" destId="{C059EAE2-735A-4825-8D4D-2FBBAE2866E1}" srcOrd="0" destOrd="0" presId="urn:microsoft.com/office/officeart/2008/layout/AlternatingPictureCircles"/>
    <dgm:cxn modelId="{D5F22EE2-3EFA-DE43-BC9C-5BF1DCC5A295}" type="presParOf" srcId="{C059EAE2-735A-4825-8D4D-2FBBAE2866E1}" destId="{2C190222-3C49-411C-AA78-46B302140199}" srcOrd="0" destOrd="0" presId="urn:microsoft.com/office/officeart/2008/layout/AlternatingPictureCircles"/>
    <dgm:cxn modelId="{0BD20D2B-01BA-DB47-BA80-E1C2F1A9CE16}" type="presParOf" srcId="{C059EAE2-735A-4825-8D4D-2FBBAE2866E1}" destId="{8F45FE08-0938-48F4-906A-06A2C6329361}" srcOrd="1" destOrd="0" presId="urn:microsoft.com/office/officeart/2008/layout/AlternatingPictureCircles"/>
    <dgm:cxn modelId="{8C20AD27-C277-7647-BBC9-88A8266C94E4}" type="presParOf" srcId="{C059EAE2-735A-4825-8D4D-2FBBAE2866E1}" destId="{B9AB8FAA-78A6-43B3-A447-A478B505177D}" srcOrd="2" destOrd="0" presId="urn:microsoft.com/office/officeart/2008/layout/AlternatingPictureCircles"/>
    <dgm:cxn modelId="{0D3CFC71-DCFF-3644-9A4D-127108856C99}" type="presParOf" srcId="{C059EAE2-735A-4825-8D4D-2FBBAE2866E1}" destId="{BA796997-8290-4469-A61B-17C6AE8355B3}" srcOrd="3" destOrd="0" presId="urn:microsoft.com/office/officeart/2008/layout/AlternatingPictureCircles"/>
    <dgm:cxn modelId="{A0208B12-6AD8-C945-A30E-997B6199E383}" type="presParOf" srcId="{EBB31086-C7AC-4FDB-A9D0-E4D02081A305}" destId="{FC136E18-B00E-4CC4-AC6A-79712D3EA993}" srcOrd="1" destOrd="0" presId="urn:microsoft.com/office/officeart/2008/layout/AlternatingPictureCircles"/>
    <dgm:cxn modelId="{D3B9DEAB-DF9A-4649-8221-E99F2EB73BDB}" type="presParOf" srcId="{FC136E18-B00E-4CC4-AC6A-79712D3EA993}" destId="{28461A51-BFD0-4994-B291-F4DC2047D846}" srcOrd="0" destOrd="0" presId="urn:microsoft.com/office/officeart/2008/layout/AlternatingPictureCircles"/>
    <dgm:cxn modelId="{E15DBAB5-EE26-0A4D-BE5A-A5134FEC302E}" type="presParOf" srcId="{FC136E18-B00E-4CC4-AC6A-79712D3EA993}" destId="{EC6B846D-2C52-4B75-9585-3D5878FDBE5B}" srcOrd="1" destOrd="0" presId="urn:microsoft.com/office/officeart/2008/layout/AlternatingPictureCircles"/>
    <dgm:cxn modelId="{3350F3ED-029E-A147-BD3B-689B870F6D8C}" type="presParOf" srcId="{FC136E18-B00E-4CC4-AC6A-79712D3EA993}" destId="{8CC777BC-82EE-48CB-8D89-7AFD61FB01EF}" srcOrd="2" destOrd="0" presId="urn:microsoft.com/office/officeart/2008/layout/AlternatingPictureCircles"/>
    <dgm:cxn modelId="{2F02C17D-0A0B-0A43-8733-321B324D141C}" type="presParOf" srcId="{EBB31086-C7AC-4FDB-A9D0-E4D02081A305}" destId="{43F10ED9-49C2-477F-A848-51F2E978148A}" srcOrd="2" destOrd="0" presId="urn:microsoft.com/office/officeart/2008/layout/AlternatingPictureCircles"/>
    <dgm:cxn modelId="{3F356A8A-9A18-4540-937D-36ABF9CE6DF2}" type="presParOf" srcId="{43F10ED9-49C2-477F-A848-51F2E978148A}" destId="{C4A899CA-AED4-4112-9EF3-C0A5E1BE3DE7}" srcOrd="0" destOrd="0" presId="urn:microsoft.com/office/officeart/2008/layout/AlternatingPictureCircles"/>
    <dgm:cxn modelId="{3F9CF88C-485A-6543-B43E-2029DDBCCE93}" type="presParOf" srcId="{43F10ED9-49C2-477F-A848-51F2E978148A}" destId="{810F3FC9-088E-4C38-9EFF-565989CC4CE2}" srcOrd="1" destOrd="0" presId="urn:microsoft.com/office/officeart/2008/layout/AlternatingPictureCircles"/>
    <dgm:cxn modelId="{DE276F6D-76C2-2A46-858C-2FE06B619960}" type="presParOf" srcId="{43F10ED9-49C2-477F-A848-51F2E978148A}" destId="{7F3F2E87-917F-49E9-9EE3-013CFB0A557E}" srcOrd="2" destOrd="0" presId="urn:microsoft.com/office/officeart/2008/layout/AlternatingPictureCircles"/>
    <dgm:cxn modelId="{ED131967-201B-EE4A-B6F1-ABF075EA73B3}" type="presParOf" srcId="{43F10ED9-49C2-477F-A848-51F2E978148A}" destId="{8AECCAC3-5CE6-43FA-9F76-B2368712E649}" srcOrd="3" destOrd="0" presId="urn:microsoft.com/office/officeart/2008/layout/AlternatingPictureCircles"/>
    <dgm:cxn modelId="{253227DD-1A25-4344-8F89-727136247A2B}" type="presParOf" srcId="{EBB31086-C7AC-4FDB-A9D0-E4D02081A305}" destId="{3DAB6BC7-E89C-4275-9746-DC93C3BE97FE}" srcOrd="3" destOrd="0" presId="urn:microsoft.com/office/officeart/2008/layout/AlternatingPictureCircles"/>
    <dgm:cxn modelId="{E0430ADA-233F-CA4A-90A8-680C98187964}" type="presParOf" srcId="{3DAB6BC7-E89C-4275-9746-DC93C3BE97FE}" destId="{FBD0324F-237E-4A01-94DB-4A448F777A29}" srcOrd="0" destOrd="0" presId="urn:microsoft.com/office/officeart/2008/layout/AlternatingPictureCircles"/>
    <dgm:cxn modelId="{4A9A809C-91D3-AE4D-9F4C-AA9A495A30B8}" type="presParOf" srcId="{3DAB6BC7-E89C-4275-9746-DC93C3BE97FE}" destId="{4DB93FA8-A668-466F-991C-AA1F09A474CE}" srcOrd="1" destOrd="0" presId="urn:microsoft.com/office/officeart/2008/layout/AlternatingPictureCircles"/>
    <dgm:cxn modelId="{A7AE9696-5BC4-894C-9E83-71DF35E7CFCB}" type="presParOf" srcId="{3DAB6BC7-E89C-4275-9746-DC93C3BE97FE}" destId="{D94444F4-3EC5-4128-A40C-35ACCE56A2E1}" srcOrd="2" destOrd="0" presId="urn:microsoft.com/office/officeart/2008/layout/AlternatingPictureCircles"/>
    <dgm:cxn modelId="{0BE892B0-28B4-A84A-8AFA-4A9D37D848E4}" type="presParOf" srcId="{EBB31086-C7AC-4FDB-A9D0-E4D02081A305}" destId="{91CB87C8-A501-4B76-9DC1-7CBC256E692B}" srcOrd="4" destOrd="0" presId="urn:microsoft.com/office/officeart/2008/layout/AlternatingPictureCircles"/>
    <dgm:cxn modelId="{701BE8F4-0CB1-EB43-8AA5-93F756F948E7}" type="presParOf" srcId="{91CB87C8-A501-4B76-9DC1-7CBC256E692B}" destId="{F58F4926-FFFD-4025-B4A1-65BA80584E86}" srcOrd="0" destOrd="0" presId="urn:microsoft.com/office/officeart/2008/layout/AlternatingPictureCircles"/>
    <dgm:cxn modelId="{7E79C832-06F9-4745-A20E-2E968B67ADCD}" type="presParOf" srcId="{91CB87C8-A501-4B76-9DC1-7CBC256E692B}" destId="{E94B5B64-3A60-447F-9F88-2D0699CC05C3}" srcOrd="1" destOrd="0" presId="urn:microsoft.com/office/officeart/2008/layout/AlternatingPictureCircles"/>
    <dgm:cxn modelId="{8E94213C-9B2A-F24B-8821-29857720D00B}" type="presParOf" srcId="{91CB87C8-A501-4B76-9DC1-7CBC256E692B}" destId="{3FD2696D-ED9F-4296-AFBE-BB99D304B6C0}" srcOrd="2" destOrd="0" presId="urn:microsoft.com/office/officeart/2008/layout/AlternatingPictureCircles"/>
    <dgm:cxn modelId="{B0D08434-644D-C545-9B3F-CC8F050637F1}" type="presParOf" srcId="{91CB87C8-A501-4B76-9DC1-7CBC256E692B}" destId="{C71D933E-6350-41C1-BA0D-764344802D23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90222-3C49-411C-AA78-46B302140199}">
      <dsp:nvSpPr>
        <dsp:cNvPr id="0" name=""/>
        <dsp:cNvSpPr/>
      </dsp:nvSpPr>
      <dsp:spPr>
        <a:xfrm>
          <a:off x="1782190" y="4713"/>
          <a:ext cx="1602203" cy="1602178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5FE08-0938-48F4-906A-06A2C6329361}">
      <dsp:nvSpPr>
        <dsp:cNvPr id="0" name=""/>
        <dsp:cNvSpPr/>
      </dsp:nvSpPr>
      <dsp:spPr>
        <a:xfrm>
          <a:off x="358473" y="315429"/>
          <a:ext cx="1243703" cy="9807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B8FAA-78A6-43B3-A447-A478B505177D}">
      <dsp:nvSpPr>
        <dsp:cNvPr id="0" name=""/>
        <dsp:cNvSpPr/>
      </dsp:nvSpPr>
      <dsp:spPr>
        <a:xfrm>
          <a:off x="1926208" y="99438"/>
          <a:ext cx="1335448" cy="141272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Parent and therapist interaction changes parent behaviour</a:t>
          </a:r>
        </a:p>
      </dsp:txBody>
      <dsp:txXfrm>
        <a:off x="2121780" y="306327"/>
        <a:ext cx="944304" cy="998949"/>
      </dsp:txXfrm>
    </dsp:sp>
    <dsp:sp modelId="{EC6B846D-2C52-4B75-9585-3D5878FDBE5B}">
      <dsp:nvSpPr>
        <dsp:cNvPr id="0" name=""/>
        <dsp:cNvSpPr/>
      </dsp:nvSpPr>
      <dsp:spPr>
        <a:xfrm>
          <a:off x="2489761" y="1845804"/>
          <a:ext cx="318550" cy="318550"/>
        </a:xfrm>
        <a:prstGeom prst="flowChartConnector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899CA-AED4-4112-9EF3-C0A5E1BE3DE7}">
      <dsp:nvSpPr>
        <dsp:cNvPr id="0" name=""/>
        <dsp:cNvSpPr/>
      </dsp:nvSpPr>
      <dsp:spPr>
        <a:xfrm>
          <a:off x="1800206" y="2403267"/>
          <a:ext cx="1602203" cy="1602178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F3FC9-088E-4C38-9EFF-565989CC4CE2}">
      <dsp:nvSpPr>
        <dsp:cNvPr id="0" name=""/>
        <dsp:cNvSpPr/>
      </dsp:nvSpPr>
      <dsp:spPr>
        <a:xfrm>
          <a:off x="3528419" y="2664269"/>
          <a:ext cx="1420584" cy="108014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F2E87-917F-49E9-9EE3-013CFB0A557E}">
      <dsp:nvSpPr>
        <dsp:cNvPr id="0" name=""/>
        <dsp:cNvSpPr/>
      </dsp:nvSpPr>
      <dsp:spPr>
        <a:xfrm>
          <a:off x="2016232" y="2579553"/>
          <a:ext cx="1249624" cy="1249604"/>
        </a:xfrm>
        <a:prstGeom prst="ellipse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Changing parental synchrony  impacts child initiations in dyad</a:t>
          </a:r>
        </a:p>
      </dsp:txBody>
      <dsp:txXfrm>
        <a:off x="2199235" y="2762553"/>
        <a:ext cx="883618" cy="883604"/>
      </dsp:txXfrm>
    </dsp:sp>
    <dsp:sp modelId="{4DB93FA8-A668-466F-991C-AA1F09A474CE}">
      <dsp:nvSpPr>
        <dsp:cNvPr id="0" name=""/>
        <dsp:cNvSpPr/>
      </dsp:nvSpPr>
      <dsp:spPr>
        <a:xfrm>
          <a:off x="2448273" y="4244357"/>
          <a:ext cx="318550" cy="318550"/>
        </a:xfrm>
        <a:prstGeom prst="flowChartConnector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F4926-FFFD-4025-B4A1-65BA80584E86}">
      <dsp:nvSpPr>
        <dsp:cNvPr id="0" name=""/>
        <dsp:cNvSpPr/>
      </dsp:nvSpPr>
      <dsp:spPr>
        <a:xfrm>
          <a:off x="1800196" y="4801820"/>
          <a:ext cx="1602203" cy="1602178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4B5B64-3A60-447F-9F88-2D0699CC05C3}">
      <dsp:nvSpPr>
        <dsp:cNvPr id="0" name=""/>
        <dsp:cNvSpPr/>
      </dsp:nvSpPr>
      <dsp:spPr>
        <a:xfrm>
          <a:off x="360049" y="5013101"/>
          <a:ext cx="1276569" cy="117958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2696D-ED9F-4296-AFBE-BB99D304B6C0}">
      <dsp:nvSpPr>
        <dsp:cNvPr id="0" name=""/>
        <dsp:cNvSpPr/>
      </dsp:nvSpPr>
      <dsp:spPr>
        <a:xfrm>
          <a:off x="1944221" y="4978107"/>
          <a:ext cx="1249624" cy="1249604"/>
        </a:xfrm>
        <a:prstGeom prst="ellipse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Changing initiations by child affects interaction with researcher in ADOS</a:t>
          </a:r>
        </a:p>
      </dsp:txBody>
      <dsp:txXfrm>
        <a:off x="2127224" y="5161107"/>
        <a:ext cx="883618" cy="88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F7D6-CAF2-3C40-94ED-60A87A62AA82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2A34-7C4B-2842-8036-8D88C2EB8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zh-CN" dirty="0">
                <a:latin typeface="Arial" charset="0"/>
                <a:ea typeface="ＭＳ Ｐゴシック" charset="0"/>
                <a:cs typeface="ＭＳ Ｐゴシック" charset="0"/>
              </a:rPr>
              <a:t>----- Meeting Notes (12/05/2011 14:53) -----</a:t>
            </a:r>
          </a:p>
          <a:p>
            <a:r>
              <a:rPr lang="en-US" altLang="zh-CN" dirty="0">
                <a:latin typeface="Arial" charset="0"/>
                <a:ea typeface="ＭＳ Ｐゴシック" charset="0"/>
                <a:cs typeface="ＭＳ Ｐゴシック" charset="0"/>
              </a:rPr>
              <a:t>key point</a:t>
            </a:r>
          </a:p>
          <a:p>
            <a:endParaRPr lang="en-US" altLang="zh-CN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zh-CN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zh-CN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zh-CN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6F448B-F2A0-E14C-8CB3-1D061F79F425}" type="slidenum">
              <a:rPr lang="en-US" altLang="zh-CN" sz="1200"/>
              <a:pPr eaLnBrk="1" hangingPunct="1"/>
              <a:t>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935060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Both SA and RRB components are relevent and contribute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269B7BC-F7E3-894A-B54B-CB11D87389C5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463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E94FA0-8DFB-47DA-B8D1-A91AE3E33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3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Draws on </a:t>
            </a:r>
            <a:r>
              <a:rPr lang="en-US" b="1" dirty="0">
                <a:latin typeface="Arial" charset="0"/>
                <a:ea typeface="MS PGothic" charset="0"/>
              </a:rPr>
              <a:t>normative development</a:t>
            </a:r>
          </a:p>
          <a:p>
            <a:r>
              <a:rPr lang="en-US" dirty="0">
                <a:latin typeface="Arial" charset="0"/>
                <a:ea typeface="MS PGothic" charset="0"/>
              </a:rPr>
              <a:t>Socio-interaction approach to development of pragmatics  - </a:t>
            </a:r>
            <a:r>
              <a:rPr lang="en-US" dirty="0" err="1">
                <a:latin typeface="Arial" charset="0"/>
                <a:ea typeface="MS PGothic" charset="0"/>
              </a:rPr>
              <a:t>Tomasello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dirty="0" err="1">
                <a:latin typeface="Arial" charset="0"/>
                <a:ea typeface="MS PGothic" charset="0"/>
              </a:rPr>
              <a:t>etc</a:t>
            </a:r>
            <a:endParaRPr lang="en-US" dirty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Draws </a:t>
            </a:r>
            <a:r>
              <a:rPr lang="en-US" b="1" dirty="0">
                <a:latin typeface="Arial" charset="0"/>
                <a:ea typeface="MS PGothic" charset="0"/>
              </a:rPr>
              <a:t>on development science of autism </a:t>
            </a:r>
          </a:p>
          <a:p>
            <a:r>
              <a:rPr lang="en-US" dirty="0">
                <a:latin typeface="Arial" charset="0"/>
                <a:ea typeface="MS PGothic" charset="0"/>
              </a:rPr>
              <a:t>From </a:t>
            </a:r>
            <a:r>
              <a:rPr lang="en-US" dirty="0" err="1">
                <a:latin typeface="Arial" charset="0"/>
                <a:ea typeface="MS PGothic" charset="0"/>
              </a:rPr>
              <a:t>naturalisitic</a:t>
            </a:r>
            <a:r>
              <a:rPr lang="en-US" dirty="0">
                <a:latin typeface="Arial" charset="0"/>
                <a:ea typeface="MS PGothic" charset="0"/>
              </a:rPr>
              <a:t> studies of autism </a:t>
            </a: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TRANSACTIONAL ACCOUNT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82D3FE6-D26E-224E-ACE2-FD38FDF02993}" type="slidenum">
              <a:rPr lang="en-US" altLang="zh-CN" sz="1200"/>
              <a:pPr/>
              <a:t>8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23122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Draws on </a:t>
            </a:r>
            <a:r>
              <a:rPr lang="en-US" b="1" dirty="0">
                <a:latin typeface="Arial" charset="0"/>
                <a:ea typeface="MS PGothic" charset="0"/>
              </a:rPr>
              <a:t>normative development</a:t>
            </a:r>
          </a:p>
          <a:p>
            <a:r>
              <a:rPr lang="en-US" dirty="0">
                <a:latin typeface="Arial" charset="0"/>
                <a:ea typeface="MS PGothic" charset="0"/>
              </a:rPr>
              <a:t>Socio-interaction approach to development of pragmatics  - </a:t>
            </a:r>
            <a:r>
              <a:rPr lang="en-US" dirty="0" err="1">
                <a:latin typeface="Arial" charset="0"/>
                <a:ea typeface="MS PGothic" charset="0"/>
              </a:rPr>
              <a:t>Tomasello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dirty="0" err="1">
                <a:latin typeface="Arial" charset="0"/>
                <a:ea typeface="MS PGothic" charset="0"/>
              </a:rPr>
              <a:t>etc</a:t>
            </a:r>
            <a:endParaRPr lang="en-US" dirty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Draws </a:t>
            </a:r>
            <a:r>
              <a:rPr lang="en-US" b="1" dirty="0">
                <a:latin typeface="Arial" charset="0"/>
                <a:ea typeface="MS PGothic" charset="0"/>
              </a:rPr>
              <a:t>on development science of autism </a:t>
            </a:r>
          </a:p>
          <a:p>
            <a:r>
              <a:rPr lang="en-US" dirty="0">
                <a:latin typeface="Arial" charset="0"/>
                <a:ea typeface="MS PGothic" charset="0"/>
              </a:rPr>
              <a:t>From </a:t>
            </a:r>
            <a:r>
              <a:rPr lang="en-US" dirty="0" err="1">
                <a:latin typeface="Arial" charset="0"/>
                <a:ea typeface="MS PGothic" charset="0"/>
              </a:rPr>
              <a:t>naturalisitic</a:t>
            </a:r>
            <a:r>
              <a:rPr lang="en-US" dirty="0">
                <a:latin typeface="Arial" charset="0"/>
                <a:ea typeface="MS PGothic" charset="0"/>
              </a:rPr>
              <a:t> studies of autism </a:t>
            </a:r>
          </a:p>
          <a:p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TRANSACTIONAL ACCOUNT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82D3FE6-D26E-224E-ACE2-FD38FDF02993}" type="slidenum">
              <a:rPr lang="en-US" altLang="zh-CN" sz="1200"/>
              <a:pPr/>
              <a:t>9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72274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590E03A-4D96-4416-A1AA-E02456F24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2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AEF8E-E587-2B4F-9DE3-BFF36800B2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5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2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49AE-2BC7-A249-9A89-2C221FBC2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39817-6B92-AE4E-9F9B-CF2C7C6D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2CDC-2913-F649-A554-629A0650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666A-1546-274F-BD47-F91C99DB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A4F4-67A6-864D-8670-2127039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A87C-94EC-D440-8AE9-B5D2C291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30409-3CCD-224F-9C59-25965339C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D72B9-C310-6F4B-853F-E093ECE7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C3D0F-7804-4647-A587-5205C340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F76B-9B9E-F445-A7D6-77C83DAA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EDF7D-4049-0E48-BFAC-250E383C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31267-4BEC-DA49-B370-D83F5FCB4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E627-A104-6745-A2A1-E64BEBED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26CEA-6D3D-474A-952F-25FD9D4A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6EB5-D69B-5F44-ADEB-230BC87A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1959782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EAD2-32EA-FC4C-92C1-6F371B80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AC8C-9B8A-DF4E-92E5-9D374531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BB68E-FD44-BF47-AD9D-712565C6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93940-329E-3447-A8AD-DA93F108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2F75-6E2A-8B4F-BAFB-E20FEE85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E9F0-66E0-E941-A861-4B085ED4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46CAE-6FB0-874A-8958-B987E4B3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2B0A-2B65-D640-AD7A-DA7552F6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21E24-8444-9D46-A406-2F18A06F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B8519-EBB9-A446-BAD9-FCDFB72B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0F14-99AE-0449-AED6-031DFD0D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3773-92AA-E449-9178-27A61B011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76F03-1699-4D44-9D3F-C4571444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1D338-FB0F-4E4E-94F6-7555DF6C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9BD20-E047-5C43-9897-02E5C61E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42E19-2442-4348-9434-CE67C6ED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E5E-6F5F-854F-AE0F-23579C3D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3E98-B46C-974B-8132-DB1930FDD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6E293-9818-4142-B813-267441841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C48AA-2C47-F140-A418-0D6692BF0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EE3F2-B35E-4A47-8AF6-0BDD8AF01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04FD7-928D-BB44-83DD-3AEAE25B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DF1A-2E58-5B47-AC38-38DEA5D7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0B68E-2CDB-B548-AD4F-D621087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AE67-209A-114D-B685-73B6712C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72FEC-95B7-8E42-9650-34BCBF30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A0E1E-F30D-2244-8E62-033CCF59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F131B-207A-104C-896E-6B53D9B5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023A0-7EC3-8B4C-9C4A-DD5E5984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07B70-F931-8449-96F4-D259C4E5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EBBC5-9940-5743-B67D-AABD2CD8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7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26ED-B2E6-4A4E-AE5B-3653D159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D5D6-E46E-C741-8C18-F07ED09A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6AA13-AB17-214C-B384-F64756B9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FE606-99F6-8840-A52A-14ADCDD8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B6271-D029-DA42-A2B0-2031E5E2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6CF93-F7D1-6243-924E-14B7189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7855-A20C-0F4A-8446-30D459C1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F0DBC-D5D5-4C40-8172-88B42A6B6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F68CE-A14A-8F4B-AF9F-C596E415B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30BB0-D063-2C4B-8DF5-415BD649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11C1A-E5C8-4E47-9401-FEBDFE3D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008E-8DEB-4846-BD62-63011AB6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132DF-E146-144B-BAA8-6802810A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6613F-1E2A-9042-B61B-C08F9A11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7F6F5-1F24-AA4D-BB2C-29F94FC5C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3D30-D337-8647-A4D7-9925B3D46AF0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172B-7577-CF49-9AE3-E3926A85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61F-20D6-2342-88CE-8173C24B5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10D1-B756-E642-9538-F880687B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file://localhost/%5Ccid%5C95A4F60D-447D-4421-8ED6-7A92DA08C73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Relationship Id="rId14" Type="http://schemas.openxmlformats.org/officeDocument/2006/relationships/image" Target="file://localhost/cid/95A4F60D-447D-4421-8ED6-7A92DA08C7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full/10.1177/1362361320909184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wmf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58.png"/><Relationship Id="rId4" Type="http://schemas.openxmlformats.org/officeDocument/2006/relationships/image" Target="../media/image29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4.jpeg"/><Relationship Id="rId7" Type="http://schemas.openxmlformats.org/officeDocument/2006/relationships/image" Target="../media/image6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hyperlink" Target="mailto:onathan.green@manchester.ac.uk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://www.research.bmh.manchester.ac.uk/ibasi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087" y="2968753"/>
            <a:ext cx="7416800" cy="2592388"/>
          </a:xfrm>
        </p:spPr>
        <p:txBody>
          <a:bodyPr/>
          <a:lstStyle/>
          <a:p>
            <a:pPr eaLnBrk="1" hangingPunct="1"/>
            <a:r>
              <a:rPr lang="en-GB" altLang="zh-CN" dirty="0">
                <a:latin typeface="Arial" charset="0"/>
                <a:ea typeface="ＭＳ Ｐゴシック" charset="0"/>
                <a:cs typeface="ＭＳ Ｐゴシック" charset="0"/>
              </a:rPr>
              <a:t>Jonathan Green</a:t>
            </a:r>
            <a:r>
              <a:rPr lang="en-GB" altLang="zh-CN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GB" altLang="zh-CN" sz="2000" dirty="0">
                <a:latin typeface="Arial" charset="0"/>
                <a:ea typeface="ＭＳ Ｐゴシック" charset="0"/>
                <a:cs typeface="ＭＳ Ｐゴシック" charset="0"/>
              </a:rPr>
              <a:t>University of Manchester, Royal Manchester </a:t>
            </a:r>
            <a:r>
              <a:rPr lang="en-GB" altLang="zh-CN" sz="2000" dirty="0" err="1">
                <a:latin typeface="Arial" charset="0"/>
                <a:ea typeface="ＭＳ Ｐゴシック" charset="0"/>
                <a:cs typeface="ＭＳ Ｐゴシック" charset="0"/>
              </a:rPr>
              <a:t>Childrens</a:t>
            </a:r>
            <a:r>
              <a:rPr lang="en-GB" altLang="zh-CN" sz="2000" dirty="0">
                <a:latin typeface="Arial" charset="0"/>
                <a:ea typeface="ＭＳ Ｐゴシック" charset="0"/>
                <a:cs typeface="ＭＳ Ｐゴシック" charset="0"/>
              </a:rPr>
              <a:t> Hospital and Manchester Academic Health Sciences Centre</a:t>
            </a:r>
          </a:p>
        </p:txBody>
      </p:sp>
      <p:pic>
        <p:nvPicPr>
          <p:cNvPr id="17411" name="Picture 5" descr="TUOM_4COL_cropped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4451"/>
            <a:ext cx="226695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40" y="196851"/>
            <a:ext cx="4537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-26987"/>
            <a:ext cx="11430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46589"/>
            <a:ext cx="9180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1087" y="1821458"/>
            <a:ext cx="7677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800000"/>
                </a:solidFill>
              </a:rPr>
              <a:t>A New Autism Early Detection/Care Pathway</a:t>
            </a:r>
          </a:p>
        </p:txBody>
      </p:sp>
    </p:spTree>
    <p:extLst>
      <p:ext uri="{BB962C8B-B14F-4D97-AF65-F5344CB8AC3E}">
        <p14:creationId xmlns:p14="http://schemas.microsoft.com/office/powerpoint/2010/main" val="52259207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992313" y="1052736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>
                <a:latin typeface="+mj-lt"/>
                <a:ea typeface="ＭＳ Ｐゴシック" charset="0"/>
                <a:cs typeface="ＭＳ Ｐゴシック" charset="0"/>
              </a:rPr>
              <a:t>Home based, </a:t>
            </a:r>
            <a:r>
              <a:rPr lang="en-GB" sz="2000" dirty="0" err="1">
                <a:latin typeface="+mj-lt"/>
                <a:ea typeface="ＭＳ Ｐゴシック" charset="0"/>
                <a:cs typeface="ＭＳ Ｐゴシック" charset="0"/>
              </a:rPr>
              <a:t>manualised</a:t>
            </a:r>
            <a:endParaRPr lang="en-GB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sz="2000" dirty="0">
                <a:latin typeface="+mj-lt"/>
                <a:ea typeface="ＭＳ Ｐゴシック" charset="0"/>
                <a:cs typeface="ＭＳ Ｐゴシック" charset="0"/>
              </a:rPr>
              <a:t>12 sessions over 5 months (9-14 months)</a:t>
            </a:r>
          </a:p>
          <a:p>
            <a:pPr eaLnBrk="1" hangingPunct="1">
              <a:defRPr/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Daily practice plans for parents </a:t>
            </a:r>
            <a:endParaRPr lang="en-US" sz="20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sz="2000" i="1" dirty="0">
                <a:solidFill>
                  <a:srgbClr val="008000"/>
                </a:solidFill>
                <a:latin typeface="+mj-lt"/>
                <a:ea typeface="ＭＳ Ｐゴシック" charset="0"/>
                <a:cs typeface="Arial"/>
              </a:rPr>
              <a:t>Sequential themes</a:t>
            </a:r>
          </a:p>
          <a:p>
            <a:pPr lvl="1"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‘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Infant watching</a:t>
            </a:r>
            <a:r>
              <a:rPr lang="ja-JP" alt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’</a:t>
            </a:r>
            <a:endParaRPr lang="en-US" altLang="ja-JP" sz="2000" dirty="0">
              <a:solidFill>
                <a:srgbClr val="000000"/>
              </a:solidFill>
              <a:latin typeface="+mj-lt"/>
              <a:ea typeface="ＭＳ Ｐゴシック" charset="0"/>
              <a:cs typeface="Arial"/>
            </a:endParaRPr>
          </a:p>
          <a:p>
            <a:pPr lvl="1"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‘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Speaking for the baby</a:t>
            </a:r>
            <a:r>
              <a:rPr lang="ja-JP" alt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 </a:t>
            </a:r>
            <a:r>
              <a:rPr lang="en-US" altLang="ja-JP" sz="2000" i="1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– inferring intentionality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Generalising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 to mealtime and other activities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Sharing feelings – </a:t>
            </a:r>
            <a:r>
              <a:rPr lang="en-US" sz="2000" i="1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affect matching</a:t>
            </a:r>
          </a:p>
          <a:p>
            <a:pPr lvl="1"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‘Sharing talk</a:t>
            </a:r>
            <a:r>
              <a:rPr lang="ja-JP" altLang="en-US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 – </a:t>
            </a:r>
            <a:r>
              <a:rPr lang="en-US" altLang="ja-JP" sz="2000" i="1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promoting communication</a:t>
            </a:r>
          </a:p>
          <a:p>
            <a:pPr marL="0" indent="0">
              <a:buNone/>
              <a:defRPr/>
            </a:pPr>
            <a:r>
              <a:rPr lang="en-US" sz="2000" i="1" dirty="0">
                <a:solidFill>
                  <a:srgbClr val="008000"/>
                </a:solidFill>
                <a:latin typeface="+mj-lt"/>
                <a:ea typeface="ＭＳ Ｐゴシック" charset="0"/>
                <a:cs typeface="Arial"/>
              </a:rPr>
              <a:t>Adapting to</a:t>
            </a:r>
            <a:r>
              <a:rPr lang="ja-JP" altLang="en-US" sz="2000" i="1" dirty="0">
                <a:solidFill>
                  <a:srgbClr val="008000"/>
                </a:solidFill>
                <a:latin typeface="+mj-lt"/>
                <a:ea typeface="ＭＳ Ｐゴシック" charset="0"/>
                <a:cs typeface="Arial"/>
              </a:rPr>
              <a:t>‘</a:t>
            </a:r>
            <a:r>
              <a:rPr lang="en-US" altLang="ja-JP" sz="2000" i="1" dirty="0" err="1">
                <a:solidFill>
                  <a:srgbClr val="008000"/>
                </a:solidFill>
                <a:latin typeface="+mj-lt"/>
                <a:ea typeface="ＭＳ Ｐゴシック" charset="0"/>
                <a:cs typeface="Arial"/>
              </a:rPr>
              <a:t>atypicality</a:t>
            </a:r>
            <a:r>
              <a:rPr lang="ja-JP" altLang="en-US" sz="2000" i="1" dirty="0">
                <a:solidFill>
                  <a:srgbClr val="008000"/>
                </a:solidFill>
                <a:latin typeface="+mj-lt"/>
                <a:ea typeface="ＭＳ Ｐゴシック" charset="0"/>
                <a:cs typeface="Arial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 charset="0"/>
                <a:cs typeface="Arial"/>
              </a:rPr>
              <a:t>:</a:t>
            </a:r>
          </a:p>
          <a:p>
            <a:pPr lvl="2">
              <a:defRPr/>
            </a:pPr>
            <a:r>
              <a:rPr lang="en-US" dirty="0">
                <a:latin typeface="+mj-lt"/>
                <a:ea typeface="ＭＳ Ｐゴシック" charset="0"/>
                <a:cs typeface="Arial"/>
              </a:rPr>
              <a:t>Inflexible </a:t>
            </a:r>
            <a:r>
              <a:rPr lang="en-US" dirty="0" err="1">
                <a:latin typeface="+mj-lt"/>
                <a:ea typeface="ＭＳ Ｐゴシック" charset="0"/>
                <a:cs typeface="Arial"/>
              </a:rPr>
              <a:t>attentional</a:t>
            </a:r>
            <a:r>
              <a:rPr lang="en-US" dirty="0">
                <a:latin typeface="+mj-lt"/>
                <a:ea typeface="ＭＳ Ｐゴシック" charset="0"/>
                <a:cs typeface="Arial"/>
              </a:rPr>
              <a:t> style, face preference and visual face processing, affect matching and reciprocity, reactivity, atypical sensory </a:t>
            </a:r>
            <a:r>
              <a:rPr lang="en-US" dirty="0" err="1">
                <a:latin typeface="+mj-lt"/>
                <a:ea typeface="ＭＳ Ｐゴシック" charset="0"/>
                <a:cs typeface="Arial"/>
              </a:rPr>
              <a:t>behaviours</a:t>
            </a:r>
            <a:r>
              <a:rPr lang="en-US" dirty="0">
                <a:latin typeface="+mj-lt"/>
                <a:ea typeface="ＭＳ Ｐゴシック" charset="0"/>
                <a:cs typeface="Arial"/>
              </a:rPr>
              <a:t>, social babble/early communication</a:t>
            </a:r>
            <a:endParaRPr lang="en-GB" dirty="0">
              <a:latin typeface="+mj-lt"/>
              <a:ea typeface="ＭＳ Ｐゴシック" charset="0"/>
              <a:cs typeface="Arial"/>
            </a:endParaRPr>
          </a:p>
          <a:p>
            <a:pPr lvl="1">
              <a:defRPr/>
            </a:pPr>
            <a:endParaRPr lang="en-US" sz="2000" dirty="0">
              <a:solidFill>
                <a:srgbClr val="000000"/>
              </a:solidFill>
              <a:latin typeface="TimesNewRomanPSMT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362200" y="60198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83" y="157286"/>
            <a:ext cx="8229600" cy="504056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800000"/>
                </a:solidFill>
              </a:rPr>
              <a:t>Infancy intervention – ‘</a:t>
            </a:r>
            <a:r>
              <a:rPr lang="en-US" sz="3200" i="1" dirty="0" err="1">
                <a:solidFill>
                  <a:srgbClr val="800000"/>
                </a:solidFill>
              </a:rPr>
              <a:t>iBASIS</a:t>
            </a:r>
            <a:r>
              <a:rPr lang="en-US" sz="3200" i="1" dirty="0">
                <a:solidFill>
                  <a:srgbClr val="800000"/>
                </a:solidFill>
              </a:rPr>
              <a:t>-VIPP’</a:t>
            </a:r>
          </a:p>
        </p:txBody>
      </p:sp>
    </p:spTree>
    <p:extLst>
      <p:ext uri="{BB962C8B-B14F-4D97-AF65-F5344CB8AC3E}">
        <p14:creationId xmlns:p14="http://schemas.microsoft.com/office/powerpoint/2010/main" val="378194624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 Shot 2017-04-09 at 11.27.40.png">
            <a:extLst>
              <a:ext uri="{FF2B5EF4-FFF2-40B4-BE49-F238E27FC236}">
                <a16:creationId xmlns:a16="http://schemas.microsoft.com/office/drawing/2014/main" id="{67B88669-FF30-004E-9757-EFD47A3D5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70" y="2754630"/>
            <a:ext cx="4627620" cy="33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7-08-02 at 06.26.46.png">
            <a:extLst>
              <a:ext uri="{FF2B5EF4-FFF2-40B4-BE49-F238E27FC236}">
                <a16:creationId xmlns:a16="http://schemas.microsoft.com/office/drawing/2014/main" id="{534C1640-B0A5-F648-8D3F-9B7F3124B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14" y="130622"/>
            <a:ext cx="4811590" cy="1799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9690DD-E941-A842-9C85-B27464A2836A}"/>
              </a:ext>
            </a:extLst>
          </p:cNvPr>
          <p:cNvSpPr txBox="1"/>
          <p:nvPr/>
        </p:nvSpPr>
        <p:spPr>
          <a:xfrm>
            <a:off x="99500" y="145048"/>
            <a:ext cx="6404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800000"/>
                </a:solidFill>
              </a:rPr>
              <a:t>Green et al 2017 - </a:t>
            </a:r>
            <a:r>
              <a:rPr lang="en-US" i="1" dirty="0" err="1">
                <a:solidFill>
                  <a:srgbClr val="800000"/>
                </a:solidFill>
              </a:rPr>
              <a:t>iBASIS</a:t>
            </a:r>
            <a:r>
              <a:rPr lang="en-US" i="1" dirty="0">
                <a:solidFill>
                  <a:srgbClr val="800000"/>
                </a:solidFill>
              </a:rPr>
              <a:t> Intervention RCT N=54, 9-14 months</a:t>
            </a:r>
          </a:p>
          <a:p>
            <a:r>
              <a:rPr lang="en-US" sz="1400" dirty="0">
                <a:latin typeface="+mj-lt"/>
              </a:rPr>
              <a:t>Infants from 9 months at familial autism likelihood within BASIS</a:t>
            </a:r>
          </a:p>
          <a:p>
            <a:r>
              <a:rPr lang="en-US" sz="1400" dirty="0" err="1">
                <a:latin typeface="+mj-lt"/>
              </a:rPr>
              <a:t>iBASIS</a:t>
            </a:r>
            <a:r>
              <a:rPr lang="en-US" sz="1400" dirty="0">
                <a:latin typeface="+mj-lt"/>
              </a:rPr>
              <a:t>-VIPP vs TAU </a:t>
            </a:r>
          </a:p>
        </p:txBody>
      </p:sp>
      <p:pic>
        <p:nvPicPr>
          <p:cNvPr id="8" name="Picture 1" descr="Screen Shot 2017-04-09 at 11.30.04.png">
            <a:extLst>
              <a:ext uri="{FF2B5EF4-FFF2-40B4-BE49-F238E27FC236}">
                <a16:creationId xmlns:a16="http://schemas.microsoft.com/office/drawing/2014/main" id="{80EB6F89-72A5-F640-A87B-FE25A2548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3" y="1698251"/>
            <a:ext cx="4000086" cy="22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Screen Shot 2017-04-09 at 11.31.19.png">
            <a:extLst>
              <a:ext uri="{FF2B5EF4-FFF2-40B4-BE49-F238E27FC236}">
                <a16:creationId xmlns:a16="http://schemas.microsoft.com/office/drawing/2014/main" id="{C0166B2F-AFFF-7B48-ABE4-9CA187690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6" y="4449843"/>
            <a:ext cx="4058423" cy="21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45BF3-1DDE-454B-B7C8-C2B9C3B49274}"/>
              </a:ext>
            </a:extLst>
          </p:cNvPr>
          <p:cNvSpPr txBox="1"/>
          <p:nvPr/>
        </p:nvSpPr>
        <p:spPr>
          <a:xfrm>
            <a:off x="5829300" y="6252210"/>
            <a:ext cx="570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No difference in clinical best estimate outcomes (small 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90F58-6FA9-6A49-8A9D-CA6EEA9EE013}"/>
              </a:ext>
            </a:extLst>
          </p:cNvPr>
          <p:cNvSpPr txBox="1"/>
          <p:nvPr/>
        </p:nvSpPr>
        <p:spPr>
          <a:xfrm>
            <a:off x="6800850" y="2677884"/>
            <a:ext cx="550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Child AOSI/ADOS symptom change over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61EF6-A1AB-F44B-AFB9-22D02EFB6C50}"/>
              </a:ext>
            </a:extLst>
          </p:cNvPr>
          <p:cNvSpPr txBox="1"/>
          <p:nvPr/>
        </p:nvSpPr>
        <p:spPr>
          <a:xfrm>
            <a:off x="514350" y="1211580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Parent dyadic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C7E27-BF6D-3646-9047-284C20CA943D}"/>
              </a:ext>
            </a:extLst>
          </p:cNvPr>
          <p:cNvSpPr txBox="1"/>
          <p:nvPr/>
        </p:nvSpPr>
        <p:spPr>
          <a:xfrm>
            <a:off x="754380" y="4080510"/>
            <a:ext cx="27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Child dyadic response</a:t>
            </a:r>
          </a:p>
        </p:txBody>
      </p:sp>
    </p:spTree>
    <p:extLst>
      <p:ext uri="{BB962C8B-B14F-4D97-AF65-F5344CB8AC3E}">
        <p14:creationId xmlns:p14="http://schemas.microsoft.com/office/powerpoint/2010/main" val="75211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67D96-023D-1D4B-BAC5-5BE79FE4ACFD}"/>
              </a:ext>
            </a:extLst>
          </p:cNvPr>
          <p:cNvSpPr txBox="1"/>
          <p:nvPr/>
        </p:nvSpPr>
        <p:spPr>
          <a:xfrm>
            <a:off x="885932" y="2277021"/>
            <a:ext cx="3659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N=103 babies from 12 months identified with community concerns and assessed on SACS </a:t>
            </a:r>
          </a:p>
          <a:p>
            <a:r>
              <a:rPr lang="en-US" dirty="0"/>
              <a:t>5 month intervention </a:t>
            </a:r>
          </a:p>
          <a:p>
            <a:r>
              <a:rPr lang="en-US" dirty="0"/>
              <a:t>3 year FU to diagnosis</a:t>
            </a:r>
          </a:p>
          <a:p>
            <a:endParaRPr lang="en-US" b="1" i="1" dirty="0">
              <a:solidFill>
                <a:srgbClr val="83000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B478C-EE17-7945-BDEF-50D8D3F9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" y="693010"/>
            <a:ext cx="7262949" cy="1309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9131F-A72D-C546-B7AA-5C0F78468E01}"/>
              </a:ext>
            </a:extLst>
          </p:cNvPr>
          <p:cNvSpPr txBox="1"/>
          <p:nvPr/>
        </p:nvSpPr>
        <p:spPr>
          <a:xfrm>
            <a:off x="6441318" y="5519522"/>
            <a:ext cx="426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2/3 reduction in clinical Autism Diagnosis at 3yr </a:t>
            </a:r>
            <a:r>
              <a:rPr lang="en-US" dirty="0">
                <a:solidFill>
                  <a:schemeClr val="bg1"/>
                </a:solidFill>
              </a:rPr>
              <a:t>(3/45 (6.7%) vs 9/44 (20.5%), OR 0.18 95%CI 0-0.68, p=0.02) </a:t>
            </a:r>
            <a:r>
              <a:rPr lang="en-US" b="1" dirty="0">
                <a:solidFill>
                  <a:schemeClr val="bg1"/>
                </a:solidFill>
              </a:rPr>
              <a:t>– NNT 7.2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11FBB-2006-EF40-AEF1-95EE3E49E4BC}"/>
              </a:ext>
            </a:extLst>
          </p:cNvPr>
          <p:cNvSpPr txBox="1"/>
          <p:nvPr/>
        </p:nvSpPr>
        <p:spPr>
          <a:xfrm>
            <a:off x="258416" y="220893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830002"/>
                </a:solidFill>
              </a:rPr>
              <a:t>Whitehouse et al Sept 2021   </a:t>
            </a:r>
            <a:r>
              <a:rPr lang="en-US" dirty="0">
                <a:solidFill>
                  <a:srgbClr val="830002"/>
                </a:solidFill>
              </a:rPr>
              <a:t>Australian replication of </a:t>
            </a:r>
            <a:r>
              <a:rPr lang="en-US" dirty="0" err="1">
                <a:solidFill>
                  <a:srgbClr val="830002"/>
                </a:solidFill>
              </a:rPr>
              <a:t>iBASIS</a:t>
            </a:r>
            <a:r>
              <a:rPr lang="en-US" dirty="0">
                <a:solidFill>
                  <a:srgbClr val="830002"/>
                </a:solidFill>
              </a:rPr>
              <a:t> with indicated sampling……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F55F8-FA87-454E-ADFA-44BBA3C0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72" y="1681843"/>
            <a:ext cx="4219779" cy="352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4239B-74E4-6646-ACDB-E060A32B5F6D}"/>
              </a:ext>
            </a:extLst>
          </p:cNvPr>
          <p:cNvSpPr txBox="1"/>
          <p:nvPr/>
        </p:nvSpPr>
        <p:spPr>
          <a:xfrm>
            <a:off x="8357984" y="3550435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ABC  p=0.04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56042-1BC8-2F49-A48B-6F5F7AC64AD8}"/>
              </a:ext>
            </a:extLst>
          </p:cNvPr>
          <p:cNvSpPr txBox="1"/>
          <p:nvPr/>
        </p:nvSpPr>
        <p:spPr>
          <a:xfrm>
            <a:off x="8183880" y="1306284"/>
            <a:ext cx="366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A2601"/>
                </a:solidFill>
              </a:rPr>
              <a:t>Replication of AOSI/ADOS symptom change against TAU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C5B0F-072D-3D4E-ABAC-DC729A429FD3}"/>
              </a:ext>
            </a:extLst>
          </p:cNvPr>
          <p:cNvSpPr txBox="1"/>
          <p:nvPr/>
        </p:nvSpPr>
        <p:spPr>
          <a:xfrm>
            <a:off x="885932" y="4796305"/>
            <a:ext cx="3811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CBE Autism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Independent blinded clinicians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all data, including ADOS, PCI, other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Against individual DSM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Overall consensus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78596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67D96-023D-1D4B-BAC5-5BE79FE4ACFD}"/>
              </a:ext>
            </a:extLst>
          </p:cNvPr>
          <p:cNvSpPr txBox="1"/>
          <p:nvPr/>
        </p:nvSpPr>
        <p:spPr>
          <a:xfrm>
            <a:off x="885932" y="2277021"/>
            <a:ext cx="3659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N=103 babies from 12 months identified with community concerns and assessed on SACS </a:t>
            </a:r>
          </a:p>
          <a:p>
            <a:r>
              <a:rPr lang="en-US" dirty="0"/>
              <a:t>5 month intervention </a:t>
            </a:r>
          </a:p>
          <a:p>
            <a:r>
              <a:rPr lang="en-US" dirty="0"/>
              <a:t>3 year FU to diagnosis</a:t>
            </a:r>
          </a:p>
          <a:p>
            <a:endParaRPr lang="en-US" b="1" i="1" dirty="0">
              <a:solidFill>
                <a:srgbClr val="83000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B478C-EE17-7945-BDEF-50D8D3F9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" y="693010"/>
            <a:ext cx="7262949" cy="1309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9131F-A72D-C546-B7AA-5C0F78468E01}"/>
              </a:ext>
            </a:extLst>
          </p:cNvPr>
          <p:cNvSpPr txBox="1"/>
          <p:nvPr/>
        </p:nvSpPr>
        <p:spPr>
          <a:xfrm>
            <a:off x="6441318" y="5519522"/>
            <a:ext cx="426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748"/>
                </a:solidFill>
              </a:rPr>
              <a:t>2/3 reduction in clinical Autism Diagnosis at 3yr </a:t>
            </a:r>
            <a:r>
              <a:rPr lang="en-US" dirty="0"/>
              <a:t>(3/45 (6.7%) vs 9/44 (20.5%), OR 0.18 95%CI 0-0.68, p=0.02) </a:t>
            </a:r>
            <a:r>
              <a:rPr lang="en-US" b="1" dirty="0">
                <a:solidFill>
                  <a:srgbClr val="009748"/>
                </a:solidFill>
              </a:rPr>
              <a:t>– NNT 7.2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11FBB-2006-EF40-AEF1-95EE3E49E4BC}"/>
              </a:ext>
            </a:extLst>
          </p:cNvPr>
          <p:cNvSpPr txBox="1"/>
          <p:nvPr/>
        </p:nvSpPr>
        <p:spPr>
          <a:xfrm>
            <a:off x="258416" y="220893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830002"/>
                </a:solidFill>
              </a:rPr>
              <a:t>Whitehouse et al Sept 2021   </a:t>
            </a:r>
            <a:r>
              <a:rPr lang="en-US" dirty="0">
                <a:solidFill>
                  <a:srgbClr val="830002"/>
                </a:solidFill>
              </a:rPr>
              <a:t>Australian replication of </a:t>
            </a:r>
            <a:r>
              <a:rPr lang="en-US" dirty="0" err="1">
                <a:solidFill>
                  <a:srgbClr val="830002"/>
                </a:solidFill>
              </a:rPr>
              <a:t>iBASIS</a:t>
            </a:r>
            <a:r>
              <a:rPr lang="en-US" dirty="0">
                <a:solidFill>
                  <a:srgbClr val="830002"/>
                </a:solidFill>
              </a:rPr>
              <a:t> with indicated sampling……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F55F8-FA87-454E-ADFA-44BBA3C0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72" y="1681843"/>
            <a:ext cx="4219779" cy="352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4239B-74E4-6646-ACDB-E060A32B5F6D}"/>
              </a:ext>
            </a:extLst>
          </p:cNvPr>
          <p:cNvSpPr txBox="1"/>
          <p:nvPr/>
        </p:nvSpPr>
        <p:spPr>
          <a:xfrm>
            <a:off x="8357984" y="3550435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ABC  p=0.04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56042-1BC8-2F49-A48B-6F5F7AC64AD8}"/>
              </a:ext>
            </a:extLst>
          </p:cNvPr>
          <p:cNvSpPr txBox="1"/>
          <p:nvPr/>
        </p:nvSpPr>
        <p:spPr>
          <a:xfrm>
            <a:off x="8183880" y="1306284"/>
            <a:ext cx="366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A2601"/>
                </a:solidFill>
              </a:rPr>
              <a:t>Replication of AOSI/ADOS symptom change against TAU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C5B0F-072D-3D4E-ABAC-DC729A429FD3}"/>
              </a:ext>
            </a:extLst>
          </p:cNvPr>
          <p:cNvSpPr txBox="1"/>
          <p:nvPr/>
        </p:nvSpPr>
        <p:spPr>
          <a:xfrm>
            <a:off x="885932" y="4796305"/>
            <a:ext cx="3811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CBE Autism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blinded clinicians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all data, including ADOS, PCI, other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Against individual DSM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consensus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426515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1E5E-50C8-0B44-8863-A76A069F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6" y="235405"/>
            <a:ext cx="9949553" cy="432048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9A2601"/>
                </a:solidFill>
              </a:rPr>
              <a:t>Implications of reduction in clinical diagnosis </a:t>
            </a:r>
            <a:r>
              <a:rPr lang="en-US" sz="1800" i="1" dirty="0">
                <a:solidFill>
                  <a:srgbClr val="9A2601"/>
                </a:solidFill>
              </a:rPr>
              <a:t>(Whitehouse et al) </a:t>
            </a:r>
            <a:endParaRPr lang="en-US" sz="2800" i="1" dirty="0">
              <a:solidFill>
                <a:srgbClr val="9A260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CB92-A9EF-B344-8ED5-AB0781D0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127037"/>
            <a:ext cx="10275570" cy="5073427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First pre-emption to phenotypic reduction in autism</a:t>
            </a:r>
          </a:p>
          <a:p>
            <a:pPr lvl="1"/>
            <a:r>
              <a:rPr lang="en-US" dirty="0">
                <a:latin typeface="+mj-lt"/>
              </a:rPr>
              <a:t>Needs replication and follow-up….</a:t>
            </a:r>
          </a:p>
          <a:p>
            <a:pPr lvl="1"/>
            <a:r>
              <a:rPr lang="en-US" dirty="0">
                <a:latin typeface="+mj-lt"/>
              </a:rPr>
              <a:t>Consistent with ADOS/AOSI replicated findings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Developmental science implications </a:t>
            </a:r>
          </a:p>
          <a:p>
            <a:pPr lvl="1"/>
            <a:r>
              <a:rPr lang="en-US" dirty="0">
                <a:latin typeface="+mj-lt"/>
              </a:rPr>
              <a:t>The phenotype is to some extent malleable as well as emergent</a:t>
            </a:r>
          </a:p>
          <a:p>
            <a:pPr lvl="1"/>
            <a:r>
              <a:rPr lang="en-US" dirty="0">
                <a:latin typeface="+mj-lt"/>
              </a:rPr>
              <a:t>An outcome of early transaction between </a:t>
            </a:r>
            <a:r>
              <a:rPr lang="en-US" dirty="0" err="1">
                <a:latin typeface="+mj-lt"/>
              </a:rPr>
              <a:t>neurodiverse</a:t>
            </a:r>
            <a:r>
              <a:rPr lang="en-US" dirty="0">
                <a:latin typeface="+mj-lt"/>
              </a:rPr>
              <a:t> brain/mind and social environment (the theoretical foundation of the intervention)</a:t>
            </a:r>
          </a:p>
          <a:p>
            <a:pPr lvl="1"/>
            <a:r>
              <a:rPr lang="en-US" dirty="0">
                <a:latin typeface="+mj-lt"/>
              </a:rPr>
              <a:t>Neurodiversity remains but rethinking of autistic characterization in terms of these trajectories (</a:t>
            </a:r>
            <a:r>
              <a:rPr lang="en-US" dirty="0" err="1">
                <a:latin typeface="+mj-lt"/>
              </a:rPr>
              <a:t>Insel</a:t>
            </a:r>
            <a:r>
              <a:rPr lang="en-US" dirty="0">
                <a:latin typeface="+mj-lt"/>
              </a:rPr>
              <a:t> 2007)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11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C2BFD-595C-4CEF-B13A-A421A34AA1C1}"/>
              </a:ext>
            </a:extLst>
          </p:cNvPr>
          <p:cNvGrpSpPr/>
          <p:nvPr/>
        </p:nvGrpSpPr>
        <p:grpSpPr>
          <a:xfrm>
            <a:off x="4747259" y="525539"/>
            <a:ext cx="3959861" cy="2309101"/>
            <a:chOff x="4025899" y="2171459"/>
            <a:chExt cx="4115799" cy="2420703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57B55803-B760-4403-94B8-31938C344A7D}"/>
                </a:ext>
              </a:extLst>
            </p:cNvPr>
            <p:cNvSpPr/>
            <p:nvPr/>
          </p:nvSpPr>
          <p:spPr>
            <a:xfrm>
              <a:off x="4353725" y="3755928"/>
              <a:ext cx="3484548" cy="836234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POST-DIAGNOSTIC SUPPORT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45FC0B9-3133-4D8D-8FB5-6792AE6941A5}"/>
                </a:ext>
              </a:extLst>
            </p:cNvPr>
            <p:cNvSpPr/>
            <p:nvPr/>
          </p:nvSpPr>
          <p:spPr>
            <a:xfrm>
              <a:off x="4353725" y="2171459"/>
              <a:ext cx="3484548" cy="836234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PRE-DIAGNOSTIC SUPPORT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14FDBF-1F5F-476D-86A8-E9C1D65F8080}"/>
                </a:ext>
              </a:extLst>
            </p:cNvPr>
            <p:cNvGrpSpPr/>
            <p:nvPr/>
          </p:nvGrpSpPr>
          <p:grpSpPr>
            <a:xfrm>
              <a:off x="4025899" y="2925000"/>
              <a:ext cx="4115799" cy="1008000"/>
              <a:chOff x="4067277" y="1358844"/>
              <a:chExt cx="4115799" cy="1008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1DAFA3-4121-4BC7-B82C-FB13B9A45A94}"/>
                  </a:ext>
                </a:extLst>
              </p:cNvPr>
              <p:cNvSpPr/>
              <p:nvPr/>
            </p:nvSpPr>
            <p:spPr>
              <a:xfrm>
                <a:off x="4067277" y="1358844"/>
                <a:ext cx="4115799" cy="100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001" b="1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B) AROUND-DIAGNOSIS</a:t>
                </a:r>
                <a:endParaRPr lang="en-GB" sz="100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GB" sz="1001" b="1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100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Rectangle 416">
                <a:extLst>
                  <a:ext uri="{FF2B5EF4-FFF2-40B4-BE49-F238E27FC236}">
                    <a16:creationId xmlns:a16="http://schemas.microsoft.com/office/drawing/2014/main" id="{205BEC9C-DB9B-4447-A2CE-51B97403FE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5287" y="1498937"/>
                <a:ext cx="1902031" cy="684364"/>
              </a:xfrm>
              <a:custGeom>
                <a:avLst/>
                <a:gdLst>
                  <a:gd name="connsiteX0" fmla="*/ 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0 w 1781925"/>
                  <a:gd name="connsiteY4" fmla="*/ 0 h 538054"/>
                  <a:gd name="connsiteX0" fmla="*/ 29210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292100 w 1781925"/>
                  <a:gd name="connsiteY4" fmla="*/ 0 h 538054"/>
                  <a:gd name="connsiteX0" fmla="*/ 292100 w 1995657"/>
                  <a:gd name="connsiteY0" fmla="*/ 0 h 538054"/>
                  <a:gd name="connsiteX1" fmla="*/ 1995657 w 1995657"/>
                  <a:gd name="connsiteY1" fmla="*/ 6350 h 538054"/>
                  <a:gd name="connsiteX2" fmla="*/ 1781925 w 1995657"/>
                  <a:gd name="connsiteY2" fmla="*/ 538054 h 538054"/>
                  <a:gd name="connsiteX3" fmla="*/ 0 w 1995657"/>
                  <a:gd name="connsiteY3" fmla="*/ 538054 h 538054"/>
                  <a:gd name="connsiteX4" fmla="*/ 292100 w 1995657"/>
                  <a:gd name="connsiteY4" fmla="*/ 0 h 538054"/>
                  <a:gd name="connsiteX0" fmla="*/ 292100 w 1992514"/>
                  <a:gd name="connsiteY0" fmla="*/ 3175 h 541229"/>
                  <a:gd name="connsiteX1" fmla="*/ 1992514 w 1992514"/>
                  <a:gd name="connsiteY1" fmla="*/ 0 h 541229"/>
                  <a:gd name="connsiteX2" fmla="*/ 1781925 w 1992514"/>
                  <a:gd name="connsiteY2" fmla="*/ 541229 h 541229"/>
                  <a:gd name="connsiteX3" fmla="*/ 0 w 1992514"/>
                  <a:gd name="connsiteY3" fmla="*/ 541229 h 541229"/>
                  <a:gd name="connsiteX4" fmla="*/ 292100 w 1992514"/>
                  <a:gd name="connsiteY4" fmla="*/ 3175 h 541229"/>
                  <a:gd name="connsiteX0" fmla="*/ 292100 w 2011373"/>
                  <a:gd name="connsiteY0" fmla="*/ 3175 h 541229"/>
                  <a:gd name="connsiteX1" fmla="*/ 2011373 w 2011373"/>
                  <a:gd name="connsiteY1" fmla="*/ 0 h 541229"/>
                  <a:gd name="connsiteX2" fmla="*/ 1781925 w 2011373"/>
                  <a:gd name="connsiteY2" fmla="*/ 541229 h 541229"/>
                  <a:gd name="connsiteX3" fmla="*/ 0 w 2011373"/>
                  <a:gd name="connsiteY3" fmla="*/ 541229 h 541229"/>
                  <a:gd name="connsiteX4" fmla="*/ 292100 w 2011373"/>
                  <a:gd name="connsiteY4" fmla="*/ 3175 h 541229"/>
                  <a:gd name="connsiteX0" fmla="*/ 292100 w 2060877"/>
                  <a:gd name="connsiteY0" fmla="*/ 794 h 538848"/>
                  <a:gd name="connsiteX1" fmla="*/ 2060877 w 2060877"/>
                  <a:gd name="connsiteY1" fmla="*/ 0 h 538848"/>
                  <a:gd name="connsiteX2" fmla="*/ 1781925 w 2060877"/>
                  <a:gd name="connsiteY2" fmla="*/ 538848 h 538848"/>
                  <a:gd name="connsiteX3" fmla="*/ 0 w 2060877"/>
                  <a:gd name="connsiteY3" fmla="*/ 538848 h 538848"/>
                  <a:gd name="connsiteX4" fmla="*/ 292100 w 2060877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6350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0 h 538054"/>
                  <a:gd name="connsiteX1" fmla="*/ 2065591 w 2065591"/>
                  <a:gd name="connsiteY1" fmla="*/ 3968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794 h 538848"/>
                  <a:gd name="connsiteX1" fmla="*/ 2065591 w 2065591"/>
                  <a:gd name="connsiteY1" fmla="*/ 0 h 538848"/>
                  <a:gd name="connsiteX2" fmla="*/ 1781925 w 2065591"/>
                  <a:gd name="connsiteY2" fmla="*/ 538848 h 538848"/>
                  <a:gd name="connsiteX3" fmla="*/ 0 w 2065591"/>
                  <a:gd name="connsiteY3" fmla="*/ 538848 h 538848"/>
                  <a:gd name="connsiteX4" fmla="*/ 292100 w 2065591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1587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79736"/>
                  <a:gd name="connsiteY0" fmla="*/ 0 h 538054"/>
                  <a:gd name="connsiteX1" fmla="*/ 2079736 w 2079736"/>
                  <a:gd name="connsiteY1" fmla="*/ 1587 h 538054"/>
                  <a:gd name="connsiteX2" fmla="*/ 1781925 w 2079736"/>
                  <a:gd name="connsiteY2" fmla="*/ 538054 h 538054"/>
                  <a:gd name="connsiteX3" fmla="*/ 0 w 2079736"/>
                  <a:gd name="connsiteY3" fmla="*/ 538054 h 538054"/>
                  <a:gd name="connsiteX4" fmla="*/ 292100 w 2079736"/>
                  <a:gd name="connsiteY4" fmla="*/ 0 h 538054"/>
                  <a:gd name="connsiteX0" fmla="*/ 183662 w 1971298"/>
                  <a:gd name="connsiteY0" fmla="*/ 0 h 538054"/>
                  <a:gd name="connsiteX1" fmla="*/ 1971298 w 1971298"/>
                  <a:gd name="connsiteY1" fmla="*/ 1587 h 538054"/>
                  <a:gd name="connsiteX2" fmla="*/ 1673487 w 1971298"/>
                  <a:gd name="connsiteY2" fmla="*/ 538054 h 538054"/>
                  <a:gd name="connsiteX3" fmla="*/ 0 w 1971298"/>
                  <a:gd name="connsiteY3" fmla="*/ 535673 h 538054"/>
                  <a:gd name="connsiteX4" fmla="*/ 183662 w 1971298"/>
                  <a:gd name="connsiteY4" fmla="*/ 0 h 538054"/>
                  <a:gd name="connsiteX0" fmla="*/ 183662 w 1829858"/>
                  <a:gd name="connsiteY0" fmla="*/ 0 h 538054"/>
                  <a:gd name="connsiteX1" fmla="*/ 1829858 w 1829858"/>
                  <a:gd name="connsiteY1" fmla="*/ 3969 h 538054"/>
                  <a:gd name="connsiteX2" fmla="*/ 1673487 w 1829858"/>
                  <a:gd name="connsiteY2" fmla="*/ 538054 h 538054"/>
                  <a:gd name="connsiteX3" fmla="*/ 0 w 1829858"/>
                  <a:gd name="connsiteY3" fmla="*/ 535673 h 538054"/>
                  <a:gd name="connsiteX4" fmla="*/ 183662 w 1829858"/>
                  <a:gd name="connsiteY4" fmla="*/ 0 h 538054"/>
                  <a:gd name="connsiteX0" fmla="*/ 183662 w 1815714"/>
                  <a:gd name="connsiteY0" fmla="*/ 0 h 538054"/>
                  <a:gd name="connsiteX1" fmla="*/ 1815714 w 1815714"/>
                  <a:gd name="connsiteY1" fmla="*/ 3969 h 538054"/>
                  <a:gd name="connsiteX2" fmla="*/ 1673487 w 1815714"/>
                  <a:gd name="connsiteY2" fmla="*/ 538054 h 538054"/>
                  <a:gd name="connsiteX3" fmla="*/ 0 w 1815714"/>
                  <a:gd name="connsiteY3" fmla="*/ 535673 h 538054"/>
                  <a:gd name="connsiteX4" fmla="*/ 183662 w 1815714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1587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51074"/>
                  <a:gd name="connsiteY0" fmla="*/ 0 h 538054"/>
                  <a:gd name="connsiteX1" fmla="*/ 1851074 w 1851074"/>
                  <a:gd name="connsiteY1" fmla="*/ 1587 h 538054"/>
                  <a:gd name="connsiteX2" fmla="*/ 1673487 w 1851074"/>
                  <a:gd name="connsiteY2" fmla="*/ 538054 h 538054"/>
                  <a:gd name="connsiteX3" fmla="*/ 0 w 1851074"/>
                  <a:gd name="connsiteY3" fmla="*/ 535673 h 538054"/>
                  <a:gd name="connsiteX4" fmla="*/ 183662 w 1851074"/>
                  <a:gd name="connsiteY4" fmla="*/ 0 h 538054"/>
                  <a:gd name="connsiteX0" fmla="*/ 247310 w 1914722"/>
                  <a:gd name="connsiteY0" fmla="*/ 0 h 538054"/>
                  <a:gd name="connsiteX1" fmla="*/ 1914722 w 1914722"/>
                  <a:gd name="connsiteY1" fmla="*/ 1587 h 538054"/>
                  <a:gd name="connsiteX2" fmla="*/ 1737135 w 1914722"/>
                  <a:gd name="connsiteY2" fmla="*/ 538054 h 538054"/>
                  <a:gd name="connsiteX3" fmla="*/ 0 w 1914722"/>
                  <a:gd name="connsiteY3" fmla="*/ 533800 h 538054"/>
                  <a:gd name="connsiteX4" fmla="*/ 247310 w 1914722"/>
                  <a:gd name="connsiteY4" fmla="*/ 0 h 538054"/>
                  <a:gd name="connsiteX0" fmla="*/ 242595 w 1910007"/>
                  <a:gd name="connsiteY0" fmla="*/ 0 h 538054"/>
                  <a:gd name="connsiteX1" fmla="*/ 1910007 w 1910007"/>
                  <a:gd name="connsiteY1" fmla="*/ 1587 h 538054"/>
                  <a:gd name="connsiteX2" fmla="*/ 1732420 w 1910007"/>
                  <a:gd name="connsiteY2" fmla="*/ 538054 h 538054"/>
                  <a:gd name="connsiteX3" fmla="*/ 0 w 1910007"/>
                  <a:gd name="connsiteY3" fmla="*/ 533800 h 538054"/>
                  <a:gd name="connsiteX4" fmla="*/ 242595 w 1910007"/>
                  <a:gd name="connsiteY4" fmla="*/ 0 h 538054"/>
                  <a:gd name="connsiteX0" fmla="*/ 226094 w 1893506"/>
                  <a:gd name="connsiteY0" fmla="*/ 0 h 538054"/>
                  <a:gd name="connsiteX1" fmla="*/ 1893506 w 1893506"/>
                  <a:gd name="connsiteY1" fmla="*/ 1587 h 538054"/>
                  <a:gd name="connsiteX2" fmla="*/ 1715919 w 1893506"/>
                  <a:gd name="connsiteY2" fmla="*/ 538054 h 538054"/>
                  <a:gd name="connsiteX3" fmla="*/ 0 w 1893506"/>
                  <a:gd name="connsiteY3" fmla="*/ 533800 h 538054"/>
                  <a:gd name="connsiteX4" fmla="*/ 226094 w 1893506"/>
                  <a:gd name="connsiteY4" fmla="*/ 0 h 538054"/>
                  <a:gd name="connsiteX0" fmla="*/ 233165 w 1900577"/>
                  <a:gd name="connsiteY0" fmla="*/ 0 h 538054"/>
                  <a:gd name="connsiteX1" fmla="*/ 1900577 w 1900577"/>
                  <a:gd name="connsiteY1" fmla="*/ 1587 h 538054"/>
                  <a:gd name="connsiteX2" fmla="*/ 1722990 w 1900577"/>
                  <a:gd name="connsiteY2" fmla="*/ 538054 h 538054"/>
                  <a:gd name="connsiteX3" fmla="*/ 0 w 1900577"/>
                  <a:gd name="connsiteY3" fmla="*/ 531926 h 538054"/>
                  <a:gd name="connsiteX4" fmla="*/ 233165 w 1900577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0053 h 538054"/>
                  <a:gd name="connsiteX4" fmla="*/ 240237 w 1907649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1926 h 538054"/>
                  <a:gd name="connsiteX4" fmla="*/ 240237 w 1907649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3800 h 538054"/>
                  <a:gd name="connsiteX4" fmla="*/ 240237 w 1907649"/>
                  <a:gd name="connsiteY4" fmla="*/ 0 h 538054"/>
                  <a:gd name="connsiteX0" fmla="*/ 233165 w 1900577"/>
                  <a:gd name="connsiteY0" fmla="*/ 0 h 538054"/>
                  <a:gd name="connsiteX1" fmla="*/ 1900577 w 1900577"/>
                  <a:gd name="connsiteY1" fmla="*/ 1587 h 538054"/>
                  <a:gd name="connsiteX2" fmla="*/ 1722990 w 1900577"/>
                  <a:gd name="connsiteY2" fmla="*/ 538054 h 538054"/>
                  <a:gd name="connsiteX3" fmla="*/ 0 w 1900577"/>
                  <a:gd name="connsiteY3" fmla="*/ 535673 h 538054"/>
                  <a:gd name="connsiteX4" fmla="*/ 233165 w 1900577"/>
                  <a:gd name="connsiteY4" fmla="*/ 0 h 538054"/>
                  <a:gd name="connsiteX0" fmla="*/ 235522 w 1902934"/>
                  <a:gd name="connsiteY0" fmla="*/ 0 h 538054"/>
                  <a:gd name="connsiteX1" fmla="*/ 1902934 w 1902934"/>
                  <a:gd name="connsiteY1" fmla="*/ 1587 h 538054"/>
                  <a:gd name="connsiteX2" fmla="*/ 1725347 w 1902934"/>
                  <a:gd name="connsiteY2" fmla="*/ 538054 h 538054"/>
                  <a:gd name="connsiteX3" fmla="*/ 0 w 1902934"/>
                  <a:gd name="connsiteY3" fmla="*/ 535673 h 538054"/>
                  <a:gd name="connsiteX4" fmla="*/ 235522 w 1902934"/>
                  <a:gd name="connsiteY4" fmla="*/ 0 h 538054"/>
                  <a:gd name="connsiteX0" fmla="*/ 242594 w 1910006"/>
                  <a:gd name="connsiteY0" fmla="*/ 0 h 541293"/>
                  <a:gd name="connsiteX1" fmla="*/ 1910006 w 1910006"/>
                  <a:gd name="connsiteY1" fmla="*/ 1587 h 541293"/>
                  <a:gd name="connsiteX2" fmla="*/ 1732419 w 1910006"/>
                  <a:gd name="connsiteY2" fmla="*/ 538054 h 541293"/>
                  <a:gd name="connsiteX3" fmla="*/ 0 w 1910006"/>
                  <a:gd name="connsiteY3" fmla="*/ 541293 h 541293"/>
                  <a:gd name="connsiteX4" fmla="*/ 242594 w 1910006"/>
                  <a:gd name="connsiteY4" fmla="*/ 0 h 541293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5673 h 538054"/>
                  <a:gd name="connsiteX4" fmla="*/ 240237 w 1907649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7546 h 538054"/>
                  <a:gd name="connsiteX4" fmla="*/ 240237 w 1907649"/>
                  <a:gd name="connsiteY4" fmla="*/ 0 h 538054"/>
                  <a:gd name="connsiteX0" fmla="*/ 240237 w 1961867"/>
                  <a:gd name="connsiteY0" fmla="*/ 0 h 538054"/>
                  <a:gd name="connsiteX1" fmla="*/ 1961867 w 1961867"/>
                  <a:gd name="connsiteY1" fmla="*/ 5333 h 538054"/>
                  <a:gd name="connsiteX2" fmla="*/ 1730062 w 1961867"/>
                  <a:gd name="connsiteY2" fmla="*/ 538054 h 538054"/>
                  <a:gd name="connsiteX3" fmla="*/ 0 w 1961867"/>
                  <a:gd name="connsiteY3" fmla="*/ 537546 h 538054"/>
                  <a:gd name="connsiteX4" fmla="*/ 240237 w 1961867"/>
                  <a:gd name="connsiteY4" fmla="*/ 0 h 538054"/>
                  <a:gd name="connsiteX0" fmla="*/ 240237 w 1957153"/>
                  <a:gd name="connsiteY0" fmla="*/ 2159 h 540213"/>
                  <a:gd name="connsiteX1" fmla="*/ 1957153 w 1957153"/>
                  <a:gd name="connsiteY1" fmla="*/ 0 h 540213"/>
                  <a:gd name="connsiteX2" fmla="*/ 1730062 w 1957153"/>
                  <a:gd name="connsiteY2" fmla="*/ 540213 h 540213"/>
                  <a:gd name="connsiteX3" fmla="*/ 0 w 1957153"/>
                  <a:gd name="connsiteY3" fmla="*/ 539705 h 540213"/>
                  <a:gd name="connsiteX4" fmla="*/ 240237 w 1957153"/>
                  <a:gd name="connsiteY4" fmla="*/ 2159 h 540213"/>
                  <a:gd name="connsiteX0" fmla="*/ 240237 w 1957153"/>
                  <a:gd name="connsiteY0" fmla="*/ 286 h 538340"/>
                  <a:gd name="connsiteX1" fmla="*/ 1957153 w 1957153"/>
                  <a:gd name="connsiteY1" fmla="*/ 0 h 538340"/>
                  <a:gd name="connsiteX2" fmla="*/ 1730062 w 1957153"/>
                  <a:gd name="connsiteY2" fmla="*/ 538340 h 538340"/>
                  <a:gd name="connsiteX3" fmla="*/ 0 w 1957153"/>
                  <a:gd name="connsiteY3" fmla="*/ 537832 h 538340"/>
                  <a:gd name="connsiteX4" fmla="*/ 240237 w 1957153"/>
                  <a:gd name="connsiteY4" fmla="*/ 286 h 53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7153" h="538340">
                    <a:moveTo>
                      <a:pt x="240237" y="286"/>
                    </a:moveTo>
                    <a:lnTo>
                      <a:pt x="1957153" y="0"/>
                    </a:lnTo>
                    <a:lnTo>
                      <a:pt x="1730062" y="538340"/>
                    </a:lnTo>
                    <a:lnTo>
                      <a:pt x="0" y="537832"/>
                    </a:lnTo>
                    <a:lnTo>
                      <a:pt x="240237" y="286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144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   Family </a:t>
                </a:r>
                <a:r>
                  <a:rPr lang="en-GB" sz="1000" b="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s</a:t>
                </a:r>
                <a:r>
                  <a:rPr lang="en-GB" sz="1000" b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upport</a:t>
                </a:r>
                <a:endParaRPr lang="en-GB" sz="11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algn="ctr"/>
                <a:b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Intervention to support </a:t>
                </a:r>
                <a:b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understanding and adjustment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788BD1-8DBA-DB4C-8D61-845780C3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683244" cy="1325563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8300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F11C-8959-8A4E-AFF9-12D35178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3458816"/>
            <a:ext cx="10515600" cy="29960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Need for </a:t>
            </a:r>
            <a:r>
              <a:rPr lang="en-US" sz="2400" b="1" i="1" dirty="0">
                <a:latin typeface="+mj-lt"/>
              </a:rPr>
              <a:t>family orientation, information and emotional support</a:t>
            </a:r>
          </a:p>
          <a:p>
            <a:pPr lvl="1"/>
            <a:r>
              <a:rPr lang="en-US" sz="2000" dirty="0">
                <a:latin typeface="+mj-lt"/>
              </a:rPr>
              <a:t>Including for older children too when later diagnosis</a:t>
            </a: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Support groups common in CAMHS but largely unevidenced</a:t>
            </a:r>
          </a:p>
          <a:p>
            <a:pPr lvl="1"/>
            <a:r>
              <a:rPr lang="en-US" sz="2000" dirty="0">
                <a:latin typeface="+mj-lt"/>
              </a:rPr>
              <a:t>Evidence for a group </a:t>
            </a:r>
            <a:r>
              <a:rPr lang="en-US" sz="2000" dirty="0" err="1">
                <a:latin typeface="+mj-lt"/>
              </a:rPr>
              <a:t>programme</a:t>
            </a:r>
            <a:r>
              <a:rPr lang="en-US" sz="2000" dirty="0">
                <a:latin typeface="+mj-lt"/>
              </a:rPr>
              <a:t> for older children/adolescents;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PEGASSUS </a:t>
            </a:r>
          </a:p>
          <a:p>
            <a:pPr lvl="1"/>
            <a:r>
              <a:rPr lang="en-US" sz="2000" dirty="0">
                <a:latin typeface="+mj-lt"/>
              </a:rPr>
              <a:t>Current trial of group </a:t>
            </a:r>
            <a:r>
              <a:rPr lang="en-US" sz="2000" dirty="0" err="1">
                <a:latin typeface="+mj-lt"/>
              </a:rPr>
              <a:t>programme</a:t>
            </a:r>
            <a:r>
              <a:rPr lang="en-US" sz="2000" dirty="0">
                <a:latin typeface="+mj-lt"/>
              </a:rPr>
              <a:t> for younger children </a:t>
            </a:r>
            <a:r>
              <a:rPr lang="en-US" sz="1600" dirty="0">
                <a:latin typeface="+mj-lt"/>
              </a:rPr>
              <a:t>(psychoeducation and Acceptance and Commitment Therapy)</a:t>
            </a:r>
            <a:r>
              <a:rPr lang="en-US" sz="2000" dirty="0">
                <a:latin typeface="+mj-lt"/>
              </a:rPr>
              <a:t> -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EMPOWER</a:t>
            </a:r>
          </a:p>
        </p:txBody>
      </p:sp>
    </p:spTree>
    <p:extLst>
      <p:ext uri="{BB962C8B-B14F-4D97-AF65-F5344CB8AC3E}">
        <p14:creationId xmlns:p14="http://schemas.microsoft.com/office/powerpoint/2010/main" val="270642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F355B4-4A22-4531-99A5-4FA376FDAA54}"/>
              </a:ext>
            </a:extLst>
          </p:cNvPr>
          <p:cNvSpPr txBox="1"/>
          <p:nvPr/>
        </p:nvSpPr>
        <p:spPr>
          <a:xfrm>
            <a:off x="302709" y="794038"/>
            <a:ext cx="4789871" cy="1292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83000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Post-Diagnosis Primary Intervention </a:t>
            </a:r>
          </a:p>
          <a:p>
            <a:pPr marL="342900" indent="-342900">
              <a:buFontTx/>
              <a:buChar char="-"/>
            </a:pPr>
            <a:endParaRPr lang="en-GB" sz="180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DD3C97-9A22-4A80-8BF4-351C13B80582}"/>
              </a:ext>
            </a:extLst>
          </p:cNvPr>
          <p:cNvGrpSpPr/>
          <p:nvPr/>
        </p:nvGrpSpPr>
        <p:grpSpPr>
          <a:xfrm>
            <a:off x="4945587" y="220619"/>
            <a:ext cx="3685167" cy="2590075"/>
            <a:chOff x="4153107" y="2090059"/>
            <a:chExt cx="3685167" cy="2590075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FED05A2-0BAD-4988-A335-CAB623541231}"/>
                </a:ext>
              </a:extLst>
            </p:cNvPr>
            <p:cNvSpPr/>
            <p:nvPr/>
          </p:nvSpPr>
          <p:spPr>
            <a:xfrm>
              <a:off x="4353726" y="3843900"/>
              <a:ext cx="3484548" cy="836234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LONG TERM SUPPORT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E6C17A52-54D0-4C22-85E5-FDAE328AEECD}"/>
                </a:ext>
              </a:extLst>
            </p:cNvPr>
            <p:cNvSpPr/>
            <p:nvPr/>
          </p:nvSpPr>
          <p:spPr>
            <a:xfrm>
              <a:off x="4353726" y="2090059"/>
              <a:ext cx="3484548" cy="836234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SUPPORT AROUND DIAGNOSIS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2DE25E-A22C-4C78-9983-EB1B8D0EDB09}"/>
                </a:ext>
              </a:extLst>
            </p:cNvPr>
            <p:cNvGrpSpPr/>
            <p:nvPr/>
          </p:nvGrpSpPr>
          <p:grpSpPr>
            <a:xfrm>
              <a:off x="4153107" y="2853000"/>
              <a:ext cx="3685167" cy="1152000"/>
              <a:chOff x="3878606" y="2320004"/>
              <a:chExt cx="3685167" cy="1152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C84200-400A-4106-BCF7-109A79D1D5BF}"/>
                  </a:ext>
                </a:extLst>
              </p:cNvPr>
              <p:cNvSpPr/>
              <p:nvPr/>
            </p:nvSpPr>
            <p:spPr>
              <a:xfrm>
                <a:off x="3878606" y="2320004"/>
                <a:ext cx="3685167" cy="1152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001" b="1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C) POST-DIAGNOSIS</a:t>
                </a:r>
                <a:endParaRPr lang="en-GB" sz="100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Rectangle 416">
                <a:extLst>
                  <a:ext uri="{FF2B5EF4-FFF2-40B4-BE49-F238E27FC236}">
                    <a16:creationId xmlns:a16="http://schemas.microsoft.com/office/drawing/2014/main" id="{0A83B888-2045-4608-97F1-299BEBD862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1764" y="2466590"/>
                <a:ext cx="1925844" cy="838599"/>
              </a:xfrm>
              <a:custGeom>
                <a:avLst/>
                <a:gdLst>
                  <a:gd name="connsiteX0" fmla="*/ 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0 w 1781925"/>
                  <a:gd name="connsiteY4" fmla="*/ 0 h 538054"/>
                  <a:gd name="connsiteX0" fmla="*/ 29210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292100 w 1781925"/>
                  <a:gd name="connsiteY4" fmla="*/ 0 h 538054"/>
                  <a:gd name="connsiteX0" fmla="*/ 292100 w 1995657"/>
                  <a:gd name="connsiteY0" fmla="*/ 0 h 538054"/>
                  <a:gd name="connsiteX1" fmla="*/ 1995657 w 1995657"/>
                  <a:gd name="connsiteY1" fmla="*/ 6350 h 538054"/>
                  <a:gd name="connsiteX2" fmla="*/ 1781925 w 1995657"/>
                  <a:gd name="connsiteY2" fmla="*/ 538054 h 538054"/>
                  <a:gd name="connsiteX3" fmla="*/ 0 w 1995657"/>
                  <a:gd name="connsiteY3" fmla="*/ 538054 h 538054"/>
                  <a:gd name="connsiteX4" fmla="*/ 292100 w 1995657"/>
                  <a:gd name="connsiteY4" fmla="*/ 0 h 538054"/>
                  <a:gd name="connsiteX0" fmla="*/ 292100 w 1992514"/>
                  <a:gd name="connsiteY0" fmla="*/ 3175 h 541229"/>
                  <a:gd name="connsiteX1" fmla="*/ 1992514 w 1992514"/>
                  <a:gd name="connsiteY1" fmla="*/ 0 h 541229"/>
                  <a:gd name="connsiteX2" fmla="*/ 1781925 w 1992514"/>
                  <a:gd name="connsiteY2" fmla="*/ 541229 h 541229"/>
                  <a:gd name="connsiteX3" fmla="*/ 0 w 1992514"/>
                  <a:gd name="connsiteY3" fmla="*/ 541229 h 541229"/>
                  <a:gd name="connsiteX4" fmla="*/ 292100 w 1992514"/>
                  <a:gd name="connsiteY4" fmla="*/ 3175 h 541229"/>
                  <a:gd name="connsiteX0" fmla="*/ 292100 w 2011373"/>
                  <a:gd name="connsiteY0" fmla="*/ 3175 h 541229"/>
                  <a:gd name="connsiteX1" fmla="*/ 2011373 w 2011373"/>
                  <a:gd name="connsiteY1" fmla="*/ 0 h 541229"/>
                  <a:gd name="connsiteX2" fmla="*/ 1781925 w 2011373"/>
                  <a:gd name="connsiteY2" fmla="*/ 541229 h 541229"/>
                  <a:gd name="connsiteX3" fmla="*/ 0 w 2011373"/>
                  <a:gd name="connsiteY3" fmla="*/ 541229 h 541229"/>
                  <a:gd name="connsiteX4" fmla="*/ 292100 w 2011373"/>
                  <a:gd name="connsiteY4" fmla="*/ 3175 h 541229"/>
                  <a:gd name="connsiteX0" fmla="*/ 292100 w 2060877"/>
                  <a:gd name="connsiteY0" fmla="*/ 794 h 538848"/>
                  <a:gd name="connsiteX1" fmla="*/ 2060877 w 2060877"/>
                  <a:gd name="connsiteY1" fmla="*/ 0 h 538848"/>
                  <a:gd name="connsiteX2" fmla="*/ 1781925 w 2060877"/>
                  <a:gd name="connsiteY2" fmla="*/ 538848 h 538848"/>
                  <a:gd name="connsiteX3" fmla="*/ 0 w 2060877"/>
                  <a:gd name="connsiteY3" fmla="*/ 538848 h 538848"/>
                  <a:gd name="connsiteX4" fmla="*/ 292100 w 2060877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6350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0 h 538054"/>
                  <a:gd name="connsiteX1" fmla="*/ 2065591 w 2065591"/>
                  <a:gd name="connsiteY1" fmla="*/ 3968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794 h 538848"/>
                  <a:gd name="connsiteX1" fmla="*/ 2065591 w 2065591"/>
                  <a:gd name="connsiteY1" fmla="*/ 0 h 538848"/>
                  <a:gd name="connsiteX2" fmla="*/ 1781925 w 2065591"/>
                  <a:gd name="connsiteY2" fmla="*/ 538848 h 538848"/>
                  <a:gd name="connsiteX3" fmla="*/ 0 w 2065591"/>
                  <a:gd name="connsiteY3" fmla="*/ 538848 h 538848"/>
                  <a:gd name="connsiteX4" fmla="*/ 292100 w 2065591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1587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79736"/>
                  <a:gd name="connsiteY0" fmla="*/ 0 h 538054"/>
                  <a:gd name="connsiteX1" fmla="*/ 2079736 w 2079736"/>
                  <a:gd name="connsiteY1" fmla="*/ 1587 h 538054"/>
                  <a:gd name="connsiteX2" fmla="*/ 1781925 w 2079736"/>
                  <a:gd name="connsiteY2" fmla="*/ 538054 h 538054"/>
                  <a:gd name="connsiteX3" fmla="*/ 0 w 2079736"/>
                  <a:gd name="connsiteY3" fmla="*/ 538054 h 538054"/>
                  <a:gd name="connsiteX4" fmla="*/ 292100 w 2079736"/>
                  <a:gd name="connsiteY4" fmla="*/ 0 h 538054"/>
                  <a:gd name="connsiteX0" fmla="*/ 183662 w 1971298"/>
                  <a:gd name="connsiteY0" fmla="*/ 0 h 538054"/>
                  <a:gd name="connsiteX1" fmla="*/ 1971298 w 1971298"/>
                  <a:gd name="connsiteY1" fmla="*/ 1587 h 538054"/>
                  <a:gd name="connsiteX2" fmla="*/ 1673487 w 1971298"/>
                  <a:gd name="connsiteY2" fmla="*/ 538054 h 538054"/>
                  <a:gd name="connsiteX3" fmla="*/ 0 w 1971298"/>
                  <a:gd name="connsiteY3" fmla="*/ 535673 h 538054"/>
                  <a:gd name="connsiteX4" fmla="*/ 183662 w 1971298"/>
                  <a:gd name="connsiteY4" fmla="*/ 0 h 538054"/>
                  <a:gd name="connsiteX0" fmla="*/ 183662 w 1829858"/>
                  <a:gd name="connsiteY0" fmla="*/ 0 h 538054"/>
                  <a:gd name="connsiteX1" fmla="*/ 1829858 w 1829858"/>
                  <a:gd name="connsiteY1" fmla="*/ 3969 h 538054"/>
                  <a:gd name="connsiteX2" fmla="*/ 1673487 w 1829858"/>
                  <a:gd name="connsiteY2" fmla="*/ 538054 h 538054"/>
                  <a:gd name="connsiteX3" fmla="*/ 0 w 1829858"/>
                  <a:gd name="connsiteY3" fmla="*/ 535673 h 538054"/>
                  <a:gd name="connsiteX4" fmla="*/ 183662 w 1829858"/>
                  <a:gd name="connsiteY4" fmla="*/ 0 h 538054"/>
                  <a:gd name="connsiteX0" fmla="*/ 183662 w 1815714"/>
                  <a:gd name="connsiteY0" fmla="*/ 0 h 538054"/>
                  <a:gd name="connsiteX1" fmla="*/ 1815714 w 1815714"/>
                  <a:gd name="connsiteY1" fmla="*/ 3969 h 538054"/>
                  <a:gd name="connsiteX2" fmla="*/ 1673487 w 1815714"/>
                  <a:gd name="connsiteY2" fmla="*/ 538054 h 538054"/>
                  <a:gd name="connsiteX3" fmla="*/ 0 w 1815714"/>
                  <a:gd name="connsiteY3" fmla="*/ 535673 h 538054"/>
                  <a:gd name="connsiteX4" fmla="*/ 183662 w 1815714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1587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51074"/>
                  <a:gd name="connsiteY0" fmla="*/ 0 h 538054"/>
                  <a:gd name="connsiteX1" fmla="*/ 1851074 w 1851074"/>
                  <a:gd name="connsiteY1" fmla="*/ 1587 h 538054"/>
                  <a:gd name="connsiteX2" fmla="*/ 1673487 w 1851074"/>
                  <a:gd name="connsiteY2" fmla="*/ 538054 h 538054"/>
                  <a:gd name="connsiteX3" fmla="*/ 0 w 1851074"/>
                  <a:gd name="connsiteY3" fmla="*/ 535673 h 538054"/>
                  <a:gd name="connsiteX4" fmla="*/ 183662 w 1851074"/>
                  <a:gd name="connsiteY4" fmla="*/ 0 h 538054"/>
                  <a:gd name="connsiteX0" fmla="*/ 247310 w 1914722"/>
                  <a:gd name="connsiteY0" fmla="*/ 0 h 538054"/>
                  <a:gd name="connsiteX1" fmla="*/ 1914722 w 1914722"/>
                  <a:gd name="connsiteY1" fmla="*/ 1587 h 538054"/>
                  <a:gd name="connsiteX2" fmla="*/ 1737135 w 1914722"/>
                  <a:gd name="connsiteY2" fmla="*/ 538054 h 538054"/>
                  <a:gd name="connsiteX3" fmla="*/ 0 w 1914722"/>
                  <a:gd name="connsiteY3" fmla="*/ 533800 h 538054"/>
                  <a:gd name="connsiteX4" fmla="*/ 247310 w 1914722"/>
                  <a:gd name="connsiteY4" fmla="*/ 0 h 538054"/>
                  <a:gd name="connsiteX0" fmla="*/ 242595 w 1910007"/>
                  <a:gd name="connsiteY0" fmla="*/ 0 h 538054"/>
                  <a:gd name="connsiteX1" fmla="*/ 1910007 w 1910007"/>
                  <a:gd name="connsiteY1" fmla="*/ 1587 h 538054"/>
                  <a:gd name="connsiteX2" fmla="*/ 1732420 w 1910007"/>
                  <a:gd name="connsiteY2" fmla="*/ 538054 h 538054"/>
                  <a:gd name="connsiteX3" fmla="*/ 0 w 1910007"/>
                  <a:gd name="connsiteY3" fmla="*/ 533800 h 538054"/>
                  <a:gd name="connsiteX4" fmla="*/ 242595 w 1910007"/>
                  <a:gd name="connsiteY4" fmla="*/ 0 h 538054"/>
                  <a:gd name="connsiteX0" fmla="*/ 226094 w 1893506"/>
                  <a:gd name="connsiteY0" fmla="*/ 0 h 538054"/>
                  <a:gd name="connsiteX1" fmla="*/ 1893506 w 1893506"/>
                  <a:gd name="connsiteY1" fmla="*/ 1587 h 538054"/>
                  <a:gd name="connsiteX2" fmla="*/ 1715919 w 1893506"/>
                  <a:gd name="connsiteY2" fmla="*/ 538054 h 538054"/>
                  <a:gd name="connsiteX3" fmla="*/ 0 w 1893506"/>
                  <a:gd name="connsiteY3" fmla="*/ 533800 h 538054"/>
                  <a:gd name="connsiteX4" fmla="*/ 226094 w 1893506"/>
                  <a:gd name="connsiteY4" fmla="*/ 0 h 538054"/>
                  <a:gd name="connsiteX0" fmla="*/ 233165 w 1900577"/>
                  <a:gd name="connsiteY0" fmla="*/ 0 h 538054"/>
                  <a:gd name="connsiteX1" fmla="*/ 1900577 w 1900577"/>
                  <a:gd name="connsiteY1" fmla="*/ 1587 h 538054"/>
                  <a:gd name="connsiteX2" fmla="*/ 1722990 w 1900577"/>
                  <a:gd name="connsiteY2" fmla="*/ 538054 h 538054"/>
                  <a:gd name="connsiteX3" fmla="*/ 0 w 1900577"/>
                  <a:gd name="connsiteY3" fmla="*/ 531926 h 538054"/>
                  <a:gd name="connsiteX4" fmla="*/ 233165 w 1900577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0053 h 538054"/>
                  <a:gd name="connsiteX4" fmla="*/ 240237 w 1907649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1926 h 538054"/>
                  <a:gd name="connsiteX4" fmla="*/ 240237 w 1907649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3800 h 538054"/>
                  <a:gd name="connsiteX4" fmla="*/ 240237 w 1907649"/>
                  <a:gd name="connsiteY4" fmla="*/ 0 h 538054"/>
                  <a:gd name="connsiteX0" fmla="*/ 233165 w 1900577"/>
                  <a:gd name="connsiteY0" fmla="*/ 0 h 538054"/>
                  <a:gd name="connsiteX1" fmla="*/ 1900577 w 1900577"/>
                  <a:gd name="connsiteY1" fmla="*/ 1587 h 538054"/>
                  <a:gd name="connsiteX2" fmla="*/ 1722990 w 1900577"/>
                  <a:gd name="connsiteY2" fmla="*/ 538054 h 538054"/>
                  <a:gd name="connsiteX3" fmla="*/ 0 w 1900577"/>
                  <a:gd name="connsiteY3" fmla="*/ 535673 h 538054"/>
                  <a:gd name="connsiteX4" fmla="*/ 233165 w 1900577"/>
                  <a:gd name="connsiteY4" fmla="*/ 0 h 538054"/>
                  <a:gd name="connsiteX0" fmla="*/ 235522 w 1902934"/>
                  <a:gd name="connsiteY0" fmla="*/ 0 h 538054"/>
                  <a:gd name="connsiteX1" fmla="*/ 1902934 w 1902934"/>
                  <a:gd name="connsiteY1" fmla="*/ 1587 h 538054"/>
                  <a:gd name="connsiteX2" fmla="*/ 1725347 w 1902934"/>
                  <a:gd name="connsiteY2" fmla="*/ 538054 h 538054"/>
                  <a:gd name="connsiteX3" fmla="*/ 0 w 1902934"/>
                  <a:gd name="connsiteY3" fmla="*/ 535673 h 538054"/>
                  <a:gd name="connsiteX4" fmla="*/ 235522 w 1902934"/>
                  <a:gd name="connsiteY4" fmla="*/ 0 h 538054"/>
                  <a:gd name="connsiteX0" fmla="*/ 242594 w 1910006"/>
                  <a:gd name="connsiteY0" fmla="*/ 0 h 541293"/>
                  <a:gd name="connsiteX1" fmla="*/ 1910006 w 1910006"/>
                  <a:gd name="connsiteY1" fmla="*/ 1587 h 541293"/>
                  <a:gd name="connsiteX2" fmla="*/ 1732419 w 1910006"/>
                  <a:gd name="connsiteY2" fmla="*/ 538054 h 541293"/>
                  <a:gd name="connsiteX3" fmla="*/ 0 w 1910006"/>
                  <a:gd name="connsiteY3" fmla="*/ 541293 h 541293"/>
                  <a:gd name="connsiteX4" fmla="*/ 242594 w 1910006"/>
                  <a:gd name="connsiteY4" fmla="*/ 0 h 541293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5673 h 538054"/>
                  <a:gd name="connsiteX4" fmla="*/ 240237 w 1907649"/>
                  <a:gd name="connsiteY4" fmla="*/ 0 h 538054"/>
                  <a:gd name="connsiteX0" fmla="*/ 240237 w 1907649"/>
                  <a:gd name="connsiteY0" fmla="*/ 0 h 538054"/>
                  <a:gd name="connsiteX1" fmla="*/ 1907649 w 1907649"/>
                  <a:gd name="connsiteY1" fmla="*/ 1587 h 538054"/>
                  <a:gd name="connsiteX2" fmla="*/ 1730062 w 1907649"/>
                  <a:gd name="connsiteY2" fmla="*/ 538054 h 538054"/>
                  <a:gd name="connsiteX3" fmla="*/ 0 w 1907649"/>
                  <a:gd name="connsiteY3" fmla="*/ 537546 h 538054"/>
                  <a:gd name="connsiteX4" fmla="*/ 240237 w 1907649"/>
                  <a:gd name="connsiteY4" fmla="*/ 0 h 538054"/>
                  <a:gd name="connsiteX0" fmla="*/ 240237 w 1961867"/>
                  <a:gd name="connsiteY0" fmla="*/ 0 h 538054"/>
                  <a:gd name="connsiteX1" fmla="*/ 1961867 w 1961867"/>
                  <a:gd name="connsiteY1" fmla="*/ 5333 h 538054"/>
                  <a:gd name="connsiteX2" fmla="*/ 1730062 w 1961867"/>
                  <a:gd name="connsiteY2" fmla="*/ 538054 h 538054"/>
                  <a:gd name="connsiteX3" fmla="*/ 0 w 1961867"/>
                  <a:gd name="connsiteY3" fmla="*/ 537546 h 538054"/>
                  <a:gd name="connsiteX4" fmla="*/ 240237 w 1961867"/>
                  <a:gd name="connsiteY4" fmla="*/ 0 h 538054"/>
                  <a:gd name="connsiteX0" fmla="*/ 240237 w 1957153"/>
                  <a:gd name="connsiteY0" fmla="*/ 2159 h 540213"/>
                  <a:gd name="connsiteX1" fmla="*/ 1957153 w 1957153"/>
                  <a:gd name="connsiteY1" fmla="*/ 0 h 540213"/>
                  <a:gd name="connsiteX2" fmla="*/ 1730062 w 1957153"/>
                  <a:gd name="connsiteY2" fmla="*/ 540213 h 540213"/>
                  <a:gd name="connsiteX3" fmla="*/ 0 w 1957153"/>
                  <a:gd name="connsiteY3" fmla="*/ 539705 h 540213"/>
                  <a:gd name="connsiteX4" fmla="*/ 240237 w 1957153"/>
                  <a:gd name="connsiteY4" fmla="*/ 2159 h 540213"/>
                  <a:gd name="connsiteX0" fmla="*/ 240237 w 1957153"/>
                  <a:gd name="connsiteY0" fmla="*/ 286 h 538340"/>
                  <a:gd name="connsiteX1" fmla="*/ 1957153 w 1957153"/>
                  <a:gd name="connsiteY1" fmla="*/ 0 h 538340"/>
                  <a:gd name="connsiteX2" fmla="*/ 1730062 w 1957153"/>
                  <a:gd name="connsiteY2" fmla="*/ 538340 h 538340"/>
                  <a:gd name="connsiteX3" fmla="*/ 0 w 1957153"/>
                  <a:gd name="connsiteY3" fmla="*/ 537832 h 538340"/>
                  <a:gd name="connsiteX4" fmla="*/ 240237 w 1957153"/>
                  <a:gd name="connsiteY4" fmla="*/ 286 h 538340"/>
                  <a:gd name="connsiteX0" fmla="*/ 264740 w 1981656"/>
                  <a:gd name="connsiteY0" fmla="*/ 286 h 538340"/>
                  <a:gd name="connsiteX1" fmla="*/ 1981656 w 1981656"/>
                  <a:gd name="connsiteY1" fmla="*/ 0 h 538340"/>
                  <a:gd name="connsiteX2" fmla="*/ 1754565 w 1981656"/>
                  <a:gd name="connsiteY2" fmla="*/ 538340 h 538340"/>
                  <a:gd name="connsiteX3" fmla="*/ 0 w 1981656"/>
                  <a:gd name="connsiteY3" fmla="*/ 537832 h 538340"/>
                  <a:gd name="connsiteX4" fmla="*/ 264740 w 1981656"/>
                  <a:gd name="connsiteY4" fmla="*/ 286 h 538340"/>
                  <a:gd name="connsiteX0" fmla="*/ 264740 w 1981656"/>
                  <a:gd name="connsiteY0" fmla="*/ 286 h 538340"/>
                  <a:gd name="connsiteX1" fmla="*/ 1981656 w 1981656"/>
                  <a:gd name="connsiteY1" fmla="*/ 0 h 538340"/>
                  <a:gd name="connsiteX2" fmla="*/ 1725162 w 1981656"/>
                  <a:gd name="connsiteY2" fmla="*/ 538340 h 538340"/>
                  <a:gd name="connsiteX3" fmla="*/ 0 w 1981656"/>
                  <a:gd name="connsiteY3" fmla="*/ 537832 h 538340"/>
                  <a:gd name="connsiteX4" fmla="*/ 264740 w 1981656"/>
                  <a:gd name="connsiteY4" fmla="*/ 286 h 53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656" h="538340">
                    <a:moveTo>
                      <a:pt x="264740" y="286"/>
                    </a:moveTo>
                    <a:lnTo>
                      <a:pt x="1981656" y="0"/>
                    </a:lnTo>
                    <a:lnTo>
                      <a:pt x="1725162" y="538340"/>
                    </a:lnTo>
                    <a:lnTo>
                      <a:pt x="0" y="537832"/>
                    </a:lnTo>
                    <a:lnTo>
                      <a:pt x="264740" y="286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44000" tIns="0" rIns="180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Primary intervention</a:t>
                </a:r>
                <a:endParaRPr lang="en-GB" sz="11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algn="ctr"/>
                <a:b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F</a:t>
                </a: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amily-focused intervention to </a:t>
                </a:r>
                <a:b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optimise child development </a:t>
                </a:r>
                <a:b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and build caregiver skills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D09C06-504C-544C-B678-420CF920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216A-753D-6643-9A1F-F30368721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60549"/>
            <a:ext cx="10713724" cy="262128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Family-focused developmental interventions to provide….</a:t>
            </a:r>
          </a:p>
          <a:p>
            <a:r>
              <a:rPr lang="en-US" sz="2400" b="1" i="1" dirty="0">
                <a:latin typeface="+mj-lt"/>
              </a:rPr>
              <a:t>Strengths-based sustained support</a:t>
            </a:r>
            <a:r>
              <a:rPr lang="en-US" sz="2400" dirty="0">
                <a:latin typeface="+mj-lt"/>
              </a:rPr>
              <a:t> for child social development and mitigation of negative impacts from sensory issues and repetitive </a:t>
            </a:r>
            <a:r>
              <a:rPr lang="en-US" sz="2400" dirty="0" err="1">
                <a:latin typeface="+mj-lt"/>
              </a:rPr>
              <a:t>behaviours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b="1" i="1" dirty="0">
                <a:latin typeface="+mj-lt"/>
              </a:rPr>
              <a:t>Skilling and empowering parents and families </a:t>
            </a:r>
            <a:r>
              <a:rPr lang="en-US" sz="2400" dirty="0">
                <a:latin typeface="+mj-lt"/>
              </a:rPr>
              <a:t>– enhancing family ‘self-care’ and resilience long-term</a:t>
            </a:r>
          </a:p>
          <a:p>
            <a:pPr lvl="1"/>
            <a:r>
              <a:rPr lang="en-US" sz="2000" dirty="0">
                <a:latin typeface="+mj-lt"/>
              </a:rPr>
              <a:t>Parent-mediated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social communication interventions </a:t>
            </a:r>
            <a:r>
              <a:rPr lang="en-US" sz="2000" dirty="0">
                <a:latin typeface="+mj-lt"/>
              </a:rPr>
              <a:t>have the best evidence (NICE 2013/21)</a:t>
            </a:r>
          </a:p>
          <a:p>
            <a:pPr lvl="1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PACT pre-school </a:t>
            </a:r>
            <a:r>
              <a:rPr lang="en-US" sz="2000" dirty="0">
                <a:latin typeface="+mj-lt"/>
              </a:rPr>
              <a:t>shows sustained effects into middle childhood. 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70097-81B5-754D-B89A-83C79D6E68C5}"/>
              </a:ext>
            </a:extLst>
          </p:cNvPr>
          <p:cNvSpPr txBox="1"/>
          <p:nvPr/>
        </p:nvSpPr>
        <p:spPr>
          <a:xfrm>
            <a:off x="8258288" y="562684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Training available and pilot schemes 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Issue of workforce skilling and availability</a:t>
            </a:r>
          </a:p>
        </p:txBody>
      </p:sp>
    </p:spTree>
    <p:extLst>
      <p:ext uri="{BB962C8B-B14F-4D97-AF65-F5344CB8AC3E}">
        <p14:creationId xmlns:p14="http://schemas.microsoft.com/office/powerpoint/2010/main" val="209325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380FA4-BCEC-A646-9365-BC3FE7961740}"/>
              </a:ext>
            </a:extLst>
          </p:cNvPr>
          <p:cNvSpPr/>
          <p:nvPr/>
        </p:nvSpPr>
        <p:spPr>
          <a:xfrm>
            <a:off x="5717390" y="0"/>
            <a:ext cx="69524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76308" y="2859207"/>
            <a:ext cx="56328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6-12 month </a:t>
            </a:r>
            <a:r>
              <a:rPr lang="en-US" altLang="zh-CN" sz="2000" dirty="0" err="1"/>
              <a:t>programme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Focused on the developing dyad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Targeting </a:t>
            </a:r>
            <a:r>
              <a:rPr lang="en-US" altLang="zh-CN" sz="2000" b="1" dirty="0"/>
              <a:t>parental awareness and contingent response</a:t>
            </a:r>
            <a:r>
              <a:rPr lang="en-US" altLang="zh-CN" sz="2000" dirty="0"/>
              <a:t> to child social communication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No active </a:t>
            </a:r>
            <a:r>
              <a:rPr lang="en-US" altLang="zh-CN" sz="2000" dirty="0" err="1"/>
              <a:t>behavioural</a:t>
            </a:r>
            <a:r>
              <a:rPr lang="en-US" altLang="zh-CN" sz="2000" dirty="0"/>
              <a:t>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Staged from early communication pre-cursors to later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Video-feedback</a:t>
            </a:r>
            <a:r>
              <a:rPr lang="en-US" altLang="zh-CN" sz="2000" dirty="0"/>
              <a:t> with parents to produce the intervention effect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zh-CN" sz="2000" dirty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2A31D-CF25-492E-BC01-D549835A244D}"/>
              </a:ext>
            </a:extLst>
          </p:cNvPr>
          <p:cNvSpPr/>
          <p:nvPr/>
        </p:nvSpPr>
        <p:spPr>
          <a:xfrm>
            <a:off x="6176308" y="590519"/>
            <a:ext cx="4451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Paediatric Autism Communication Therapy (PACT)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D8500F-344C-CA4E-9259-2A84299C2E90}"/>
              </a:ext>
            </a:extLst>
          </p:cNvPr>
          <p:cNvSpPr/>
          <p:nvPr/>
        </p:nvSpPr>
        <p:spPr>
          <a:xfrm>
            <a:off x="1403805" y="5286719"/>
            <a:ext cx="3890090" cy="81724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lvl="3"/>
            <a:r>
              <a:rPr lang="en-GB" sz="1400" b="1" dirty="0">
                <a:solidFill>
                  <a:schemeClr val="bg1"/>
                </a:solidFill>
              </a:rPr>
              <a:t>Changing initiations by child affects interaction with researcher in ADOS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FBA25C-B1C3-4041-864D-5FD390D5F379}"/>
              </a:ext>
            </a:extLst>
          </p:cNvPr>
          <p:cNvSpPr/>
          <p:nvPr/>
        </p:nvSpPr>
        <p:spPr>
          <a:xfrm>
            <a:off x="1403805" y="909018"/>
            <a:ext cx="3890090" cy="817245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3"/>
            <a:r>
              <a:rPr lang="en-GB" sz="1400" b="1" dirty="0">
                <a:solidFill>
                  <a:schemeClr val="bg1"/>
                </a:solidFill>
              </a:rPr>
              <a:t>Parent and therapist interaction changes parent behaviour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174F15-33D1-034F-87B5-51254794D858}"/>
              </a:ext>
            </a:extLst>
          </p:cNvPr>
          <p:cNvSpPr/>
          <p:nvPr/>
        </p:nvSpPr>
        <p:spPr>
          <a:xfrm>
            <a:off x="457225" y="488232"/>
            <a:ext cx="2193624" cy="1658818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4300">
            <a:solidFill>
              <a:schemeClr val="bg2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1F990B-A9D5-AB48-8166-8C416BB4DAA6}"/>
              </a:ext>
            </a:extLst>
          </p:cNvPr>
          <p:cNvSpPr/>
          <p:nvPr/>
        </p:nvSpPr>
        <p:spPr>
          <a:xfrm>
            <a:off x="457226" y="4865933"/>
            <a:ext cx="2193623" cy="1658818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4300">
            <a:solidFill>
              <a:schemeClr val="bg2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87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56E584-EE0B-B349-8715-8940378F8958}"/>
              </a:ext>
            </a:extLst>
          </p:cNvPr>
          <p:cNvSpPr/>
          <p:nvPr/>
        </p:nvSpPr>
        <p:spPr>
          <a:xfrm>
            <a:off x="1403805" y="3110032"/>
            <a:ext cx="3890090" cy="81724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3"/>
            <a:r>
              <a:rPr lang="en-GB" sz="1400" b="1" dirty="0"/>
              <a:t>Changed parental synchrony impacts child initiations in dyad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9D0B85-75D7-734B-B828-20B511288373}"/>
              </a:ext>
            </a:extLst>
          </p:cNvPr>
          <p:cNvSpPr/>
          <p:nvPr/>
        </p:nvSpPr>
        <p:spPr>
          <a:xfrm>
            <a:off x="457224" y="2683790"/>
            <a:ext cx="2193625" cy="1658819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4300">
            <a:solidFill>
              <a:schemeClr val="bg2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440331"/>
              <a:satOff val="-38085"/>
              <a:lumOff val="43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2BFAC3-F2C6-9F46-9E2D-B4ED00265684}"/>
              </a:ext>
            </a:extLst>
          </p:cNvPr>
          <p:cNvSpPr/>
          <p:nvPr/>
        </p:nvSpPr>
        <p:spPr>
          <a:xfrm>
            <a:off x="1451931" y="2307342"/>
            <a:ext cx="256673" cy="2566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27DFA1-9ADC-5440-A065-D0FA6123E126}"/>
              </a:ext>
            </a:extLst>
          </p:cNvPr>
          <p:cNvSpPr/>
          <p:nvPr/>
        </p:nvSpPr>
        <p:spPr>
          <a:xfrm>
            <a:off x="1451931" y="4497089"/>
            <a:ext cx="256673" cy="2566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432175" y="1954213"/>
            <a:ext cx="7191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600" b="1">
                <a:solidFill>
                  <a:srgbClr val="000000"/>
                </a:solidFill>
              </a:rPr>
              <a:t>TAU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GB" altLang="zh-CN" sz="120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GB" altLang="zh-CN" sz="1200">
                <a:solidFill>
                  <a:srgbClr val="000000"/>
                </a:solidFill>
              </a:rPr>
              <a:t>N=75 </a:t>
            </a:r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4008438" y="220503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359151" y="2944813"/>
            <a:ext cx="792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600" b="1">
                <a:solidFill>
                  <a:srgbClr val="000000"/>
                </a:solidFill>
              </a:rPr>
              <a:t>PACT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GB" altLang="zh-CN" sz="120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GB" altLang="zh-CN" sz="1200">
                <a:solidFill>
                  <a:srgbClr val="000000"/>
                </a:solidFill>
              </a:rPr>
              <a:t>N=77</a:t>
            </a:r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 rot="10800000" flipV="1">
            <a:off x="8832850" y="2435068"/>
            <a:ext cx="1727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400" dirty="0">
                <a:solidFill>
                  <a:srgbClr val="000000"/>
                </a:solidFill>
              </a:rPr>
              <a:t>82 months </a:t>
            </a:r>
            <a:r>
              <a:rPr lang="en-GB" altLang="zh-CN" sz="1200" dirty="0">
                <a:solidFill>
                  <a:srgbClr val="000000"/>
                </a:solidFill>
              </a:rPr>
              <a:t>(mean 10.5 </a:t>
            </a:r>
            <a:r>
              <a:rPr lang="en-GB" altLang="zh-CN" sz="1200" dirty="0" err="1">
                <a:solidFill>
                  <a:srgbClr val="000000"/>
                </a:solidFill>
              </a:rPr>
              <a:t>yrs</a:t>
            </a:r>
            <a:r>
              <a:rPr lang="en-GB" altLang="zh-CN" sz="1200" dirty="0">
                <a:solidFill>
                  <a:srgbClr val="000000"/>
                </a:solidFill>
              </a:rPr>
              <a:t>)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4008438" y="3141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1617663" y="2276475"/>
            <a:ext cx="1439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600" dirty="0">
                <a:solidFill>
                  <a:srgbClr val="000000"/>
                </a:solidFill>
              </a:rPr>
              <a:t>Random allocation</a:t>
            </a:r>
          </a:p>
          <a:p>
            <a:pPr>
              <a:spcBef>
                <a:spcPct val="0"/>
              </a:spcBef>
            </a:pPr>
            <a:endParaRPr lang="en-GB" altLang="zh-CN" dirty="0">
              <a:solidFill>
                <a:srgbClr val="000000"/>
              </a:solidFill>
            </a:endParaRPr>
          </a:p>
        </p:txBody>
      </p:sp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4008438" y="3573464"/>
            <a:ext cx="129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400" b="1" i="1">
                <a:solidFill>
                  <a:srgbClr val="0000FF"/>
                </a:solidFill>
              </a:rPr>
              <a:t>PACT intervention in early development</a:t>
            </a:r>
          </a:p>
        </p:txBody>
      </p:sp>
      <p:sp>
        <p:nvSpPr>
          <p:cNvPr id="28680" name="Line 26"/>
          <p:cNvSpPr>
            <a:spLocks noChangeShapeType="1"/>
          </p:cNvSpPr>
          <p:nvPr/>
        </p:nvSpPr>
        <p:spPr bwMode="auto">
          <a:xfrm flipV="1">
            <a:off x="2711451" y="2132014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81" name="Line 27"/>
          <p:cNvSpPr>
            <a:spLocks noChangeShapeType="1"/>
          </p:cNvSpPr>
          <p:nvPr/>
        </p:nvSpPr>
        <p:spPr bwMode="auto">
          <a:xfrm>
            <a:off x="2711451" y="2708276"/>
            <a:ext cx="7207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82" name="Line 31"/>
          <p:cNvSpPr>
            <a:spLocks noChangeShapeType="1"/>
          </p:cNvSpPr>
          <p:nvPr/>
        </p:nvSpPr>
        <p:spPr bwMode="auto">
          <a:xfrm flipH="1" flipV="1">
            <a:off x="4440238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83" name="Line 33"/>
          <p:cNvSpPr>
            <a:spLocks noChangeShapeType="1"/>
          </p:cNvSpPr>
          <p:nvPr/>
        </p:nvSpPr>
        <p:spPr bwMode="auto">
          <a:xfrm flipH="1" flipV="1">
            <a:off x="2279650" y="3141664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84" name="Line 34"/>
          <p:cNvSpPr>
            <a:spLocks noChangeShapeType="1"/>
          </p:cNvSpPr>
          <p:nvPr/>
        </p:nvSpPr>
        <p:spPr bwMode="auto">
          <a:xfrm flipH="1" flipV="1">
            <a:off x="6383338" y="3141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85" name="Line 35"/>
          <p:cNvSpPr>
            <a:spLocks noChangeShapeType="1"/>
          </p:cNvSpPr>
          <p:nvPr/>
        </p:nvSpPr>
        <p:spPr bwMode="auto">
          <a:xfrm flipH="1" flipV="1">
            <a:off x="9551988" y="3141664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686" name="TextBox 1"/>
          <p:cNvSpPr txBox="1">
            <a:spLocks noChangeArrowheads="1"/>
          </p:cNvSpPr>
          <p:nvPr/>
        </p:nvSpPr>
        <p:spPr bwMode="auto">
          <a:xfrm>
            <a:off x="5519739" y="3554414"/>
            <a:ext cx="2232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Parent synchrony</a:t>
            </a:r>
          </a:p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Child communication</a:t>
            </a:r>
            <a:r>
              <a:rPr lang="en-US" altLang="zh-CN" sz="14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Autism Symptoms</a:t>
            </a:r>
          </a:p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Child Language</a:t>
            </a:r>
          </a:p>
        </p:txBody>
      </p:sp>
      <p:sp>
        <p:nvSpPr>
          <p:cNvPr id="28687" name="TextBox 2"/>
          <p:cNvSpPr txBox="1">
            <a:spLocks noChangeArrowheads="1"/>
          </p:cNvSpPr>
          <p:nvPr/>
        </p:nvSpPr>
        <p:spPr bwMode="auto">
          <a:xfrm rot="10800000" flipV="1">
            <a:off x="5664201" y="2493964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</a:rPr>
              <a:t>13 months</a:t>
            </a:r>
          </a:p>
        </p:txBody>
      </p:sp>
      <p:sp>
        <p:nvSpPr>
          <p:cNvPr id="28688" name="TextBox 3"/>
          <p:cNvSpPr txBox="1">
            <a:spLocks noChangeArrowheads="1"/>
          </p:cNvSpPr>
          <p:nvPr/>
        </p:nvSpPr>
        <p:spPr bwMode="auto">
          <a:xfrm>
            <a:off x="1847850" y="4508500"/>
            <a:ext cx="2376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</a:rPr>
              <a:t>Core autism</a:t>
            </a:r>
          </a:p>
        </p:txBody>
      </p:sp>
      <p:sp>
        <p:nvSpPr>
          <p:cNvPr id="28689" name="TextBox 10"/>
          <p:cNvSpPr txBox="1">
            <a:spLocks noChangeArrowheads="1"/>
          </p:cNvSpPr>
          <p:nvPr/>
        </p:nvSpPr>
        <p:spPr bwMode="auto">
          <a:xfrm>
            <a:off x="8472488" y="3573463"/>
            <a:ext cx="2087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Parent synchrony</a:t>
            </a:r>
          </a:p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Child communication</a:t>
            </a:r>
            <a:r>
              <a:rPr lang="en-US" altLang="zh-CN" sz="14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Autism Symptoms Child language</a:t>
            </a:r>
          </a:p>
          <a:p>
            <a:pPr>
              <a:spcBef>
                <a:spcPct val="0"/>
              </a:spcBef>
            </a:pPr>
            <a:r>
              <a:rPr lang="en-US" altLang="zh-CN" sz="1400" b="1" i="1">
                <a:solidFill>
                  <a:srgbClr val="800000"/>
                </a:solidFill>
              </a:rPr>
              <a:t>Social functioning</a:t>
            </a:r>
          </a:p>
          <a:p>
            <a:pPr>
              <a:spcBef>
                <a:spcPct val="0"/>
              </a:spcBef>
            </a:pPr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28690" name="Straight Arrow Connector 2"/>
          <p:cNvCxnSpPr>
            <a:cxnSpLocks noChangeShapeType="1"/>
          </p:cNvCxnSpPr>
          <p:nvPr/>
        </p:nvCxnSpPr>
        <p:spPr bwMode="auto">
          <a:xfrm>
            <a:off x="7608888" y="4138614"/>
            <a:ext cx="792162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8691" name="Picture 11" descr="HSS_mainbanne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805488"/>
            <a:ext cx="1439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37" descr="cid:95A4F60D-447D-4421-8ED6-7A92DA08C733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11138"/>
            <a:ext cx="19446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11" descr="PACT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60351"/>
            <a:ext cx="18018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Box 2"/>
          <p:cNvSpPr txBox="1">
            <a:spLocks noChangeArrowheads="1"/>
          </p:cNvSpPr>
          <p:nvPr/>
        </p:nvSpPr>
        <p:spPr bwMode="auto">
          <a:xfrm>
            <a:off x="1631951" y="4941889"/>
            <a:ext cx="26638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Age average 45 months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79% learning difficulties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Language ability </a:t>
            </a:r>
            <a:r>
              <a:rPr lang="en-US" sz="1600">
                <a:solidFill>
                  <a:srgbClr val="000000"/>
                </a:solidFill>
                <a:ea typeface="MS Gothic" charset="0"/>
                <a:cs typeface="MS Gothic" charset="0"/>
              </a:rPr>
              <a:t>~18 month level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MS Gothic" charset="0"/>
                <a:cs typeface="MS Gothic" charset="0"/>
              </a:rPr>
              <a:t>23% phrase speech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8328" y="4962654"/>
            <a:ext cx="10801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80% FU</a:t>
            </a:r>
          </a:p>
        </p:txBody>
      </p:sp>
    </p:spTree>
    <p:extLst>
      <p:ext uri="{BB962C8B-B14F-4D97-AF65-F5344CB8AC3E}">
        <p14:creationId xmlns:p14="http://schemas.microsoft.com/office/powerpoint/2010/main" val="347391847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022" y="1710291"/>
            <a:ext cx="6475667" cy="13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4" descr="TUOM_4COL_cropped_3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86" y="395317"/>
            <a:ext cx="1714500" cy="147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961" y="323881"/>
            <a:ext cx="1285875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7" descr="image0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145" y="395317"/>
            <a:ext cx="1354138" cy="4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336" y="395320"/>
            <a:ext cx="2143125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334" y="209581"/>
            <a:ext cx="9064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PACT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28" y="1727619"/>
            <a:ext cx="1944911" cy="13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 descr="HSS_mainbanner_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011" y="6086176"/>
            <a:ext cx="1068387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department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402" y="5753820"/>
            <a:ext cx="1157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DCF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9061" y="6208414"/>
            <a:ext cx="2071687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5683742" y="3191541"/>
            <a:ext cx="3822947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i="1" dirty="0">
                <a:latin typeface="Calibri" charset="0"/>
                <a:cs typeface="Arial" charset="0"/>
              </a:rPr>
              <a:t>The Lancet (2010), 375, 9732; 2152-2160</a:t>
            </a:r>
          </a:p>
        </p:txBody>
      </p:sp>
      <p:pic>
        <p:nvPicPr>
          <p:cNvPr id="38924" name="Picture 1" descr="Screen Shot 2016-11-03 at 10.53.1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420" y="3563954"/>
            <a:ext cx="6619750" cy="16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37" descr="cid:95A4F60D-447D-4421-8ED6-7A92DA08C733"/>
          <p:cNvPicPr>
            <a:picLocks noChangeAspect="1" noChangeArrowheads="1"/>
          </p:cNvPicPr>
          <p:nvPr/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08" y="3688114"/>
            <a:ext cx="1944911" cy="13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Box 1"/>
          <p:cNvSpPr txBox="1">
            <a:spLocks noChangeArrowheads="1"/>
          </p:cNvSpPr>
          <p:nvPr/>
        </p:nvSpPr>
        <p:spPr bwMode="auto">
          <a:xfrm>
            <a:off x="5683743" y="5260151"/>
            <a:ext cx="3886955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The Lancet </a:t>
            </a:r>
            <a:r>
              <a:rPr lang="en-GB" sz="1400" i="1" dirty="0">
                <a:latin typeface="Calibri"/>
                <a:cs typeface="Calibri"/>
              </a:rPr>
              <a:t>(2016); 388: 2501-2509 </a:t>
            </a:r>
            <a:endParaRPr lang="en-US" sz="1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44071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7CBD0-7866-43A4-8B7B-AEC0AB86967C}"/>
              </a:ext>
            </a:extLst>
          </p:cNvPr>
          <p:cNvSpPr txBox="1"/>
          <p:nvPr/>
        </p:nvSpPr>
        <p:spPr>
          <a:xfrm>
            <a:off x="2571750" y="303639"/>
            <a:ext cx="7048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‘Proven and sustained support from day one’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10572-7060-2344-9A8F-D1CE16FA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2910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rgbClr val="830002"/>
                </a:solidFill>
              </a:rPr>
              <a:t>Principles of an Evidence-led Developmental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A55D2-00AD-204E-BFE4-66CBD4BF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1977948"/>
            <a:ext cx="10754364" cy="36302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Autism is </a:t>
            </a:r>
            <a:r>
              <a:rPr lang="en-US" b="1" i="1" dirty="0">
                <a:latin typeface="+mj-lt"/>
              </a:rPr>
              <a:t>developmental and enduring</a:t>
            </a:r>
          </a:p>
          <a:p>
            <a:pPr lvl="1"/>
            <a:r>
              <a:rPr lang="en-US" i="1" dirty="0">
                <a:latin typeface="+mj-lt"/>
              </a:rPr>
              <a:t>Support needs to reflect this</a:t>
            </a:r>
          </a:p>
          <a:p>
            <a:pPr marL="457200" lvl="1" indent="0">
              <a:buNone/>
            </a:pP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We now have </a:t>
            </a:r>
            <a:r>
              <a:rPr lang="en-US" b="1" i="1" dirty="0">
                <a:latin typeface="+mj-lt"/>
              </a:rPr>
              <a:t>evidenced interventions </a:t>
            </a:r>
            <a:r>
              <a:rPr lang="en-US" dirty="0">
                <a:latin typeface="+mj-lt"/>
              </a:rPr>
              <a:t>to support a proactive pathway</a:t>
            </a:r>
          </a:p>
          <a:p>
            <a:pPr lvl="1"/>
            <a:r>
              <a:rPr lang="en-US" i="1" dirty="0">
                <a:latin typeface="+mj-lt"/>
              </a:rPr>
              <a:t>Aspects for immediate and medium term adoption</a:t>
            </a:r>
          </a:p>
          <a:p>
            <a:pPr marL="457200" lvl="1" indent="0">
              <a:buNone/>
            </a:pP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…and </a:t>
            </a:r>
            <a:r>
              <a:rPr lang="en-US" b="1" i="1" dirty="0">
                <a:latin typeface="+mj-lt"/>
              </a:rPr>
              <a:t>researched service models </a:t>
            </a:r>
            <a:r>
              <a:rPr lang="en-US" dirty="0">
                <a:latin typeface="+mj-lt"/>
              </a:rPr>
              <a:t>from other enduring health conditions</a:t>
            </a:r>
          </a:p>
          <a:p>
            <a:pPr lvl="1"/>
            <a:r>
              <a:rPr lang="en-US" i="1" dirty="0">
                <a:latin typeface="+mj-lt"/>
              </a:rPr>
              <a:t>‘Self management’, key working, stepped care  </a:t>
            </a:r>
          </a:p>
          <a:p>
            <a:pPr marL="457200" lvl="1" indent="0">
              <a:buNone/>
            </a:pP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Potential transformative use of </a:t>
            </a:r>
            <a:r>
              <a:rPr lang="en-US" b="1" i="1" dirty="0">
                <a:latin typeface="+mj-lt"/>
              </a:rPr>
              <a:t>digital health technology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39C86-0B5A-0542-BE83-B9A933CF9BF6}"/>
              </a:ext>
            </a:extLst>
          </p:cNvPr>
          <p:cNvSpPr txBox="1"/>
          <p:nvPr/>
        </p:nvSpPr>
        <p:spPr>
          <a:xfrm>
            <a:off x="9350787" y="5640592"/>
            <a:ext cx="3525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Families, individuals, practitioners eager for innovation and direction</a:t>
            </a:r>
          </a:p>
        </p:txBody>
      </p:sp>
    </p:spTree>
    <p:extLst>
      <p:ext uri="{BB962C8B-B14F-4D97-AF65-F5344CB8AC3E}">
        <p14:creationId xmlns:p14="http://schemas.microsoft.com/office/powerpoint/2010/main" val="366673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58B05E-0B0A-4751-B7D3-CC80DA94FB60}"/>
              </a:ext>
            </a:extLst>
          </p:cNvPr>
          <p:cNvSpPr/>
          <p:nvPr/>
        </p:nvSpPr>
        <p:spPr>
          <a:xfrm>
            <a:off x="375278" y="174456"/>
            <a:ext cx="9726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A2601"/>
                </a:solidFill>
              </a:rPr>
              <a:t>Effect of Therapy on Targeted Parent Behaviour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1DB87A-B30F-4C49-A62B-C23E2B6E5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93" t="30351" r="3646" b="12631"/>
          <a:stretch/>
        </p:blipFill>
        <p:spPr>
          <a:xfrm>
            <a:off x="304114" y="1778502"/>
            <a:ext cx="11299622" cy="50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9CB6E-48FD-4713-81A1-9C4360CEFD03}"/>
              </a:ext>
            </a:extLst>
          </p:cNvPr>
          <p:cNvSpPr txBox="1"/>
          <p:nvPr/>
        </p:nvSpPr>
        <p:spPr>
          <a:xfrm>
            <a:off x="238937" y="157300"/>
            <a:ext cx="113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A2601"/>
                </a:solidFill>
              </a:rPr>
              <a:t>Effect of Therapy on Targeted Child </a:t>
            </a:r>
            <a:r>
              <a:rPr lang="en-US" sz="2400" b="1" dirty="0" err="1">
                <a:solidFill>
                  <a:srgbClr val="9A2601"/>
                </a:solidFill>
              </a:rPr>
              <a:t>Behaviour</a:t>
            </a:r>
            <a:r>
              <a:rPr lang="en-US" sz="2400" b="1" dirty="0">
                <a:solidFill>
                  <a:srgbClr val="9A2601"/>
                </a:solidFill>
              </a:rPr>
              <a:t> with Parent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Increase in social communication with parent persisted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74CE-7D8C-442C-AC94-E66F0B36D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5" t="26667" r="6804" b="6265"/>
          <a:stretch/>
        </p:blipFill>
        <p:spPr>
          <a:xfrm>
            <a:off x="421817" y="2029968"/>
            <a:ext cx="9062629" cy="4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6C1FA0-09A1-C846-BAAC-DE5A805D286E}"/>
              </a:ext>
            </a:extLst>
          </p:cNvPr>
          <p:cNvGrpSpPr/>
          <p:nvPr/>
        </p:nvGrpSpPr>
        <p:grpSpPr>
          <a:xfrm>
            <a:off x="308722" y="1607164"/>
            <a:ext cx="9137048" cy="3853379"/>
            <a:chOff x="1424290" y="1354945"/>
            <a:chExt cx="9108945" cy="384152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529" y="1399188"/>
              <a:ext cx="8448512" cy="3208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992314" y="329911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3360193" y="3806527"/>
              <a:ext cx="814647" cy="2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273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endpoint</a:t>
              </a: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8586615" y="3806527"/>
              <a:ext cx="841897" cy="2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273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follow-up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 rot="5400000" flipV="1">
              <a:off x="8740831" y="4218299"/>
              <a:ext cx="632481" cy="111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455" dirty="0">
                  <a:solidFill>
                    <a:srgbClr val="4D4D4D"/>
                  </a:solidFill>
                  <a:ea typeface="MS PGothic" charset="0"/>
                  <a:cs typeface="MS PGothic" charset="0"/>
                </a:rPr>
                <a:t>Months from</a:t>
              </a:r>
            </a:p>
            <a:p>
              <a:pPr eaLnBrk="0" hangingPunct="0">
                <a:spcBef>
                  <a:spcPct val="0"/>
                </a:spcBef>
                <a:defRPr/>
              </a:pPr>
              <a:r>
                <a:rPr lang="en-GB" sz="1455" dirty="0">
                  <a:solidFill>
                    <a:srgbClr val="4D4D4D"/>
                  </a:solidFill>
                  <a:ea typeface="MS PGothic" charset="0"/>
                  <a:cs typeface="MS PGothic" charset="0"/>
                </a:rPr>
                <a:t> therapy start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361606" y="3805086"/>
              <a:ext cx="737702" cy="2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273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baseline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 rot="5400000">
              <a:off x="961760" y="1861718"/>
              <a:ext cx="1297150" cy="37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18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Better  </a:t>
              </a:r>
              <a:r>
                <a:rPr lang="en-US" sz="1818" dirty="0">
                  <a:solidFill>
                    <a:srgbClr val="000000"/>
                  </a:solidFill>
                  <a:latin typeface="Wingdings" charset="0"/>
                  <a:ea typeface="ＭＳ Ｐゴシック" charset="0"/>
                  <a:cs typeface="ＭＳ Ｐゴシック" charset="0"/>
                  <a:sym typeface="Wingdings" charset="0"/>
                </a:rPr>
                <a:t></a:t>
              </a:r>
              <a:r>
                <a:rPr lang="en-US" sz="1636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 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07569" y="1399189"/>
              <a:ext cx="2952328" cy="3797283"/>
            </a:xfrm>
            <a:prstGeom prst="ellipse">
              <a:avLst/>
            </a:prstGeom>
            <a:noFill/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>
              <a:off x="7580907" y="1354945"/>
              <a:ext cx="2952328" cy="3797283"/>
            </a:xfrm>
            <a:prstGeom prst="ellipse">
              <a:avLst/>
            </a:prstGeom>
            <a:noFill/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12EC-3610-324C-9C30-EE668D76D8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BE7CE-959D-4A5B-B44B-D042890EED84}"/>
              </a:ext>
            </a:extLst>
          </p:cNvPr>
          <p:cNvSpPr txBox="1"/>
          <p:nvPr/>
        </p:nvSpPr>
        <p:spPr>
          <a:xfrm>
            <a:off x="400699" y="173326"/>
            <a:ext cx="967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A2601"/>
                </a:solidFill>
              </a:rPr>
              <a:t>The Time Path of Autism Symptom Severity </a:t>
            </a:r>
          </a:p>
        </p:txBody>
      </p:sp>
    </p:spTree>
    <p:extLst>
      <p:ext uri="{BB962C8B-B14F-4D97-AF65-F5344CB8AC3E}">
        <p14:creationId xmlns:p14="http://schemas.microsoft.com/office/powerpoint/2010/main" val="252406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92" y="6072227"/>
            <a:ext cx="11601337" cy="76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82" dirty="0">
                <a:ea typeface="MS PGothic" charset="0"/>
              </a:rPr>
              <a:t>Parent </a:t>
            </a:r>
            <a:r>
              <a:rPr lang="en-US" sz="2182" b="1" dirty="0">
                <a:ea typeface="MS PGothic" charset="0"/>
              </a:rPr>
              <a:t>MCDI, SCQ, RRB, </a:t>
            </a:r>
            <a:r>
              <a:rPr lang="en-US" sz="2182" i="1" dirty="0">
                <a:ea typeface="MS PGothic" charset="0"/>
              </a:rPr>
              <a:t>VABS, SDQ</a:t>
            </a:r>
            <a:r>
              <a:rPr lang="en-US" sz="2182" dirty="0">
                <a:ea typeface="MS PGothic" charset="0"/>
              </a:rPr>
              <a:t> and Teacher </a:t>
            </a:r>
            <a:r>
              <a:rPr lang="en-US" sz="2182" i="1" dirty="0">
                <a:ea typeface="MS PGothic" charset="0"/>
              </a:rPr>
              <a:t>VABS</a:t>
            </a:r>
            <a:r>
              <a:rPr lang="en-US" sz="2182" dirty="0">
                <a:ea typeface="MS PGothic" charset="0"/>
              </a:rPr>
              <a:t> outcome ratings support the blinded findings</a:t>
            </a:r>
          </a:p>
          <a:p>
            <a:pPr algn="ctr"/>
            <a:r>
              <a:rPr lang="en-US" sz="2182" dirty="0">
                <a:ea typeface="MS PGothic" charset="0"/>
              </a:rPr>
              <a:t>Lab language composite, DAWBA comorbidity no effect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C1FA0-09A1-C846-BAAC-DE5A805D286E}"/>
              </a:ext>
            </a:extLst>
          </p:cNvPr>
          <p:cNvGrpSpPr/>
          <p:nvPr/>
        </p:nvGrpSpPr>
        <p:grpSpPr>
          <a:xfrm>
            <a:off x="308722" y="1607164"/>
            <a:ext cx="9137048" cy="3853379"/>
            <a:chOff x="1424290" y="1354945"/>
            <a:chExt cx="9108945" cy="384152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529" y="1399188"/>
              <a:ext cx="8448512" cy="3208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992314" y="329911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3360193" y="3806527"/>
              <a:ext cx="814647" cy="2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273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endpoint</a:t>
              </a: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8586615" y="3806527"/>
              <a:ext cx="841897" cy="2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273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follow-up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 rot="5400000" flipV="1">
              <a:off x="8740831" y="4218299"/>
              <a:ext cx="632481" cy="111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455" dirty="0">
                  <a:solidFill>
                    <a:srgbClr val="4D4D4D"/>
                  </a:solidFill>
                  <a:ea typeface="MS PGothic" charset="0"/>
                  <a:cs typeface="MS PGothic" charset="0"/>
                </a:rPr>
                <a:t>Months from</a:t>
              </a:r>
            </a:p>
            <a:p>
              <a:pPr eaLnBrk="0" hangingPunct="0">
                <a:spcBef>
                  <a:spcPct val="0"/>
                </a:spcBef>
                <a:defRPr/>
              </a:pPr>
              <a:r>
                <a:rPr lang="en-GB" sz="1455" dirty="0">
                  <a:solidFill>
                    <a:srgbClr val="4D4D4D"/>
                  </a:solidFill>
                  <a:ea typeface="MS PGothic" charset="0"/>
                  <a:cs typeface="MS PGothic" charset="0"/>
                </a:rPr>
                <a:t> therapy start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361606" y="3805086"/>
              <a:ext cx="737702" cy="2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GB" sz="1273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baseline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 rot="5400000">
              <a:off x="961760" y="1861718"/>
              <a:ext cx="1297150" cy="37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18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Better  </a:t>
              </a:r>
              <a:r>
                <a:rPr lang="en-US" sz="1818" dirty="0">
                  <a:solidFill>
                    <a:srgbClr val="000000"/>
                  </a:solidFill>
                  <a:latin typeface="Wingdings" charset="0"/>
                  <a:ea typeface="ＭＳ Ｐゴシック" charset="0"/>
                  <a:cs typeface="ＭＳ Ｐゴシック" charset="0"/>
                  <a:sym typeface="Wingdings" charset="0"/>
                </a:rPr>
                <a:t></a:t>
              </a:r>
              <a:r>
                <a:rPr lang="en-US" sz="1636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 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07569" y="1399189"/>
              <a:ext cx="2952328" cy="3797283"/>
            </a:xfrm>
            <a:prstGeom prst="ellipse">
              <a:avLst/>
            </a:prstGeom>
            <a:noFill/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>
              <a:off x="7580907" y="1354945"/>
              <a:ext cx="2952328" cy="3797283"/>
            </a:xfrm>
            <a:prstGeom prst="ellipse">
              <a:avLst/>
            </a:prstGeom>
            <a:noFill/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12EC-3610-324C-9C30-EE668D76D8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BE7CE-959D-4A5B-B44B-D042890EED84}"/>
              </a:ext>
            </a:extLst>
          </p:cNvPr>
          <p:cNvSpPr txBox="1"/>
          <p:nvPr/>
        </p:nvSpPr>
        <p:spPr>
          <a:xfrm>
            <a:off x="400699" y="173326"/>
            <a:ext cx="967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A2601"/>
                </a:solidFill>
              </a:rPr>
              <a:t>The Time Path of Autism Symptom Severity </a:t>
            </a:r>
          </a:p>
        </p:txBody>
      </p:sp>
    </p:spTree>
    <p:extLst>
      <p:ext uri="{BB962C8B-B14F-4D97-AF65-F5344CB8AC3E}">
        <p14:creationId xmlns:p14="http://schemas.microsoft.com/office/powerpoint/2010/main" val="1553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27" y="4629150"/>
            <a:ext cx="4724768" cy="22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44651" y="44624"/>
            <a:ext cx="9030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800000"/>
                </a:solidFill>
              </a:rPr>
              <a:t>Comparative effects on long-term outcome symptom severity across development and samples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992313" y="32861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351585" y="2087271"/>
            <a:ext cx="7489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/>
              <a:t>T endpoint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9575305" y="6247790"/>
            <a:ext cx="7072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follow-up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775520" y="2087271"/>
            <a:ext cx="6158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/>
              <a:t>baseline</a:t>
            </a:r>
          </a:p>
        </p:txBody>
      </p:sp>
      <p:pic>
        <p:nvPicPr>
          <p:cNvPr id="53259" name="Picture 13" descr="Screen Shot 2017-04-09 at 11.27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6" y="382920"/>
            <a:ext cx="3599805" cy="232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4748B6-1722-DA44-B4C8-9A2B5AB7F919}"/>
              </a:ext>
            </a:extLst>
          </p:cNvPr>
          <p:cNvSpPr txBox="1"/>
          <p:nvPr/>
        </p:nvSpPr>
        <p:spPr>
          <a:xfrm>
            <a:off x="6812281" y="3505553"/>
            <a:ext cx="427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9A2601"/>
                </a:solidFill>
              </a:rPr>
              <a:t>Whitehouse et al (2021) </a:t>
            </a:r>
            <a:r>
              <a:rPr lang="en-US" sz="1200" i="1" dirty="0" err="1">
                <a:solidFill>
                  <a:srgbClr val="9A2601"/>
                </a:solidFill>
              </a:rPr>
              <a:t>iBASIS</a:t>
            </a:r>
            <a:r>
              <a:rPr lang="en-US" sz="1200" i="1" dirty="0">
                <a:solidFill>
                  <a:srgbClr val="9A2601"/>
                </a:solidFill>
              </a:rPr>
              <a:t>-VIPP N=103 – indicated sampling from 12 months, FU to 3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29EE5-04FA-1443-90E4-7C72EC68C3E6}"/>
              </a:ext>
            </a:extLst>
          </p:cNvPr>
          <p:cNvSpPr txBox="1"/>
          <p:nvPr/>
        </p:nvSpPr>
        <p:spPr>
          <a:xfrm>
            <a:off x="5143500" y="1372747"/>
            <a:ext cx="327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9A2601"/>
                </a:solidFill>
              </a:rPr>
              <a:t>Green et al (2017)  </a:t>
            </a:r>
            <a:r>
              <a:rPr lang="en-US" sz="1200" i="1" dirty="0" err="1">
                <a:solidFill>
                  <a:srgbClr val="9A2601"/>
                </a:solidFill>
              </a:rPr>
              <a:t>iBASIS</a:t>
            </a:r>
            <a:r>
              <a:rPr lang="en-US" sz="1200" i="1" dirty="0">
                <a:solidFill>
                  <a:srgbClr val="9A2601"/>
                </a:solidFill>
              </a:rPr>
              <a:t>-VIPP  N=54 – selective sampling from 9 months, FU to 3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F067-3FDB-8543-AAC9-2E8AA5FE4F99}"/>
              </a:ext>
            </a:extLst>
          </p:cNvPr>
          <p:cNvSpPr txBox="1"/>
          <p:nvPr/>
        </p:nvSpPr>
        <p:spPr>
          <a:xfrm>
            <a:off x="2535612" y="5696745"/>
            <a:ext cx="30334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9A2601"/>
                </a:solidFill>
              </a:rPr>
              <a:t>Pickles et al (2016) PACT N=152 – post diagnosis pre-school, FU to 10.5 </a:t>
            </a:r>
            <a:r>
              <a:rPr lang="en-US" sz="1200" i="1" dirty="0" err="1">
                <a:solidFill>
                  <a:srgbClr val="9A2601"/>
                </a:solidFill>
              </a:rPr>
              <a:t>yrs</a:t>
            </a:r>
            <a:endParaRPr lang="en-US" sz="1200" i="1" dirty="0">
              <a:solidFill>
                <a:srgbClr val="9A2601"/>
              </a:solidFill>
            </a:endParaRPr>
          </a:p>
          <a:p>
            <a:r>
              <a:rPr lang="en-US" sz="900" i="1" dirty="0"/>
              <a:t>(ABC Effect size 0.55, 95%CI 0.14, 0.91)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93CE-B6AA-E147-8B75-266637BE0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494" y="2593455"/>
            <a:ext cx="3592935" cy="2304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C9CD7-FE5B-D749-8FF2-79A016FBCDCA}"/>
              </a:ext>
            </a:extLst>
          </p:cNvPr>
          <p:cNvSpPr txBox="1"/>
          <p:nvPr/>
        </p:nvSpPr>
        <p:spPr>
          <a:xfrm>
            <a:off x="3383642" y="400630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Area p=0.04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E645D1-D866-9042-BB7F-4DD15A208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1678" y="5708164"/>
            <a:ext cx="726058" cy="140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F9FF93-8E75-304A-B32D-0A654823147B}"/>
              </a:ext>
            </a:extLst>
          </p:cNvPr>
          <p:cNvSpPr txBox="1"/>
          <p:nvPr/>
        </p:nvSpPr>
        <p:spPr>
          <a:xfrm>
            <a:off x="5148996" y="1771650"/>
            <a:ext cx="3674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(ABC Effect size 0.32, 95% CI 0.04, 0.60)</a:t>
            </a:r>
            <a:endParaRPr lang="en-US" sz="1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A42BD-342D-EC42-9103-4BE999001B6F}"/>
              </a:ext>
            </a:extLst>
          </p:cNvPr>
          <p:cNvSpPr txBox="1"/>
          <p:nvPr/>
        </p:nvSpPr>
        <p:spPr>
          <a:xfrm>
            <a:off x="6804157" y="3906288"/>
            <a:ext cx="4625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(ABC Effect size 5.53, 95% CI, −􏰀, 0.28)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72832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420514" y="188640"/>
          <a:ext cx="57606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9050630" y="484799"/>
            <a:ext cx="266429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b="1" dirty="0"/>
              <a:t>‘Step 1’: Treatment effect on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parental synchrony </a:t>
            </a:r>
            <a:r>
              <a:rPr lang="en-US" altLang="zh-CN" sz="1600" b="1" dirty="0">
                <a:solidFill>
                  <a:srgbClr val="800000"/>
                </a:solidFill>
              </a:rPr>
              <a:t>strongly mediates</a:t>
            </a:r>
            <a:r>
              <a:rPr lang="en-US" altLang="zh-CN" sz="1600" b="1" dirty="0">
                <a:solidFill>
                  <a:srgbClr val="008000"/>
                </a:solidFill>
              </a:rPr>
              <a:t> </a:t>
            </a:r>
            <a:r>
              <a:rPr lang="en-US" altLang="zh-CN" sz="1600" b="1" dirty="0"/>
              <a:t>child communication change</a:t>
            </a:r>
          </a:p>
          <a:p>
            <a:pPr eaLnBrk="1" hangingPunct="1"/>
            <a:r>
              <a:rPr lang="en-US" altLang="en-US" sz="1600" i="1" dirty="0">
                <a:solidFill>
                  <a:srgbClr val="005400"/>
                </a:solidFill>
              </a:rPr>
              <a:t>Specificity</a:t>
            </a:r>
            <a:r>
              <a:rPr lang="en-US" altLang="en-US" sz="1600" i="1" dirty="0"/>
              <a:t>: alternate test of total parental communicative acts does not mediate</a:t>
            </a:r>
          </a:p>
          <a:p>
            <a:pPr eaLnBrk="1" hangingPunct="1"/>
            <a:endParaRPr lang="en-US" altLang="zh-CN" sz="1600" b="1" dirty="0"/>
          </a:p>
          <a:p>
            <a:pPr eaLnBrk="1" hangingPunct="1"/>
            <a:endParaRPr lang="en-US" altLang="zh-CN" sz="2000" b="1" dirty="0"/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3872920" y="3914076"/>
            <a:ext cx="3960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b="1" dirty="0"/>
              <a:t>‘Step 2’: </a:t>
            </a: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</a:rPr>
              <a:t>Child communication </a:t>
            </a:r>
            <a:r>
              <a:rPr lang="en-US" altLang="zh-CN" sz="1800" b="1" dirty="0"/>
              <a:t>change  </a:t>
            </a:r>
            <a:r>
              <a:rPr lang="en-US" altLang="zh-CN" sz="1800" b="1" dirty="0">
                <a:solidFill>
                  <a:srgbClr val="9A2601"/>
                </a:solidFill>
              </a:rPr>
              <a:t>almost completely </a:t>
            </a:r>
            <a:r>
              <a:rPr lang="en-US" altLang="zh-CN" sz="1800" b="1" dirty="0">
                <a:solidFill>
                  <a:srgbClr val="800000"/>
                </a:solidFill>
              </a:rPr>
              <a:t>mediates</a:t>
            </a:r>
            <a:r>
              <a:rPr lang="en-US" altLang="zh-CN" sz="1800" b="1" dirty="0">
                <a:solidFill>
                  <a:srgbClr val="008000"/>
                </a:solidFill>
              </a:rPr>
              <a:t> </a:t>
            </a:r>
            <a:r>
              <a:rPr lang="en-US" altLang="zh-CN" sz="1800" b="1" dirty="0"/>
              <a:t>treatment effect on autism SC symptoms</a:t>
            </a:r>
          </a:p>
        </p:txBody>
      </p:sp>
      <p:sp>
        <p:nvSpPr>
          <p:cNvPr id="64517" name="TextBox 2"/>
          <p:cNvSpPr txBox="1">
            <a:spLocks noChangeArrowheads="1"/>
          </p:cNvSpPr>
          <p:nvPr/>
        </p:nvSpPr>
        <p:spPr bwMode="auto">
          <a:xfrm>
            <a:off x="596348" y="195699"/>
            <a:ext cx="366704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800000"/>
                </a:solidFill>
              </a:rPr>
              <a:t>How does this work?</a:t>
            </a:r>
          </a:p>
          <a:p>
            <a:pPr eaLnBrk="1" hangingPunct="1"/>
            <a:r>
              <a:rPr lang="en-US" altLang="en-US" sz="2000" i="1" dirty="0">
                <a:solidFill>
                  <a:srgbClr val="800000"/>
                </a:solidFill>
              </a:rPr>
              <a:t>Mechanism study</a:t>
            </a:r>
          </a:p>
          <a:p>
            <a:pPr eaLnBrk="1" hangingPunct="1"/>
            <a:r>
              <a:rPr lang="en-US" altLang="en-US" sz="1800" i="1" dirty="0">
                <a:solidFill>
                  <a:srgbClr val="800000"/>
                </a:solidFill>
              </a:rPr>
              <a:t>(Pickles et al 2016)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36C9D60-5C9C-2A45-95EC-4A86FBC3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" y="1300790"/>
            <a:ext cx="3370683" cy="51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3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0EEA-2307-F143-8DA4-7DDFF816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1"/>
            <a:ext cx="10515600" cy="74295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9A2601"/>
                </a:solidFill>
              </a:rPr>
              <a:t>Mediation to 6 year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097B-9101-334B-8F98-7730B37C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184"/>
            <a:ext cx="10515600" cy="5079683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Child communication initiations </a:t>
            </a:r>
            <a:r>
              <a:rPr lang="en-US" dirty="0">
                <a:latin typeface="+mj-lt"/>
              </a:rPr>
              <a:t>with parent at midpoint and endpoint also mediate the 6 year child symptom outcomes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Implications – given other events from 5-10yrs….</a:t>
            </a:r>
          </a:p>
          <a:p>
            <a:pPr lvl="1"/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Child dyadic initiations as social motivation and engagement</a:t>
            </a:r>
          </a:p>
          <a:p>
            <a:pPr lvl="1"/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Sustained improvements in this generated by early PACT therapy </a:t>
            </a:r>
          </a:p>
        </p:txBody>
      </p:sp>
    </p:spTree>
    <p:extLst>
      <p:ext uri="{BB962C8B-B14F-4D97-AF65-F5344CB8AC3E}">
        <p14:creationId xmlns:p14="http://schemas.microsoft.com/office/powerpoint/2010/main" val="100500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0DE1-F702-F44C-B7B3-88A538EA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891"/>
            <a:ext cx="10515600" cy="937260"/>
          </a:xfrm>
        </p:spPr>
        <p:txBody>
          <a:bodyPr/>
          <a:lstStyle/>
          <a:p>
            <a:r>
              <a:rPr lang="en-US" i="1" dirty="0">
                <a:solidFill>
                  <a:srgbClr val="9A2601"/>
                </a:solidFill>
              </a:rPr>
              <a:t>Implications of dosage and context – ‘PACT-G’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9EFF-F9F4-0140-B725-C6427337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46796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PACT adapted for home + education together</a:t>
            </a:r>
          </a:p>
          <a:p>
            <a:r>
              <a:rPr lang="en-US" dirty="0">
                <a:latin typeface="+mj-lt"/>
              </a:rPr>
              <a:t>Good idea!</a:t>
            </a:r>
          </a:p>
          <a:p>
            <a:r>
              <a:rPr lang="en-US" dirty="0">
                <a:latin typeface="+mj-lt"/>
              </a:rPr>
              <a:t>But…</a:t>
            </a:r>
          </a:p>
          <a:p>
            <a:pPr lvl="1"/>
            <a:r>
              <a:rPr lang="en-US" dirty="0">
                <a:latin typeface="+mj-lt"/>
              </a:rPr>
              <a:t>Session dosage 60%</a:t>
            </a:r>
          </a:p>
          <a:p>
            <a:pPr lvl="1"/>
            <a:r>
              <a:rPr lang="en-US" dirty="0">
                <a:latin typeface="+mj-lt"/>
              </a:rPr>
              <a:t>Complexity of education context </a:t>
            </a:r>
          </a:p>
          <a:p>
            <a:pPr lvl="1"/>
            <a:r>
              <a:rPr lang="en-US" dirty="0">
                <a:latin typeface="+mj-lt"/>
              </a:rPr>
              <a:t>Online therapies</a:t>
            </a:r>
          </a:p>
          <a:p>
            <a:r>
              <a:rPr lang="en-US" dirty="0">
                <a:latin typeface="+mj-lt"/>
              </a:rPr>
              <a:t>Effects on parent synchrony and child initiation as before, and the mechanism chain – but insufficient to transmit to child symptom change in other contexts</a:t>
            </a:r>
          </a:p>
          <a:p>
            <a:r>
              <a:rPr lang="en-US" dirty="0">
                <a:latin typeface="+mj-lt"/>
              </a:rPr>
              <a:t>Improved parental well being and child ‘behavior challenges’, home/school</a:t>
            </a:r>
          </a:p>
        </p:txBody>
      </p:sp>
    </p:spTree>
    <p:extLst>
      <p:ext uri="{BB962C8B-B14F-4D97-AF65-F5344CB8AC3E}">
        <p14:creationId xmlns:p14="http://schemas.microsoft.com/office/powerpoint/2010/main" val="199643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F965-7E25-E64D-9163-92680E80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59" y="116633"/>
            <a:ext cx="8229600" cy="432049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9A2601"/>
                </a:solidFill>
              </a:rPr>
              <a:t>Intervention criteria and adverse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2772-CE99-FF46-9DBA-E8C02706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499653"/>
            <a:ext cx="8229600" cy="5289451"/>
          </a:xfrm>
        </p:spPr>
        <p:txBody>
          <a:bodyPr/>
          <a:lstStyle/>
          <a:p>
            <a:r>
              <a:rPr lang="en-US" dirty="0">
                <a:latin typeface="+mj-lt"/>
              </a:rPr>
              <a:t>Treatment effects (PACT/PASS) not effected by SES, education, culture, ethnicity </a:t>
            </a:r>
          </a:p>
          <a:p>
            <a:r>
              <a:rPr lang="en-US" dirty="0">
                <a:latin typeface="+mj-lt"/>
              </a:rPr>
              <a:t>Intervention adapted for parents on autistic spectrum</a:t>
            </a:r>
          </a:p>
          <a:p>
            <a:r>
              <a:rPr lang="en-US" dirty="0">
                <a:latin typeface="+mj-lt"/>
              </a:rPr>
              <a:t>No trial evidence of adverse effects </a:t>
            </a:r>
          </a:p>
          <a:p>
            <a:r>
              <a:rPr lang="en-US" dirty="0">
                <a:latin typeface="+mj-lt"/>
              </a:rPr>
              <a:t>Qualitative studies of patient experience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Leadbitter</a:t>
            </a:r>
            <a:r>
              <a:rPr lang="en-US" sz="1800" dirty="0">
                <a:latin typeface="+mj-lt"/>
              </a:rPr>
              <a:t> et al 2020)</a:t>
            </a:r>
          </a:p>
          <a:p>
            <a:pPr lvl="1"/>
            <a:r>
              <a:rPr lang="en-US" dirty="0">
                <a:latin typeface="+mj-lt"/>
              </a:rPr>
              <a:t>Lightbulb moments of child recognition and relatedness</a:t>
            </a:r>
          </a:p>
          <a:p>
            <a:pPr lvl="1"/>
            <a:r>
              <a:rPr lang="en-US" dirty="0">
                <a:latin typeface="+mj-lt"/>
              </a:rPr>
              <a:t>Pressure of time on occasion</a:t>
            </a:r>
          </a:p>
          <a:p>
            <a:r>
              <a:rPr lang="en-US" dirty="0">
                <a:latin typeface="+mj-lt"/>
              </a:rPr>
              <a:t>PACT training in 21 countries 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82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4B1-B5A2-F94C-9DE8-4E6F5E7C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31"/>
            <a:ext cx="10515600" cy="297179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9A2601"/>
                </a:solidFill>
              </a:rPr>
              <a:t>Take home principles……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099E-4D02-D743-9989-6752DCC0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182"/>
            <a:ext cx="10515600" cy="523970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Autistic children of all kinds respond to improved understanding and response from their parents (and other adults) by increased social motivation, engagement, and communication </a:t>
            </a:r>
          </a:p>
          <a:p>
            <a:r>
              <a:rPr lang="en-US" sz="2400" dirty="0">
                <a:latin typeface="+mj-lt"/>
              </a:rPr>
              <a:t>Parents of all kinds can develop these skills – and feel better for it</a:t>
            </a:r>
          </a:p>
          <a:p>
            <a:r>
              <a:rPr lang="en-US" sz="2400" dirty="0">
                <a:latin typeface="+mj-lt"/>
              </a:rPr>
              <a:t>The children generalize these experiences into improved social functioning elsewhere – sustained in development</a:t>
            </a:r>
          </a:p>
          <a:p>
            <a:r>
              <a:rPr lang="en-US" sz="2400" dirty="0">
                <a:latin typeface="+mj-lt"/>
              </a:rPr>
              <a:t>This is the best evidenced route currently for improving long-term child’s social functioning and symptoms</a:t>
            </a:r>
          </a:p>
          <a:p>
            <a:r>
              <a:rPr lang="en-US" sz="2400" dirty="0">
                <a:latin typeface="+mj-lt"/>
              </a:rPr>
              <a:t>To get this effect however there is a critical amount of specific intervention needed to ‘shift’ the developmental process</a:t>
            </a:r>
          </a:p>
        </p:txBody>
      </p:sp>
    </p:spTree>
    <p:extLst>
      <p:ext uri="{BB962C8B-B14F-4D97-AF65-F5344CB8AC3E}">
        <p14:creationId xmlns:p14="http://schemas.microsoft.com/office/powerpoint/2010/main" val="155143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2A356-C69F-4AB1-8C03-AD4E55F1FA8D}"/>
              </a:ext>
            </a:extLst>
          </p:cNvPr>
          <p:cNvSpPr txBox="1"/>
          <p:nvPr/>
        </p:nvSpPr>
        <p:spPr>
          <a:xfrm>
            <a:off x="222190" y="268290"/>
            <a:ext cx="3415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rgbClr val="83000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integrated early care pathway</a:t>
            </a:r>
            <a:endParaRPr lang="en-GB" sz="1400" dirty="0">
              <a:solidFill>
                <a:srgbClr val="83000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00C45-E602-4103-8F5B-AFE905BE7A18}"/>
              </a:ext>
            </a:extLst>
          </p:cNvPr>
          <p:cNvGrpSpPr/>
          <p:nvPr/>
        </p:nvGrpSpPr>
        <p:grpSpPr>
          <a:xfrm>
            <a:off x="3851174" y="3798507"/>
            <a:ext cx="4780762" cy="3032061"/>
            <a:chOff x="3878606" y="3452813"/>
            <a:chExt cx="4320000" cy="23962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F55797-47D8-49F6-A66B-0844BDF90A37}"/>
                </a:ext>
              </a:extLst>
            </p:cNvPr>
            <p:cNvSpPr/>
            <p:nvPr/>
          </p:nvSpPr>
          <p:spPr>
            <a:xfrm>
              <a:off x="3878606" y="3452813"/>
              <a:ext cx="4320000" cy="2396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1" b="1" dirty="0">
                  <a:solidFill>
                    <a:schemeClr val="tx1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D) LONG-TERM SUPPORT</a:t>
              </a:r>
              <a:endParaRPr lang="en-GB" sz="100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F58158-089D-4589-9753-5EBC39616AC8}"/>
                </a:ext>
              </a:extLst>
            </p:cNvPr>
            <p:cNvGrpSpPr/>
            <p:nvPr/>
          </p:nvGrpSpPr>
          <p:grpSpPr>
            <a:xfrm>
              <a:off x="5399853" y="3597555"/>
              <a:ext cx="1334927" cy="2087687"/>
              <a:chOff x="5315730" y="4226708"/>
              <a:chExt cx="1637211" cy="208768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DAEE1FF-65F1-43AC-A33E-44FE0B1C7596}"/>
                  </a:ext>
                </a:extLst>
              </p:cNvPr>
              <p:cNvGrpSpPr/>
              <p:nvPr/>
            </p:nvGrpSpPr>
            <p:grpSpPr>
              <a:xfrm>
                <a:off x="5315730" y="4226708"/>
                <a:ext cx="1614828" cy="2087687"/>
                <a:chOff x="98834" y="195865"/>
                <a:chExt cx="1615137" cy="201174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5CD193C-826E-4A07-BC9D-1D129C57396D}"/>
                    </a:ext>
                  </a:extLst>
                </p:cNvPr>
                <p:cNvSpPr/>
                <p:nvPr/>
              </p:nvSpPr>
              <p:spPr>
                <a:xfrm>
                  <a:off x="516865" y="195865"/>
                  <a:ext cx="789138" cy="201174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  <a:prstDash val="solid"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200" tIns="36000" rIns="72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900" b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Case management system</a:t>
                  </a:r>
                  <a:r>
                    <a:rPr lang="en-GB" sz="900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 </a:t>
                  </a:r>
                  <a:br>
                    <a:rPr lang="en-GB" sz="100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</a:br>
                  <a:br>
                    <a:rPr lang="en-GB" sz="300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</a:br>
                  <a:r>
                    <a:rPr lang="en-GB" sz="700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To ‘step up’ &amp; ‘step down’ care during transition points or to react to co-occurring conditions</a:t>
                  </a:r>
                  <a:r>
                    <a:rPr lang="en-GB" sz="800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.	</a:t>
                  </a:r>
                  <a:endParaRPr lang="en-GB" sz="100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/>
                  <a:r>
                    <a:rPr lang="en-GB" sz="1001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GB" sz="100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239EA257-68AC-410F-B8B1-39D42DCE1A11}"/>
                    </a:ext>
                  </a:extLst>
                </p:cNvPr>
                <p:cNvGrpSpPr/>
                <p:nvPr/>
              </p:nvGrpSpPr>
              <p:grpSpPr>
                <a:xfrm rot="5400000">
                  <a:off x="361152" y="718363"/>
                  <a:ext cx="125729" cy="236887"/>
                  <a:chOff x="196213" y="2323"/>
                  <a:chExt cx="125807" cy="237339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E2E9431F-CC01-4E95-ADEB-E8EF3FACF213}"/>
                      </a:ext>
                    </a:extLst>
                  </p:cNvPr>
                  <p:cNvSpPr/>
                  <p:nvPr/>
                </p:nvSpPr>
                <p:spPr>
                  <a:xfrm>
                    <a:off x="196289" y="2323"/>
                    <a:ext cx="125730" cy="4889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801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38088C64-B6EA-4C5F-846B-9C3E5A3C39BA}"/>
                      </a:ext>
                    </a:extLst>
                  </p:cNvPr>
                  <p:cNvSpPr/>
                  <p:nvPr/>
                </p:nvSpPr>
                <p:spPr>
                  <a:xfrm>
                    <a:off x="196290" y="95156"/>
                    <a:ext cx="125730" cy="4889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801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39E9FE8-BD45-4C4E-9693-3E4C88B5C156}"/>
                      </a:ext>
                    </a:extLst>
                  </p:cNvPr>
                  <p:cNvSpPr/>
                  <p:nvPr/>
                </p:nvSpPr>
                <p:spPr>
                  <a:xfrm>
                    <a:off x="196213" y="190568"/>
                    <a:ext cx="125807" cy="49094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801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727C5AD-2BB9-43A4-AD45-14C0849C6474}"/>
                    </a:ext>
                  </a:extLst>
                </p:cNvPr>
                <p:cNvGrpSpPr/>
                <p:nvPr/>
              </p:nvGrpSpPr>
              <p:grpSpPr>
                <a:xfrm>
                  <a:off x="1288196" y="1472742"/>
                  <a:ext cx="425775" cy="125731"/>
                  <a:chOff x="40928" y="-25858"/>
                  <a:chExt cx="425775" cy="125731"/>
                </a:xfrm>
                <a:solidFill>
                  <a:srgbClr val="0070C0"/>
                </a:solidFill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4569F475-DE59-4D40-B0EF-09E9BC4A9A6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33010" y="-33821"/>
                    <a:ext cx="125730" cy="141657"/>
                    <a:chOff x="-25873" y="43739"/>
                    <a:chExt cx="125808" cy="141927"/>
                  </a:xfrm>
                  <a:grpFill/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9E39774-379E-4921-9F7A-1E74E28B8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3" y="43739"/>
                      <a:ext cx="125730" cy="488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9DBD7AE4-8284-465C-8F50-4DECC67A5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2" y="136571"/>
                      <a:ext cx="125807" cy="490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6FFA1A3-F0AB-437D-9654-216AEF12926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5222" y="-80152"/>
                    <a:ext cx="125730" cy="234317"/>
                    <a:chOff x="-25873" y="-41008"/>
                    <a:chExt cx="125808" cy="234764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EDC5303-2DB3-4361-A793-65494913E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3" y="-41008"/>
                      <a:ext cx="125730" cy="488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0F865540-FD34-4C00-939D-448135074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3" y="51828"/>
                      <a:ext cx="125730" cy="488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68B3DF65-6538-4799-9D4D-C1DD4578C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2" y="144661"/>
                      <a:ext cx="125807" cy="490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</p:grpSp>
            </p:grpSp>
            <p:sp>
              <p:nvSpPr>
                <p:cNvPr id="28" name="Arrow: Up 27">
                  <a:extLst>
                    <a:ext uri="{FF2B5EF4-FFF2-40B4-BE49-F238E27FC236}">
                      <a16:creationId xmlns:a16="http://schemas.microsoft.com/office/drawing/2014/main" id="{755F5FE1-B76B-4B87-ACF4-C2C33B340681}"/>
                    </a:ext>
                  </a:extLst>
                </p:cNvPr>
                <p:cNvSpPr/>
                <p:nvPr/>
              </p:nvSpPr>
              <p:spPr>
                <a:xfrm rot="16200000">
                  <a:off x="194210" y="1329056"/>
                  <a:ext cx="247650" cy="438401"/>
                </a:xfrm>
                <a:prstGeom prst="upArrow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801"/>
                </a:p>
              </p:txBody>
            </p:sp>
          </p:grpSp>
          <p:sp>
            <p:nvSpPr>
              <p:cNvPr id="19" name="Arrow: Up 18">
                <a:extLst>
                  <a:ext uri="{FF2B5EF4-FFF2-40B4-BE49-F238E27FC236}">
                    <a16:creationId xmlns:a16="http://schemas.microsoft.com/office/drawing/2014/main" id="{B48EFC18-F2CD-4F7A-9506-6390F1E0BF88}"/>
                  </a:ext>
                </a:extLst>
              </p:cNvPr>
              <p:cNvSpPr/>
              <p:nvPr/>
            </p:nvSpPr>
            <p:spPr>
              <a:xfrm rot="5400000">
                <a:off x="6605772" y="4668530"/>
                <a:ext cx="247637" cy="446701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801" dirty="0"/>
              </a:p>
            </p:txBody>
          </p:sp>
        </p:grpSp>
        <p:sp>
          <p:nvSpPr>
            <p:cNvPr id="95" name="Rectangle 416">
              <a:extLst>
                <a:ext uri="{FF2B5EF4-FFF2-40B4-BE49-F238E27FC236}">
                  <a16:creationId xmlns:a16="http://schemas.microsoft.com/office/drawing/2014/main" id="{14ACB2A2-9640-4A15-A331-5B1F2F0AF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3408" y="3777367"/>
              <a:ext cx="1339259" cy="1721789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  <a:gd name="connsiteX0" fmla="*/ 247310 w 1914722"/>
                <a:gd name="connsiteY0" fmla="*/ 0 h 538054"/>
                <a:gd name="connsiteX1" fmla="*/ 1914722 w 1914722"/>
                <a:gd name="connsiteY1" fmla="*/ 1587 h 538054"/>
                <a:gd name="connsiteX2" fmla="*/ 1737135 w 1914722"/>
                <a:gd name="connsiteY2" fmla="*/ 538054 h 538054"/>
                <a:gd name="connsiteX3" fmla="*/ 0 w 1914722"/>
                <a:gd name="connsiteY3" fmla="*/ 533800 h 538054"/>
                <a:gd name="connsiteX4" fmla="*/ 247310 w 1914722"/>
                <a:gd name="connsiteY4" fmla="*/ 0 h 538054"/>
                <a:gd name="connsiteX0" fmla="*/ 242595 w 1910007"/>
                <a:gd name="connsiteY0" fmla="*/ 0 h 538054"/>
                <a:gd name="connsiteX1" fmla="*/ 1910007 w 1910007"/>
                <a:gd name="connsiteY1" fmla="*/ 1587 h 538054"/>
                <a:gd name="connsiteX2" fmla="*/ 1732420 w 1910007"/>
                <a:gd name="connsiteY2" fmla="*/ 538054 h 538054"/>
                <a:gd name="connsiteX3" fmla="*/ 0 w 1910007"/>
                <a:gd name="connsiteY3" fmla="*/ 533800 h 538054"/>
                <a:gd name="connsiteX4" fmla="*/ 242595 w 1910007"/>
                <a:gd name="connsiteY4" fmla="*/ 0 h 538054"/>
                <a:gd name="connsiteX0" fmla="*/ 226094 w 1893506"/>
                <a:gd name="connsiteY0" fmla="*/ 0 h 538054"/>
                <a:gd name="connsiteX1" fmla="*/ 1893506 w 1893506"/>
                <a:gd name="connsiteY1" fmla="*/ 1587 h 538054"/>
                <a:gd name="connsiteX2" fmla="*/ 1715919 w 1893506"/>
                <a:gd name="connsiteY2" fmla="*/ 538054 h 538054"/>
                <a:gd name="connsiteX3" fmla="*/ 0 w 1893506"/>
                <a:gd name="connsiteY3" fmla="*/ 533800 h 538054"/>
                <a:gd name="connsiteX4" fmla="*/ 226094 w 1893506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1926 h 538054"/>
                <a:gd name="connsiteX4" fmla="*/ 233165 w 1900577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005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1926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3800 h 538054"/>
                <a:gd name="connsiteX4" fmla="*/ 240237 w 1907649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5673 h 538054"/>
                <a:gd name="connsiteX4" fmla="*/ 233165 w 1900577"/>
                <a:gd name="connsiteY4" fmla="*/ 0 h 538054"/>
                <a:gd name="connsiteX0" fmla="*/ 235522 w 1902934"/>
                <a:gd name="connsiteY0" fmla="*/ 0 h 538054"/>
                <a:gd name="connsiteX1" fmla="*/ 1902934 w 1902934"/>
                <a:gd name="connsiteY1" fmla="*/ 1587 h 538054"/>
                <a:gd name="connsiteX2" fmla="*/ 1725347 w 1902934"/>
                <a:gd name="connsiteY2" fmla="*/ 538054 h 538054"/>
                <a:gd name="connsiteX3" fmla="*/ 0 w 1902934"/>
                <a:gd name="connsiteY3" fmla="*/ 535673 h 538054"/>
                <a:gd name="connsiteX4" fmla="*/ 235522 w 1902934"/>
                <a:gd name="connsiteY4" fmla="*/ 0 h 538054"/>
                <a:gd name="connsiteX0" fmla="*/ 242594 w 1910006"/>
                <a:gd name="connsiteY0" fmla="*/ 0 h 541293"/>
                <a:gd name="connsiteX1" fmla="*/ 1910006 w 1910006"/>
                <a:gd name="connsiteY1" fmla="*/ 1587 h 541293"/>
                <a:gd name="connsiteX2" fmla="*/ 1732419 w 1910006"/>
                <a:gd name="connsiteY2" fmla="*/ 538054 h 541293"/>
                <a:gd name="connsiteX3" fmla="*/ 0 w 1910006"/>
                <a:gd name="connsiteY3" fmla="*/ 541293 h 541293"/>
                <a:gd name="connsiteX4" fmla="*/ 242594 w 1910006"/>
                <a:gd name="connsiteY4" fmla="*/ 0 h 541293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567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7546 h 538054"/>
                <a:gd name="connsiteX4" fmla="*/ 240237 w 1907649"/>
                <a:gd name="connsiteY4" fmla="*/ 0 h 538054"/>
                <a:gd name="connsiteX0" fmla="*/ 240237 w 1961867"/>
                <a:gd name="connsiteY0" fmla="*/ 0 h 538054"/>
                <a:gd name="connsiteX1" fmla="*/ 1961867 w 1961867"/>
                <a:gd name="connsiteY1" fmla="*/ 5333 h 538054"/>
                <a:gd name="connsiteX2" fmla="*/ 1730062 w 1961867"/>
                <a:gd name="connsiteY2" fmla="*/ 538054 h 538054"/>
                <a:gd name="connsiteX3" fmla="*/ 0 w 1961867"/>
                <a:gd name="connsiteY3" fmla="*/ 537546 h 538054"/>
                <a:gd name="connsiteX4" fmla="*/ 240237 w 1961867"/>
                <a:gd name="connsiteY4" fmla="*/ 0 h 538054"/>
                <a:gd name="connsiteX0" fmla="*/ 240237 w 1957153"/>
                <a:gd name="connsiteY0" fmla="*/ 2159 h 540213"/>
                <a:gd name="connsiteX1" fmla="*/ 1957153 w 1957153"/>
                <a:gd name="connsiteY1" fmla="*/ 0 h 540213"/>
                <a:gd name="connsiteX2" fmla="*/ 1730062 w 1957153"/>
                <a:gd name="connsiteY2" fmla="*/ 540213 h 540213"/>
                <a:gd name="connsiteX3" fmla="*/ 0 w 1957153"/>
                <a:gd name="connsiteY3" fmla="*/ 539705 h 540213"/>
                <a:gd name="connsiteX4" fmla="*/ 240237 w 1957153"/>
                <a:gd name="connsiteY4" fmla="*/ 2159 h 540213"/>
                <a:gd name="connsiteX0" fmla="*/ 240237 w 1957153"/>
                <a:gd name="connsiteY0" fmla="*/ 286 h 538340"/>
                <a:gd name="connsiteX1" fmla="*/ 1957153 w 1957153"/>
                <a:gd name="connsiteY1" fmla="*/ 0 h 538340"/>
                <a:gd name="connsiteX2" fmla="*/ 1730062 w 1957153"/>
                <a:gd name="connsiteY2" fmla="*/ 538340 h 538340"/>
                <a:gd name="connsiteX3" fmla="*/ 0 w 1957153"/>
                <a:gd name="connsiteY3" fmla="*/ 537832 h 538340"/>
                <a:gd name="connsiteX4" fmla="*/ 240237 w 1957153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54565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25162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448870 w 2165786"/>
                <a:gd name="connsiteY0" fmla="*/ 286 h 538340"/>
                <a:gd name="connsiteX1" fmla="*/ 2165786 w 2165786"/>
                <a:gd name="connsiteY1" fmla="*/ 0 h 538340"/>
                <a:gd name="connsiteX2" fmla="*/ 1909292 w 2165786"/>
                <a:gd name="connsiteY2" fmla="*/ 538340 h 538340"/>
                <a:gd name="connsiteX3" fmla="*/ 0 w 2165786"/>
                <a:gd name="connsiteY3" fmla="*/ 537832 h 538340"/>
                <a:gd name="connsiteX4" fmla="*/ 448870 w 2165786"/>
                <a:gd name="connsiteY4" fmla="*/ 286 h 538340"/>
                <a:gd name="connsiteX0" fmla="*/ 448870 w 2372012"/>
                <a:gd name="connsiteY0" fmla="*/ 0 h 538054"/>
                <a:gd name="connsiteX1" fmla="*/ 2372012 w 2372012"/>
                <a:gd name="connsiteY1" fmla="*/ 1202 h 538054"/>
                <a:gd name="connsiteX2" fmla="*/ 1909292 w 2372012"/>
                <a:gd name="connsiteY2" fmla="*/ 538054 h 538054"/>
                <a:gd name="connsiteX3" fmla="*/ 0 w 2372012"/>
                <a:gd name="connsiteY3" fmla="*/ 537546 h 538054"/>
                <a:gd name="connsiteX4" fmla="*/ 448870 w 2372012"/>
                <a:gd name="connsiteY4" fmla="*/ 0 h 538054"/>
                <a:gd name="connsiteX0" fmla="*/ 448870 w 2320455"/>
                <a:gd name="connsiteY0" fmla="*/ 0 h 538054"/>
                <a:gd name="connsiteX1" fmla="*/ 2320455 w 2320455"/>
                <a:gd name="connsiteY1" fmla="*/ 1202 h 538054"/>
                <a:gd name="connsiteX2" fmla="*/ 1909292 w 2320455"/>
                <a:gd name="connsiteY2" fmla="*/ 538054 h 538054"/>
                <a:gd name="connsiteX3" fmla="*/ 0 w 2320455"/>
                <a:gd name="connsiteY3" fmla="*/ 537546 h 538054"/>
                <a:gd name="connsiteX4" fmla="*/ 448870 w 2320455"/>
                <a:gd name="connsiteY4" fmla="*/ 0 h 538054"/>
                <a:gd name="connsiteX0" fmla="*/ 448870 w 2268899"/>
                <a:gd name="connsiteY0" fmla="*/ 0 h 538054"/>
                <a:gd name="connsiteX1" fmla="*/ 2268899 w 2268899"/>
                <a:gd name="connsiteY1" fmla="*/ 1202 h 538054"/>
                <a:gd name="connsiteX2" fmla="*/ 1909292 w 2268899"/>
                <a:gd name="connsiteY2" fmla="*/ 538054 h 538054"/>
                <a:gd name="connsiteX3" fmla="*/ 0 w 2268899"/>
                <a:gd name="connsiteY3" fmla="*/ 537546 h 538054"/>
                <a:gd name="connsiteX4" fmla="*/ 448870 w 2268899"/>
                <a:gd name="connsiteY4" fmla="*/ 0 h 538054"/>
                <a:gd name="connsiteX0" fmla="*/ 448870 w 2290995"/>
                <a:gd name="connsiteY0" fmla="*/ 0 h 538054"/>
                <a:gd name="connsiteX1" fmla="*/ 2290995 w 2290995"/>
                <a:gd name="connsiteY1" fmla="*/ 1202 h 538054"/>
                <a:gd name="connsiteX2" fmla="*/ 1909292 w 2290995"/>
                <a:gd name="connsiteY2" fmla="*/ 538054 h 538054"/>
                <a:gd name="connsiteX3" fmla="*/ 0 w 2290995"/>
                <a:gd name="connsiteY3" fmla="*/ 537546 h 538054"/>
                <a:gd name="connsiteX4" fmla="*/ 448870 w 2290995"/>
                <a:gd name="connsiteY4" fmla="*/ 0 h 538054"/>
                <a:gd name="connsiteX0" fmla="*/ 448870 w 2246804"/>
                <a:gd name="connsiteY0" fmla="*/ 0 h 538054"/>
                <a:gd name="connsiteX1" fmla="*/ 2246804 w 2246804"/>
                <a:gd name="connsiteY1" fmla="*/ 2194 h 538054"/>
                <a:gd name="connsiteX2" fmla="*/ 1909292 w 2246804"/>
                <a:gd name="connsiteY2" fmla="*/ 538054 h 538054"/>
                <a:gd name="connsiteX3" fmla="*/ 0 w 2246804"/>
                <a:gd name="connsiteY3" fmla="*/ 537546 h 538054"/>
                <a:gd name="connsiteX4" fmla="*/ 448870 w 2246804"/>
                <a:gd name="connsiteY4" fmla="*/ 0 h 538054"/>
                <a:gd name="connsiteX0" fmla="*/ 502882 w 2300816"/>
                <a:gd name="connsiteY0" fmla="*/ 0 h 538054"/>
                <a:gd name="connsiteX1" fmla="*/ 2300816 w 2300816"/>
                <a:gd name="connsiteY1" fmla="*/ 2194 h 538054"/>
                <a:gd name="connsiteX2" fmla="*/ 1963304 w 2300816"/>
                <a:gd name="connsiteY2" fmla="*/ 538054 h 538054"/>
                <a:gd name="connsiteX3" fmla="*/ 0 w 2300816"/>
                <a:gd name="connsiteY3" fmla="*/ 537546 h 538054"/>
                <a:gd name="connsiteX4" fmla="*/ 502882 w 2300816"/>
                <a:gd name="connsiteY4" fmla="*/ 0 h 538054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963304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  <a:gd name="connsiteX0" fmla="*/ 502882 w 2295906"/>
                <a:gd name="connsiteY0" fmla="*/ 0 h 537546"/>
                <a:gd name="connsiteX1" fmla="*/ 2295906 w 2295906"/>
                <a:gd name="connsiteY1" fmla="*/ 210 h 537546"/>
                <a:gd name="connsiteX2" fmla="*/ 1860191 w 2295906"/>
                <a:gd name="connsiteY2" fmla="*/ 537062 h 537546"/>
                <a:gd name="connsiteX3" fmla="*/ 0 w 2295906"/>
                <a:gd name="connsiteY3" fmla="*/ 537546 h 537546"/>
                <a:gd name="connsiteX4" fmla="*/ 502882 w 2295906"/>
                <a:gd name="connsiteY4" fmla="*/ 0 h 537546"/>
                <a:gd name="connsiteX0" fmla="*/ 502882 w 2295906"/>
                <a:gd name="connsiteY0" fmla="*/ 0 h 539046"/>
                <a:gd name="connsiteX1" fmla="*/ 2295906 w 2295906"/>
                <a:gd name="connsiteY1" fmla="*/ 210 h 539046"/>
                <a:gd name="connsiteX2" fmla="*/ 1752167 w 2295906"/>
                <a:gd name="connsiteY2" fmla="*/ 539046 h 539046"/>
                <a:gd name="connsiteX3" fmla="*/ 0 w 2295906"/>
                <a:gd name="connsiteY3" fmla="*/ 537546 h 539046"/>
                <a:gd name="connsiteX4" fmla="*/ 502882 w 2295906"/>
                <a:gd name="connsiteY4" fmla="*/ 0 h 539046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820909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906" h="538054">
                  <a:moveTo>
                    <a:pt x="502882" y="0"/>
                  </a:moveTo>
                  <a:lnTo>
                    <a:pt x="2295906" y="210"/>
                  </a:lnTo>
                  <a:lnTo>
                    <a:pt x="1820909" y="538054"/>
                  </a:lnTo>
                  <a:lnTo>
                    <a:pt x="0" y="537546"/>
                  </a:lnTo>
                  <a:lnTo>
                    <a:pt x="502882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0" tIns="0" rIns="18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Step-up care</a:t>
              </a:r>
              <a:br>
                <a:rPr lang="en-GB" sz="1200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endParaRPr lang="en-GB" sz="300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br>
                <a:rPr lang="en-GB" sz="3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3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       </a:t>
              </a: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Specific interventions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and support for co-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occurring problems</a:t>
              </a:r>
            </a:p>
            <a:p>
              <a:endParaRPr lang="en-GB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4" name="Rectangle 416">
              <a:extLst>
                <a:ext uri="{FF2B5EF4-FFF2-40B4-BE49-F238E27FC236}">
                  <a16:creationId xmlns:a16="http://schemas.microsoft.com/office/drawing/2014/main" id="{30DB5E1C-B078-4D66-97B6-82D2F2CBA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9478" y="3810951"/>
              <a:ext cx="1546490" cy="1721789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  <a:gd name="connsiteX0" fmla="*/ 247310 w 1914722"/>
                <a:gd name="connsiteY0" fmla="*/ 0 h 538054"/>
                <a:gd name="connsiteX1" fmla="*/ 1914722 w 1914722"/>
                <a:gd name="connsiteY1" fmla="*/ 1587 h 538054"/>
                <a:gd name="connsiteX2" fmla="*/ 1737135 w 1914722"/>
                <a:gd name="connsiteY2" fmla="*/ 538054 h 538054"/>
                <a:gd name="connsiteX3" fmla="*/ 0 w 1914722"/>
                <a:gd name="connsiteY3" fmla="*/ 533800 h 538054"/>
                <a:gd name="connsiteX4" fmla="*/ 247310 w 1914722"/>
                <a:gd name="connsiteY4" fmla="*/ 0 h 538054"/>
                <a:gd name="connsiteX0" fmla="*/ 242595 w 1910007"/>
                <a:gd name="connsiteY0" fmla="*/ 0 h 538054"/>
                <a:gd name="connsiteX1" fmla="*/ 1910007 w 1910007"/>
                <a:gd name="connsiteY1" fmla="*/ 1587 h 538054"/>
                <a:gd name="connsiteX2" fmla="*/ 1732420 w 1910007"/>
                <a:gd name="connsiteY2" fmla="*/ 538054 h 538054"/>
                <a:gd name="connsiteX3" fmla="*/ 0 w 1910007"/>
                <a:gd name="connsiteY3" fmla="*/ 533800 h 538054"/>
                <a:gd name="connsiteX4" fmla="*/ 242595 w 1910007"/>
                <a:gd name="connsiteY4" fmla="*/ 0 h 538054"/>
                <a:gd name="connsiteX0" fmla="*/ 226094 w 1893506"/>
                <a:gd name="connsiteY0" fmla="*/ 0 h 538054"/>
                <a:gd name="connsiteX1" fmla="*/ 1893506 w 1893506"/>
                <a:gd name="connsiteY1" fmla="*/ 1587 h 538054"/>
                <a:gd name="connsiteX2" fmla="*/ 1715919 w 1893506"/>
                <a:gd name="connsiteY2" fmla="*/ 538054 h 538054"/>
                <a:gd name="connsiteX3" fmla="*/ 0 w 1893506"/>
                <a:gd name="connsiteY3" fmla="*/ 533800 h 538054"/>
                <a:gd name="connsiteX4" fmla="*/ 226094 w 1893506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1926 h 538054"/>
                <a:gd name="connsiteX4" fmla="*/ 233165 w 1900577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005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1926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3800 h 538054"/>
                <a:gd name="connsiteX4" fmla="*/ 240237 w 1907649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5673 h 538054"/>
                <a:gd name="connsiteX4" fmla="*/ 233165 w 1900577"/>
                <a:gd name="connsiteY4" fmla="*/ 0 h 538054"/>
                <a:gd name="connsiteX0" fmla="*/ 235522 w 1902934"/>
                <a:gd name="connsiteY0" fmla="*/ 0 h 538054"/>
                <a:gd name="connsiteX1" fmla="*/ 1902934 w 1902934"/>
                <a:gd name="connsiteY1" fmla="*/ 1587 h 538054"/>
                <a:gd name="connsiteX2" fmla="*/ 1725347 w 1902934"/>
                <a:gd name="connsiteY2" fmla="*/ 538054 h 538054"/>
                <a:gd name="connsiteX3" fmla="*/ 0 w 1902934"/>
                <a:gd name="connsiteY3" fmla="*/ 535673 h 538054"/>
                <a:gd name="connsiteX4" fmla="*/ 235522 w 1902934"/>
                <a:gd name="connsiteY4" fmla="*/ 0 h 538054"/>
                <a:gd name="connsiteX0" fmla="*/ 242594 w 1910006"/>
                <a:gd name="connsiteY0" fmla="*/ 0 h 541293"/>
                <a:gd name="connsiteX1" fmla="*/ 1910006 w 1910006"/>
                <a:gd name="connsiteY1" fmla="*/ 1587 h 541293"/>
                <a:gd name="connsiteX2" fmla="*/ 1732419 w 1910006"/>
                <a:gd name="connsiteY2" fmla="*/ 538054 h 541293"/>
                <a:gd name="connsiteX3" fmla="*/ 0 w 1910006"/>
                <a:gd name="connsiteY3" fmla="*/ 541293 h 541293"/>
                <a:gd name="connsiteX4" fmla="*/ 242594 w 1910006"/>
                <a:gd name="connsiteY4" fmla="*/ 0 h 541293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567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7546 h 538054"/>
                <a:gd name="connsiteX4" fmla="*/ 240237 w 1907649"/>
                <a:gd name="connsiteY4" fmla="*/ 0 h 538054"/>
                <a:gd name="connsiteX0" fmla="*/ 240237 w 1961867"/>
                <a:gd name="connsiteY0" fmla="*/ 0 h 538054"/>
                <a:gd name="connsiteX1" fmla="*/ 1961867 w 1961867"/>
                <a:gd name="connsiteY1" fmla="*/ 5333 h 538054"/>
                <a:gd name="connsiteX2" fmla="*/ 1730062 w 1961867"/>
                <a:gd name="connsiteY2" fmla="*/ 538054 h 538054"/>
                <a:gd name="connsiteX3" fmla="*/ 0 w 1961867"/>
                <a:gd name="connsiteY3" fmla="*/ 537546 h 538054"/>
                <a:gd name="connsiteX4" fmla="*/ 240237 w 1961867"/>
                <a:gd name="connsiteY4" fmla="*/ 0 h 538054"/>
                <a:gd name="connsiteX0" fmla="*/ 240237 w 1957153"/>
                <a:gd name="connsiteY0" fmla="*/ 2159 h 540213"/>
                <a:gd name="connsiteX1" fmla="*/ 1957153 w 1957153"/>
                <a:gd name="connsiteY1" fmla="*/ 0 h 540213"/>
                <a:gd name="connsiteX2" fmla="*/ 1730062 w 1957153"/>
                <a:gd name="connsiteY2" fmla="*/ 540213 h 540213"/>
                <a:gd name="connsiteX3" fmla="*/ 0 w 1957153"/>
                <a:gd name="connsiteY3" fmla="*/ 539705 h 540213"/>
                <a:gd name="connsiteX4" fmla="*/ 240237 w 1957153"/>
                <a:gd name="connsiteY4" fmla="*/ 2159 h 540213"/>
                <a:gd name="connsiteX0" fmla="*/ 240237 w 1957153"/>
                <a:gd name="connsiteY0" fmla="*/ 286 h 538340"/>
                <a:gd name="connsiteX1" fmla="*/ 1957153 w 1957153"/>
                <a:gd name="connsiteY1" fmla="*/ 0 h 538340"/>
                <a:gd name="connsiteX2" fmla="*/ 1730062 w 1957153"/>
                <a:gd name="connsiteY2" fmla="*/ 538340 h 538340"/>
                <a:gd name="connsiteX3" fmla="*/ 0 w 1957153"/>
                <a:gd name="connsiteY3" fmla="*/ 537832 h 538340"/>
                <a:gd name="connsiteX4" fmla="*/ 240237 w 1957153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54565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25162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448870 w 2165786"/>
                <a:gd name="connsiteY0" fmla="*/ 286 h 538340"/>
                <a:gd name="connsiteX1" fmla="*/ 2165786 w 2165786"/>
                <a:gd name="connsiteY1" fmla="*/ 0 h 538340"/>
                <a:gd name="connsiteX2" fmla="*/ 1909292 w 2165786"/>
                <a:gd name="connsiteY2" fmla="*/ 538340 h 538340"/>
                <a:gd name="connsiteX3" fmla="*/ 0 w 2165786"/>
                <a:gd name="connsiteY3" fmla="*/ 537832 h 538340"/>
                <a:gd name="connsiteX4" fmla="*/ 448870 w 2165786"/>
                <a:gd name="connsiteY4" fmla="*/ 286 h 538340"/>
                <a:gd name="connsiteX0" fmla="*/ 448870 w 2372012"/>
                <a:gd name="connsiteY0" fmla="*/ 0 h 538054"/>
                <a:gd name="connsiteX1" fmla="*/ 2372012 w 2372012"/>
                <a:gd name="connsiteY1" fmla="*/ 1202 h 538054"/>
                <a:gd name="connsiteX2" fmla="*/ 1909292 w 2372012"/>
                <a:gd name="connsiteY2" fmla="*/ 538054 h 538054"/>
                <a:gd name="connsiteX3" fmla="*/ 0 w 2372012"/>
                <a:gd name="connsiteY3" fmla="*/ 537546 h 538054"/>
                <a:gd name="connsiteX4" fmla="*/ 448870 w 2372012"/>
                <a:gd name="connsiteY4" fmla="*/ 0 h 538054"/>
                <a:gd name="connsiteX0" fmla="*/ 448870 w 2320455"/>
                <a:gd name="connsiteY0" fmla="*/ 0 h 538054"/>
                <a:gd name="connsiteX1" fmla="*/ 2320455 w 2320455"/>
                <a:gd name="connsiteY1" fmla="*/ 1202 h 538054"/>
                <a:gd name="connsiteX2" fmla="*/ 1909292 w 2320455"/>
                <a:gd name="connsiteY2" fmla="*/ 538054 h 538054"/>
                <a:gd name="connsiteX3" fmla="*/ 0 w 2320455"/>
                <a:gd name="connsiteY3" fmla="*/ 537546 h 538054"/>
                <a:gd name="connsiteX4" fmla="*/ 448870 w 2320455"/>
                <a:gd name="connsiteY4" fmla="*/ 0 h 538054"/>
                <a:gd name="connsiteX0" fmla="*/ 448870 w 2268899"/>
                <a:gd name="connsiteY0" fmla="*/ 0 h 538054"/>
                <a:gd name="connsiteX1" fmla="*/ 2268899 w 2268899"/>
                <a:gd name="connsiteY1" fmla="*/ 1202 h 538054"/>
                <a:gd name="connsiteX2" fmla="*/ 1909292 w 2268899"/>
                <a:gd name="connsiteY2" fmla="*/ 538054 h 538054"/>
                <a:gd name="connsiteX3" fmla="*/ 0 w 2268899"/>
                <a:gd name="connsiteY3" fmla="*/ 537546 h 538054"/>
                <a:gd name="connsiteX4" fmla="*/ 448870 w 2268899"/>
                <a:gd name="connsiteY4" fmla="*/ 0 h 538054"/>
                <a:gd name="connsiteX0" fmla="*/ 448870 w 2290995"/>
                <a:gd name="connsiteY0" fmla="*/ 0 h 538054"/>
                <a:gd name="connsiteX1" fmla="*/ 2290995 w 2290995"/>
                <a:gd name="connsiteY1" fmla="*/ 1202 h 538054"/>
                <a:gd name="connsiteX2" fmla="*/ 1909292 w 2290995"/>
                <a:gd name="connsiteY2" fmla="*/ 538054 h 538054"/>
                <a:gd name="connsiteX3" fmla="*/ 0 w 2290995"/>
                <a:gd name="connsiteY3" fmla="*/ 537546 h 538054"/>
                <a:gd name="connsiteX4" fmla="*/ 448870 w 2290995"/>
                <a:gd name="connsiteY4" fmla="*/ 0 h 538054"/>
                <a:gd name="connsiteX0" fmla="*/ 448870 w 2246804"/>
                <a:gd name="connsiteY0" fmla="*/ 0 h 538054"/>
                <a:gd name="connsiteX1" fmla="*/ 2246804 w 2246804"/>
                <a:gd name="connsiteY1" fmla="*/ 2194 h 538054"/>
                <a:gd name="connsiteX2" fmla="*/ 1909292 w 2246804"/>
                <a:gd name="connsiteY2" fmla="*/ 538054 h 538054"/>
                <a:gd name="connsiteX3" fmla="*/ 0 w 2246804"/>
                <a:gd name="connsiteY3" fmla="*/ 537546 h 538054"/>
                <a:gd name="connsiteX4" fmla="*/ 448870 w 2246804"/>
                <a:gd name="connsiteY4" fmla="*/ 0 h 538054"/>
                <a:gd name="connsiteX0" fmla="*/ 502882 w 2300816"/>
                <a:gd name="connsiteY0" fmla="*/ 0 h 538054"/>
                <a:gd name="connsiteX1" fmla="*/ 2300816 w 2300816"/>
                <a:gd name="connsiteY1" fmla="*/ 2194 h 538054"/>
                <a:gd name="connsiteX2" fmla="*/ 1963304 w 2300816"/>
                <a:gd name="connsiteY2" fmla="*/ 538054 h 538054"/>
                <a:gd name="connsiteX3" fmla="*/ 0 w 2300816"/>
                <a:gd name="connsiteY3" fmla="*/ 537546 h 538054"/>
                <a:gd name="connsiteX4" fmla="*/ 502882 w 2300816"/>
                <a:gd name="connsiteY4" fmla="*/ 0 h 538054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963304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  <a:gd name="connsiteX0" fmla="*/ 502882 w 2295906"/>
                <a:gd name="connsiteY0" fmla="*/ 0 h 537546"/>
                <a:gd name="connsiteX1" fmla="*/ 2295906 w 2295906"/>
                <a:gd name="connsiteY1" fmla="*/ 210 h 537546"/>
                <a:gd name="connsiteX2" fmla="*/ 1860191 w 2295906"/>
                <a:gd name="connsiteY2" fmla="*/ 537062 h 537546"/>
                <a:gd name="connsiteX3" fmla="*/ 0 w 2295906"/>
                <a:gd name="connsiteY3" fmla="*/ 537546 h 537546"/>
                <a:gd name="connsiteX4" fmla="*/ 502882 w 2295906"/>
                <a:gd name="connsiteY4" fmla="*/ 0 h 537546"/>
                <a:gd name="connsiteX0" fmla="*/ 502882 w 2295906"/>
                <a:gd name="connsiteY0" fmla="*/ 0 h 539046"/>
                <a:gd name="connsiteX1" fmla="*/ 2295906 w 2295906"/>
                <a:gd name="connsiteY1" fmla="*/ 210 h 539046"/>
                <a:gd name="connsiteX2" fmla="*/ 1752167 w 2295906"/>
                <a:gd name="connsiteY2" fmla="*/ 539046 h 539046"/>
                <a:gd name="connsiteX3" fmla="*/ 0 w 2295906"/>
                <a:gd name="connsiteY3" fmla="*/ 537546 h 539046"/>
                <a:gd name="connsiteX4" fmla="*/ 502882 w 2295906"/>
                <a:gd name="connsiteY4" fmla="*/ 0 h 539046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820909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  <a:gd name="connsiteX0" fmla="*/ 598631 w 2391655"/>
                <a:gd name="connsiteY0" fmla="*/ 0 h 538054"/>
                <a:gd name="connsiteX1" fmla="*/ 2391655 w 2391655"/>
                <a:gd name="connsiteY1" fmla="*/ 210 h 538054"/>
                <a:gd name="connsiteX2" fmla="*/ 1916658 w 2391655"/>
                <a:gd name="connsiteY2" fmla="*/ 538054 h 538054"/>
                <a:gd name="connsiteX3" fmla="*/ 0 w 2391655"/>
                <a:gd name="connsiteY3" fmla="*/ 537546 h 538054"/>
                <a:gd name="connsiteX4" fmla="*/ 598631 w 2391655"/>
                <a:gd name="connsiteY4" fmla="*/ 0 h 538054"/>
                <a:gd name="connsiteX0" fmla="*/ 598631 w 2391655"/>
                <a:gd name="connsiteY0" fmla="*/ 0 h 538054"/>
                <a:gd name="connsiteX1" fmla="*/ 2391655 w 2391655"/>
                <a:gd name="connsiteY1" fmla="*/ 210 h 538054"/>
                <a:gd name="connsiteX2" fmla="*/ 1791450 w 2391655"/>
                <a:gd name="connsiteY2" fmla="*/ 538054 h 538054"/>
                <a:gd name="connsiteX3" fmla="*/ 0 w 2391655"/>
                <a:gd name="connsiteY3" fmla="*/ 537546 h 538054"/>
                <a:gd name="connsiteX4" fmla="*/ 598631 w 2391655"/>
                <a:gd name="connsiteY4" fmla="*/ 0 h 5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655" h="538054">
                  <a:moveTo>
                    <a:pt x="598631" y="0"/>
                  </a:moveTo>
                  <a:lnTo>
                    <a:pt x="2391655" y="210"/>
                  </a:lnTo>
                  <a:lnTo>
                    <a:pt x="1791450" y="538054"/>
                  </a:lnTo>
                  <a:lnTo>
                    <a:pt x="0" y="537546"/>
                  </a:lnTo>
                  <a:lnTo>
                    <a:pt x="598631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52000" tIns="0" rIns="32400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   Family/Carer</a:t>
              </a:r>
              <a:b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management</a:t>
              </a:r>
              <a:endParaRPr lang="en-GB" sz="1050" b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en-GB" sz="300" b="1" i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Sustained by skills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and child progress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developed during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post-diagnostic care.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Supported by Case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Management and 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other local services</a:t>
              </a:r>
              <a:endParaRPr lang="en-GB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CB34EF-3338-49D6-859A-2E42B44196BB}"/>
              </a:ext>
            </a:extLst>
          </p:cNvPr>
          <p:cNvGrpSpPr/>
          <p:nvPr/>
        </p:nvGrpSpPr>
        <p:grpSpPr>
          <a:xfrm>
            <a:off x="3863076" y="1322648"/>
            <a:ext cx="4768860" cy="1373566"/>
            <a:chOff x="3863077" y="1358844"/>
            <a:chExt cx="4320000" cy="100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5B988D-F440-4E56-98E2-1F324EA88FD3}"/>
                </a:ext>
              </a:extLst>
            </p:cNvPr>
            <p:cNvSpPr/>
            <p:nvPr/>
          </p:nvSpPr>
          <p:spPr>
            <a:xfrm>
              <a:off x="3863077" y="1358844"/>
              <a:ext cx="4320000" cy="100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1" b="1" dirty="0">
                  <a:solidFill>
                    <a:schemeClr val="tx1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B) AROUND-DIAGNOSIS</a:t>
              </a:r>
              <a:endParaRPr lang="en-GB" sz="100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1001" b="1" dirty="0">
                  <a:solidFill>
                    <a:schemeClr val="tx1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ctangle 416">
              <a:extLst>
                <a:ext uri="{FF2B5EF4-FFF2-40B4-BE49-F238E27FC236}">
                  <a16:creationId xmlns:a16="http://schemas.microsoft.com/office/drawing/2014/main" id="{95213AB3-6295-44C2-8E2E-2CB53285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5287" y="1498937"/>
              <a:ext cx="1902031" cy="684364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  <a:gd name="connsiteX0" fmla="*/ 247310 w 1914722"/>
                <a:gd name="connsiteY0" fmla="*/ 0 h 538054"/>
                <a:gd name="connsiteX1" fmla="*/ 1914722 w 1914722"/>
                <a:gd name="connsiteY1" fmla="*/ 1587 h 538054"/>
                <a:gd name="connsiteX2" fmla="*/ 1737135 w 1914722"/>
                <a:gd name="connsiteY2" fmla="*/ 538054 h 538054"/>
                <a:gd name="connsiteX3" fmla="*/ 0 w 1914722"/>
                <a:gd name="connsiteY3" fmla="*/ 533800 h 538054"/>
                <a:gd name="connsiteX4" fmla="*/ 247310 w 1914722"/>
                <a:gd name="connsiteY4" fmla="*/ 0 h 538054"/>
                <a:gd name="connsiteX0" fmla="*/ 242595 w 1910007"/>
                <a:gd name="connsiteY0" fmla="*/ 0 h 538054"/>
                <a:gd name="connsiteX1" fmla="*/ 1910007 w 1910007"/>
                <a:gd name="connsiteY1" fmla="*/ 1587 h 538054"/>
                <a:gd name="connsiteX2" fmla="*/ 1732420 w 1910007"/>
                <a:gd name="connsiteY2" fmla="*/ 538054 h 538054"/>
                <a:gd name="connsiteX3" fmla="*/ 0 w 1910007"/>
                <a:gd name="connsiteY3" fmla="*/ 533800 h 538054"/>
                <a:gd name="connsiteX4" fmla="*/ 242595 w 1910007"/>
                <a:gd name="connsiteY4" fmla="*/ 0 h 538054"/>
                <a:gd name="connsiteX0" fmla="*/ 226094 w 1893506"/>
                <a:gd name="connsiteY0" fmla="*/ 0 h 538054"/>
                <a:gd name="connsiteX1" fmla="*/ 1893506 w 1893506"/>
                <a:gd name="connsiteY1" fmla="*/ 1587 h 538054"/>
                <a:gd name="connsiteX2" fmla="*/ 1715919 w 1893506"/>
                <a:gd name="connsiteY2" fmla="*/ 538054 h 538054"/>
                <a:gd name="connsiteX3" fmla="*/ 0 w 1893506"/>
                <a:gd name="connsiteY3" fmla="*/ 533800 h 538054"/>
                <a:gd name="connsiteX4" fmla="*/ 226094 w 1893506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1926 h 538054"/>
                <a:gd name="connsiteX4" fmla="*/ 233165 w 1900577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005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1926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3800 h 538054"/>
                <a:gd name="connsiteX4" fmla="*/ 240237 w 1907649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5673 h 538054"/>
                <a:gd name="connsiteX4" fmla="*/ 233165 w 1900577"/>
                <a:gd name="connsiteY4" fmla="*/ 0 h 538054"/>
                <a:gd name="connsiteX0" fmla="*/ 235522 w 1902934"/>
                <a:gd name="connsiteY0" fmla="*/ 0 h 538054"/>
                <a:gd name="connsiteX1" fmla="*/ 1902934 w 1902934"/>
                <a:gd name="connsiteY1" fmla="*/ 1587 h 538054"/>
                <a:gd name="connsiteX2" fmla="*/ 1725347 w 1902934"/>
                <a:gd name="connsiteY2" fmla="*/ 538054 h 538054"/>
                <a:gd name="connsiteX3" fmla="*/ 0 w 1902934"/>
                <a:gd name="connsiteY3" fmla="*/ 535673 h 538054"/>
                <a:gd name="connsiteX4" fmla="*/ 235522 w 1902934"/>
                <a:gd name="connsiteY4" fmla="*/ 0 h 538054"/>
                <a:gd name="connsiteX0" fmla="*/ 242594 w 1910006"/>
                <a:gd name="connsiteY0" fmla="*/ 0 h 541293"/>
                <a:gd name="connsiteX1" fmla="*/ 1910006 w 1910006"/>
                <a:gd name="connsiteY1" fmla="*/ 1587 h 541293"/>
                <a:gd name="connsiteX2" fmla="*/ 1732419 w 1910006"/>
                <a:gd name="connsiteY2" fmla="*/ 538054 h 541293"/>
                <a:gd name="connsiteX3" fmla="*/ 0 w 1910006"/>
                <a:gd name="connsiteY3" fmla="*/ 541293 h 541293"/>
                <a:gd name="connsiteX4" fmla="*/ 242594 w 1910006"/>
                <a:gd name="connsiteY4" fmla="*/ 0 h 541293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567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7546 h 538054"/>
                <a:gd name="connsiteX4" fmla="*/ 240237 w 1907649"/>
                <a:gd name="connsiteY4" fmla="*/ 0 h 538054"/>
                <a:gd name="connsiteX0" fmla="*/ 240237 w 1961867"/>
                <a:gd name="connsiteY0" fmla="*/ 0 h 538054"/>
                <a:gd name="connsiteX1" fmla="*/ 1961867 w 1961867"/>
                <a:gd name="connsiteY1" fmla="*/ 5333 h 538054"/>
                <a:gd name="connsiteX2" fmla="*/ 1730062 w 1961867"/>
                <a:gd name="connsiteY2" fmla="*/ 538054 h 538054"/>
                <a:gd name="connsiteX3" fmla="*/ 0 w 1961867"/>
                <a:gd name="connsiteY3" fmla="*/ 537546 h 538054"/>
                <a:gd name="connsiteX4" fmla="*/ 240237 w 1961867"/>
                <a:gd name="connsiteY4" fmla="*/ 0 h 538054"/>
                <a:gd name="connsiteX0" fmla="*/ 240237 w 1957153"/>
                <a:gd name="connsiteY0" fmla="*/ 2159 h 540213"/>
                <a:gd name="connsiteX1" fmla="*/ 1957153 w 1957153"/>
                <a:gd name="connsiteY1" fmla="*/ 0 h 540213"/>
                <a:gd name="connsiteX2" fmla="*/ 1730062 w 1957153"/>
                <a:gd name="connsiteY2" fmla="*/ 540213 h 540213"/>
                <a:gd name="connsiteX3" fmla="*/ 0 w 1957153"/>
                <a:gd name="connsiteY3" fmla="*/ 539705 h 540213"/>
                <a:gd name="connsiteX4" fmla="*/ 240237 w 1957153"/>
                <a:gd name="connsiteY4" fmla="*/ 2159 h 540213"/>
                <a:gd name="connsiteX0" fmla="*/ 240237 w 1957153"/>
                <a:gd name="connsiteY0" fmla="*/ 286 h 538340"/>
                <a:gd name="connsiteX1" fmla="*/ 1957153 w 1957153"/>
                <a:gd name="connsiteY1" fmla="*/ 0 h 538340"/>
                <a:gd name="connsiteX2" fmla="*/ 1730062 w 1957153"/>
                <a:gd name="connsiteY2" fmla="*/ 538340 h 538340"/>
                <a:gd name="connsiteX3" fmla="*/ 0 w 1957153"/>
                <a:gd name="connsiteY3" fmla="*/ 537832 h 538340"/>
                <a:gd name="connsiteX4" fmla="*/ 240237 w 1957153"/>
                <a:gd name="connsiteY4" fmla="*/ 286 h 53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153" h="538340">
                  <a:moveTo>
                    <a:pt x="240237" y="286"/>
                  </a:moveTo>
                  <a:lnTo>
                    <a:pt x="1957153" y="0"/>
                  </a:lnTo>
                  <a:lnTo>
                    <a:pt x="1730062" y="538340"/>
                  </a:lnTo>
                  <a:lnTo>
                    <a:pt x="0" y="537832"/>
                  </a:lnTo>
                  <a:lnTo>
                    <a:pt x="240237" y="286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144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   Family support</a:t>
              </a:r>
              <a:endParaRPr lang="en-GB" sz="11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ctr"/>
              <a:br>
                <a:rPr lang="en-GB" sz="3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3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  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Intervention to support 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understanding and adjustment 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99D994-6338-40C8-B599-097AD0633833}"/>
              </a:ext>
            </a:extLst>
          </p:cNvPr>
          <p:cNvGrpSpPr/>
          <p:nvPr/>
        </p:nvGrpSpPr>
        <p:grpSpPr>
          <a:xfrm>
            <a:off x="3878605" y="2435827"/>
            <a:ext cx="4753331" cy="1484111"/>
            <a:chOff x="3878606" y="2320004"/>
            <a:chExt cx="4320000" cy="1152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F91A68-4A9D-49C4-B2C9-1D0869AF904F}"/>
                </a:ext>
              </a:extLst>
            </p:cNvPr>
            <p:cNvSpPr/>
            <p:nvPr/>
          </p:nvSpPr>
          <p:spPr>
            <a:xfrm>
              <a:off x="3878606" y="2320004"/>
              <a:ext cx="4320000" cy="115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1" b="1" dirty="0">
                  <a:solidFill>
                    <a:schemeClr val="tx1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C) POST-DIAGNOSIS</a:t>
              </a:r>
              <a:endParaRPr lang="en-GB" sz="100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Rectangle 416">
              <a:extLst>
                <a:ext uri="{FF2B5EF4-FFF2-40B4-BE49-F238E27FC236}">
                  <a16:creationId xmlns:a16="http://schemas.microsoft.com/office/drawing/2014/main" id="{73D7E010-68F0-426A-9967-AF13FC8AFD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764" y="2466590"/>
              <a:ext cx="1925844" cy="838599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  <a:gd name="connsiteX0" fmla="*/ 247310 w 1914722"/>
                <a:gd name="connsiteY0" fmla="*/ 0 h 538054"/>
                <a:gd name="connsiteX1" fmla="*/ 1914722 w 1914722"/>
                <a:gd name="connsiteY1" fmla="*/ 1587 h 538054"/>
                <a:gd name="connsiteX2" fmla="*/ 1737135 w 1914722"/>
                <a:gd name="connsiteY2" fmla="*/ 538054 h 538054"/>
                <a:gd name="connsiteX3" fmla="*/ 0 w 1914722"/>
                <a:gd name="connsiteY3" fmla="*/ 533800 h 538054"/>
                <a:gd name="connsiteX4" fmla="*/ 247310 w 1914722"/>
                <a:gd name="connsiteY4" fmla="*/ 0 h 538054"/>
                <a:gd name="connsiteX0" fmla="*/ 242595 w 1910007"/>
                <a:gd name="connsiteY0" fmla="*/ 0 h 538054"/>
                <a:gd name="connsiteX1" fmla="*/ 1910007 w 1910007"/>
                <a:gd name="connsiteY1" fmla="*/ 1587 h 538054"/>
                <a:gd name="connsiteX2" fmla="*/ 1732420 w 1910007"/>
                <a:gd name="connsiteY2" fmla="*/ 538054 h 538054"/>
                <a:gd name="connsiteX3" fmla="*/ 0 w 1910007"/>
                <a:gd name="connsiteY3" fmla="*/ 533800 h 538054"/>
                <a:gd name="connsiteX4" fmla="*/ 242595 w 1910007"/>
                <a:gd name="connsiteY4" fmla="*/ 0 h 538054"/>
                <a:gd name="connsiteX0" fmla="*/ 226094 w 1893506"/>
                <a:gd name="connsiteY0" fmla="*/ 0 h 538054"/>
                <a:gd name="connsiteX1" fmla="*/ 1893506 w 1893506"/>
                <a:gd name="connsiteY1" fmla="*/ 1587 h 538054"/>
                <a:gd name="connsiteX2" fmla="*/ 1715919 w 1893506"/>
                <a:gd name="connsiteY2" fmla="*/ 538054 h 538054"/>
                <a:gd name="connsiteX3" fmla="*/ 0 w 1893506"/>
                <a:gd name="connsiteY3" fmla="*/ 533800 h 538054"/>
                <a:gd name="connsiteX4" fmla="*/ 226094 w 1893506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1926 h 538054"/>
                <a:gd name="connsiteX4" fmla="*/ 233165 w 1900577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005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1926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3800 h 538054"/>
                <a:gd name="connsiteX4" fmla="*/ 240237 w 1907649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5673 h 538054"/>
                <a:gd name="connsiteX4" fmla="*/ 233165 w 1900577"/>
                <a:gd name="connsiteY4" fmla="*/ 0 h 538054"/>
                <a:gd name="connsiteX0" fmla="*/ 235522 w 1902934"/>
                <a:gd name="connsiteY0" fmla="*/ 0 h 538054"/>
                <a:gd name="connsiteX1" fmla="*/ 1902934 w 1902934"/>
                <a:gd name="connsiteY1" fmla="*/ 1587 h 538054"/>
                <a:gd name="connsiteX2" fmla="*/ 1725347 w 1902934"/>
                <a:gd name="connsiteY2" fmla="*/ 538054 h 538054"/>
                <a:gd name="connsiteX3" fmla="*/ 0 w 1902934"/>
                <a:gd name="connsiteY3" fmla="*/ 535673 h 538054"/>
                <a:gd name="connsiteX4" fmla="*/ 235522 w 1902934"/>
                <a:gd name="connsiteY4" fmla="*/ 0 h 538054"/>
                <a:gd name="connsiteX0" fmla="*/ 242594 w 1910006"/>
                <a:gd name="connsiteY0" fmla="*/ 0 h 541293"/>
                <a:gd name="connsiteX1" fmla="*/ 1910006 w 1910006"/>
                <a:gd name="connsiteY1" fmla="*/ 1587 h 541293"/>
                <a:gd name="connsiteX2" fmla="*/ 1732419 w 1910006"/>
                <a:gd name="connsiteY2" fmla="*/ 538054 h 541293"/>
                <a:gd name="connsiteX3" fmla="*/ 0 w 1910006"/>
                <a:gd name="connsiteY3" fmla="*/ 541293 h 541293"/>
                <a:gd name="connsiteX4" fmla="*/ 242594 w 1910006"/>
                <a:gd name="connsiteY4" fmla="*/ 0 h 541293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567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7546 h 538054"/>
                <a:gd name="connsiteX4" fmla="*/ 240237 w 1907649"/>
                <a:gd name="connsiteY4" fmla="*/ 0 h 538054"/>
                <a:gd name="connsiteX0" fmla="*/ 240237 w 1961867"/>
                <a:gd name="connsiteY0" fmla="*/ 0 h 538054"/>
                <a:gd name="connsiteX1" fmla="*/ 1961867 w 1961867"/>
                <a:gd name="connsiteY1" fmla="*/ 5333 h 538054"/>
                <a:gd name="connsiteX2" fmla="*/ 1730062 w 1961867"/>
                <a:gd name="connsiteY2" fmla="*/ 538054 h 538054"/>
                <a:gd name="connsiteX3" fmla="*/ 0 w 1961867"/>
                <a:gd name="connsiteY3" fmla="*/ 537546 h 538054"/>
                <a:gd name="connsiteX4" fmla="*/ 240237 w 1961867"/>
                <a:gd name="connsiteY4" fmla="*/ 0 h 538054"/>
                <a:gd name="connsiteX0" fmla="*/ 240237 w 1957153"/>
                <a:gd name="connsiteY0" fmla="*/ 2159 h 540213"/>
                <a:gd name="connsiteX1" fmla="*/ 1957153 w 1957153"/>
                <a:gd name="connsiteY1" fmla="*/ 0 h 540213"/>
                <a:gd name="connsiteX2" fmla="*/ 1730062 w 1957153"/>
                <a:gd name="connsiteY2" fmla="*/ 540213 h 540213"/>
                <a:gd name="connsiteX3" fmla="*/ 0 w 1957153"/>
                <a:gd name="connsiteY3" fmla="*/ 539705 h 540213"/>
                <a:gd name="connsiteX4" fmla="*/ 240237 w 1957153"/>
                <a:gd name="connsiteY4" fmla="*/ 2159 h 540213"/>
                <a:gd name="connsiteX0" fmla="*/ 240237 w 1957153"/>
                <a:gd name="connsiteY0" fmla="*/ 286 h 538340"/>
                <a:gd name="connsiteX1" fmla="*/ 1957153 w 1957153"/>
                <a:gd name="connsiteY1" fmla="*/ 0 h 538340"/>
                <a:gd name="connsiteX2" fmla="*/ 1730062 w 1957153"/>
                <a:gd name="connsiteY2" fmla="*/ 538340 h 538340"/>
                <a:gd name="connsiteX3" fmla="*/ 0 w 1957153"/>
                <a:gd name="connsiteY3" fmla="*/ 537832 h 538340"/>
                <a:gd name="connsiteX4" fmla="*/ 240237 w 1957153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54565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25162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656" h="538340">
                  <a:moveTo>
                    <a:pt x="264740" y="286"/>
                  </a:moveTo>
                  <a:lnTo>
                    <a:pt x="1981656" y="0"/>
                  </a:lnTo>
                  <a:lnTo>
                    <a:pt x="1725162" y="538340"/>
                  </a:lnTo>
                  <a:lnTo>
                    <a:pt x="0" y="537832"/>
                  </a:lnTo>
                  <a:lnTo>
                    <a:pt x="264740" y="286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44000" tIns="0" rIns="18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Primary intervention</a:t>
              </a:r>
              <a:endParaRPr lang="en-GB" sz="11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ctr"/>
              <a:br>
                <a:rPr lang="en-GB" sz="3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F</a:t>
              </a:r>
              <a: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amily-focused intervention to 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optimise child development </a:t>
              </a:r>
              <a:b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and build caregiver skills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7A0B1-08B0-45A9-BCAF-66994D5D2EA7}"/>
              </a:ext>
            </a:extLst>
          </p:cNvPr>
          <p:cNvGrpSpPr/>
          <p:nvPr/>
        </p:nvGrpSpPr>
        <p:grpSpPr>
          <a:xfrm>
            <a:off x="3869308" y="108003"/>
            <a:ext cx="4762628" cy="1348612"/>
            <a:chOff x="3869308" y="506149"/>
            <a:chExt cx="4313769" cy="900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8FEA3D-7804-4AB3-BCFD-6250559725C2}"/>
                </a:ext>
              </a:extLst>
            </p:cNvPr>
            <p:cNvSpPr/>
            <p:nvPr/>
          </p:nvSpPr>
          <p:spPr>
            <a:xfrm>
              <a:off x="3869308" y="506149"/>
              <a:ext cx="4313769" cy="90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A) PRE-DIAGNOSIS</a:t>
              </a:r>
              <a:endParaRPr lang="en-GB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16">
              <a:extLst>
                <a:ext uri="{FF2B5EF4-FFF2-40B4-BE49-F238E27FC236}">
                  <a16:creationId xmlns:a16="http://schemas.microsoft.com/office/drawing/2014/main" id="{E6B2E7F0-EC9D-476C-997B-663BAFF0FE82}"/>
                </a:ext>
              </a:extLst>
            </p:cNvPr>
            <p:cNvSpPr/>
            <p:nvPr/>
          </p:nvSpPr>
          <p:spPr>
            <a:xfrm>
              <a:off x="5769657" y="699240"/>
              <a:ext cx="1869849" cy="538054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74" h="538054">
                  <a:moveTo>
                    <a:pt x="183662" y="0"/>
                  </a:moveTo>
                  <a:lnTo>
                    <a:pt x="1851074" y="1587"/>
                  </a:lnTo>
                  <a:lnTo>
                    <a:pt x="1673487" y="538054"/>
                  </a:lnTo>
                  <a:lnTo>
                    <a:pt x="0" y="535673"/>
                  </a:lnTo>
                  <a:lnTo>
                    <a:pt x="183662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Pre-diagnosis care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br>
                <a:rPr lang="en-GB" sz="3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3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 </a:t>
              </a:r>
              <a: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Pre-emptive intervention to support</a:t>
              </a:r>
              <a:b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social interaction skill development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ECEF5A-DA26-4D43-A832-B10DA07270B9}"/>
                </a:ext>
              </a:extLst>
            </p:cNvPr>
            <p:cNvSpPr/>
            <p:nvPr/>
          </p:nvSpPr>
          <p:spPr>
            <a:xfrm>
              <a:off x="4525189" y="697526"/>
              <a:ext cx="1382610" cy="538054"/>
            </a:xfrm>
            <a:custGeom>
              <a:avLst/>
              <a:gdLst>
                <a:gd name="connsiteX0" fmla="*/ 0 w 1804713"/>
                <a:gd name="connsiteY0" fmla="*/ 0 h 550652"/>
                <a:gd name="connsiteX1" fmla="*/ 1804713 w 1804713"/>
                <a:gd name="connsiteY1" fmla="*/ 0 h 550652"/>
                <a:gd name="connsiteX2" fmla="*/ 1804713 w 1804713"/>
                <a:gd name="connsiteY2" fmla="*/ 550652 h 550652"/>
                <a:gd name="connsiteX3" fmla="*/ 0 w 1804713"/>
                <a:gd name="connsiteY3" fmla="*/ 550652 h 550652"/>
                <a:gd name="connsiteX4" fmla="*/ 0 w 1804713"/>
                <a:gd name="connsiteY4" fmla="*/ 0 h 550652"/>
                <a:gd name="connsiteX0" fmla="*/ 0 w 1804713"/>
                <a:gd name="connsiteY0" fmla="*/ 0 h 553827"/>
                <a:gd name="connsiteX1" fmla="*/ 1804713 w 1804713"/>
                <a:gd name="connsiteY1" fmla="*/ 0 h 553827"/>
                <a:gd name="connsiteX2" fmla="*/ 1503088 w 1804713"/>
                <a:gd name="connsiteY2" fmla="*/ 553827 h 553827"/>
                <a:gd name="connsiteX3" fmla="*/ 0 w 1804713"/>
                <a:gd name="connsiteY3" fmla="*/ 550652 h 553827"/>
                <a:gd name="connsiteX4" fmla="*/ 0 w 1804713"/>
                <a:gd name="connsiteY4" fmla="*/ 0 h 553827"/>
                <a:gd name="connsiteX0" fmla="*/ 0 w 1804713"/>
                <a:gd name="connsiteY0" fmla="*/ 0 h 550652"/>
                <a:gd name="connsiteX1" fmla="*/ 1804713 w 1804713"/>
                <a:gd name="connsiteY1" fmla="*/ 0 h 550652"/>
                <a:gd name="connsiteX2" fmla="*/ 1505469 w 1804713"/>
                <a:gd name="connsiteY2" fmla="*/ 549065 h 550652"/>
                <a:gd name="connsiteX3" fmla="*/ 0 w 1804713"/>
                <a:gd name="connsiteY3" fmla="*/ 550652 h 550652"/>
                <a:gd name="connsiteX4" fmla="*/ 0 w 1804713"/>
                <a:gd name="connsiteY4" fmla="*/ 0 h 550652"/>
                <a:gd name="connsiteX0" fmla="*/ 0 w 1666239"/>
                <a:gd name="connsiteY0" fmla="*/ 0 h 550652"/>
                <a:gd name="connsiteX1" fmla="*/ 1666239 w 1666239"/>
                <a:gd name="connsiteY1" fmla="*/ 0 h 550652"/>
                <a:gd name="connsiteX2" fmla="*/ 1505469 w 1666239"/>
                <a:gd name="connsiteY2" fmla="*/ 549065 h 550652"/>
                <a:gd name="connsiteX3" fmla="*/ 0 w 1666239"/>
                <a:gd name="connsiteY3" fmla="*/ 550652 h 550652"/>
                <a:gd name="connsiteX4" fmla="*/ 0 w 1666239"/>
                <a:gd name="connsiteY4" fmla="*/ 0 h 550652"/>
                <a:gd name="connsiteX0" fmla="*/ 0 w 1713989"/>
                <a:gd name="connsiteY0" fmla="*/ 0 h 550652"/>
                <a:gd name="connsiteX1" fmla="*/ 1713989 w 1713989"/>
                <a:gd name="connsiteY1" fmla="*/ 0 h 550652"/>
                <a:gd name="connsiteX2" fmla="*/ 1505469 w 1713989"/>
                <a:gd name="connsiteY2" fmla="*/ 549065 h 550652"/>
                <a:gd name="connsiteX3" fmla="*/ 0 w 1713989"/>
                <a:gd name="connsiteY3" fmla="*/ 550652 h 550652"/>
                <a:gd name="connsiteX4" fmla="*/ 0 w 1713989"/>
                <a:gd name="connsiteY4" fmla="*/ 0 h 550652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505469 w 1685339"/>
                <a:gd name="connsiteY2" fmla="*/ 549065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443546 w 1685339"/>
                <a:gd name="connsiteY2" fmla="*/ 549065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451286 w 1685339"/>
                <a:gd name="connsiteY2" fmla="*/ 545828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462897 w 1685339"/>
                <a:gd name="connsiteY2" fmla="*/ 545828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462897 w 1685339"/>
                <a:gd name="connsiteY2" fmla="*/ 549065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5541"/>
                <a:gd name="connsiteX1" fmla="*/ 1685339 w 1685339"/>
                <a:gd name="connsiteY1" fmla="*/ 0 h 555541"/>
                <a:gd name="connsiteX2" fmla="*/ 1462897 w 1685339"/>
                <a:gd name="connsiteY2" fmla="*/ 555541 h 555541"/>
                <a:gd name="connsiteX3" fmla="*/ 0 w 1685339"/>
                <a:gd name="connsiteY3" fmla="*/ 550652 h 555541"/>
                <a:gd name="connsiteX4" fmla="*/ 0 w 1685339"/>
                <a:gd name="connsiteY4" fmla="*/ 0 h 555541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462897 w 1685339"/>
                <a:gd name="connsiteY2" fmla="*/ 549066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0652"/>
                <a:gd name="connsiteX1" fmla="*/ 1685339 w 1685339"/>
                <a:gd name="connsiteY1" fmla="*/ 0 h 550652"/>
                <a:gd name="connsiteX2" fmla="*/ 1462897 w 1685339"/>
                <a:gd name="connsiteY2" fmla="*/ 549066 h 550652"/>
                <a:gd name="connsiteX3" fmla="*/ 0 w 1685339"/>
                <a:gd name="connsiteY3" fmla="*/ 550652 h 550652"/>
                <a:gd name="connsiteX4" fmla="*/ 0 w 1685339"/>
                <a:gd name="connsiteY4" fmla="*/ 0 h 550652"/>
                <a:gd name="connsiteX0" fmla="*/ 0 w 1685339"/>
                <a:gd name="connsiteY0" fmla="*/ 0 h 552304"/>
                <a:gd name="connsiteX1" fmla="*/ 1685339 w 1685339"/>
                <a:gd name="connsiteY1" fmla="*/ 0 h 552304"/>
                <a:gd name="connsiteX2" fmla="*/ 1459027 w 1685339"/>
                <a:gd name="connsiteY2" fmla="*/ 552304 h 552304"/>
                <a:gd name="connsiteX3" fmla="*/ 0 w 1685339"/>
                <a:gd name="connsiteY3" fmla="*/ 550652 h 552304"/>
                <a:gd name="connsiteX4" fmla="*/ 0 w 1685339"/>
                <a:gd name="connsiteY4" fmla="*/ 0 h 55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39" h="552304">
                  <a:moveTo>
                    <a:pt x="0" y="0"/>
                  </a:moveTo>
                  <a:lnTo>
                    <a:pt x="1685339" y="0"/>
                  </a:lnTo>
                  <a:lnTo>
                    <a:pt x="1459027" y="552304"/>
                  </a:lnTo>
                  <a:lnTo>
                    <a:pt x="0" y="550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0" rIns="144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Stepwise monitoring</a:t>
              </a:r>
            </a:p>
            <a:p>
              <a:pPr algn="ctr"/>
              <a:br>
                <a:rPr lang="en-GB" sz="300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To recognise divergent development</a:t>
              </a:r>
              <a:endParaRPr lang="en-GB" sz="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51EE08-B10C-6E4D-88AD-5A4A8FF0C865}"/>
              </a:ext>
            </a:extLst>
          </p:cNvPr>
          <p:cNvSpPr txBox="1"/>
          <p:nvPr/>
        </p:nvSpPr>
        <p:spPr>
          <a:xfrm>
            <a:off x="9380670" y="4991670"/>
            <a:ext cx="2733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Based on an ideal early identification pre-school</a:t>
            </a:r>
          </a:p>
          <a:p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Can be adapted for later emergence and identification</a:t>
            </a:r>
          </a:p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… and for Low Resource Settings globally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A31D5-9F8E-BA44-9778-C56E1EC1D9A0}"/>
              </a:ext>
            </a:extLst>
          </p:cNvPr>
          <p:cNvSpPr/>
          <p:nvPr/>
        </p:nvSpPr>
        <p:spPr>
          <a:xfrm>
            <a:off x="215153" y="1169457"/>
            <a:ext cx="317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83000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et al. Lancet Child and Adolescent Health, March 2022</a:t>
            </a:r>
            <a:endParaRPr lang="en-GB" sz="900" dirty="0">
              <a:solidFill>
                <a:srgbClr val="83000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row: Down 51">
            <a:extLst>
              <a:ext uri="{FF2B5EF4-FFF2-40B4-BE49-F238E27FC236}">
                <a16:creationId xmlns:a16="http://schemas.microsoft.com/office/drawing/2014/main" id="{E2099E21-336D-4B20-A241-45B0EB1A1E58}"/>
              </a:ext>
            </a:extLst>
          </p:cNvPr>
          <p:cNvSpPr/>
          <p:nvPr/>
        </p:nvSpPr>
        <p:spPr>
          <a:xfrm>
            <a:off x="6464595" y="345236"/>
            <a:ext cx="3278115" cy="1598931"/>
          </a:xfrm>
          <a:prstGeom prst="downArrow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252000" rIns="5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0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0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POST-DIAGNOSTIC SUPPORT</a:t>
            </a:r>
          </a:p>
          <a:p>
            <a:pPr algn="ctr"/>
            <a:endParaRPr lang="en-GB" sz="300" b="1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800" i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Long-term gains to social communications skills &amp; family resilience should persist throughout the period of family/carer management.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A35FBC-311F-4997-9DE9-18333ED24293}"/>
              </a:ext>
            </a:extLst>
          </p:cNvPr>
          <p:cNvGrpSpPr/>
          <p:nvPr/>
        </p:nvGrpSpPr>
        <p:grpSpPr>
          <a:xfrm>
            <a:off x="7055120" y="2108014"/>
            <a:ext cx="4019280" cy="2098226"/>
            <a:chOff x="3878606" y="3452813"/>
            <a:chExt cx="4320000" cy="239627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13F12A-0734-47A3-8450-252F77B8ED18}"/>
                </a:ext>
              </a:extLst>
            </p:cNvPr>
            <p:cNvSpPr/>
            <p:nvPr/>
          </p:nvSpPr>
          <p:spPr>
            <a:xfrm>
              <a:off x="3878606" y="3452813"/>
              <a:ext cx="4320000" cy="2396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1" b="1" dirty="0">
                  <a:solidFill>
                    <a:schemeClr val="tx1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D) LONG-TERM SUPPORT</a:t>
              </a:r>
              <a:endParaRPr lang="en-GB" sz="100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F1BD6D-DE1C-4FC6-A9A7-3098BF01DC3C}"/>
                </a:ext>
              </a:extLst>
            </p:cNvPr>
            <p:cNvGrpSpPr/>
            <p:nvPr/>
          </p:nvGrpSpPr>
          <p:grpSpPr>
            <a:xfrm>
              <a:off x="5399853" y="3597555"/>
              <a:ext cx="1334927" cy="2087687"/>
              <a:chOff x="5315730" y="4226708"/>
              <a:chExt cx="1637211" cy="2087687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EB773EC-4272-4B8E-9852-1DDEDB123B96}"/>
                  </a:ext>
                </a:extLst>
              </p:cNvPr>
              <p:cNvGrpSpPr/>
              <p:nvPr/>
            </p:nvGrpSpPr>
            <p:grpSpPr>
              <a:xfrm>
                <a:off x="5315730" y="4226708"/>
                <a:ext cx="1614828" cy="2087687"/>
                <a:chOff x="98834" y="195865"/>
                <a:chExt cx="1615137" cy="2011748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CF6AE75-B17E-4DD8-9542-67304F587359}"/>
                    </a:ext>
                  </a:extLst>
                </p:cNvPr>
                <p:cNvSpPr/>
                <p:nvPr/>
              </p:nvSpPr>
              <p:spPr>
                <a:xfrm>
                  <a:off x="516865" y="195865"/>
                  <a:ext cx="789138" cy="201174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  <a:prstDash val="solid"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200" tIns="36000" rIns="72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900" b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Case Management System</a:t>
                  </a:r>
                  <a:r>
                    <a:rPr lang="en-GB" sz="900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 </a:t>
                  </a:r>
                  <a:br>
                    <a:rPr lang="en-GB" sz="100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</a:br>
                  <a:br>
                    <a:rPr lang="en-GB" sz="300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</a:br>
                  <a:r>
                    <a:rPr lang="en-GB" sz="700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To ‘step up’ &amp; ‘step down’ care during transition points or to react to co-occurring conditions</a:t>
                  </a:r>
                  <a:r>
                    <a:rPr lang="en-GB" sz="800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.	</a:t>
                  </a:r>
                  <a:endParaRPr lang="en-GB" sz="100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/>
                  <a:r>
                    <a:rPr lang="en-GB" sz="1001" i="1" dirty="0"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 </a:t>
                  </a:r>
                  <a:endParaRPr lang="en-GB" sz="100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F778883B-9A3D-4D56-A9E3-D60CE28DC9F2}"/>
                    </a:ext>
                  </a:extLst>
                </p:cNvPr>
                <p:cNvGrpSpPr/>
                <p:nvPr/>
              </p:nvGrpSpPr>
              <p:grpSpPr>
                <a:xfrm rot="5400000">
                  <a:off x="361152" y="718363"/>
                  <a:ext cx="125729" cy="236887"/>
                  <a:chOff x="196213" y="2323"/>
                  <a:chExt cx="125807" cy="237339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0608484-7A44-44B6-890F-6946F7F39922}"/>
                      </a:ext>
                    </a:extLst>
                  </p:cNvPr>
                  <p:cNvSpPr/>
                  <p:nvPr/>
                </p:nvSpPr>
                <p:spPr>
                  <a:xfrm>
                    <a:off x="196289" y="2323"/>
                    <a:ext cx="125730" cy="4889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801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5224006-B549-4AD9-A612-8B7012F2159C}"/>
                      </a:ext>
                    </a:extLst>
                  </p:cNvPr>
                  <p:cNvSpPr/>
                  <p:nvPr/>
                </p:nvSpPr>
                <p:spPr>
                  <a:xfrm>
                    <a:off x="196290" y="95156"/>
                    <a:ext cx="125730" cy="4889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801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A198027-7FBA-4C05-889C-5742D7FE2C72}"/>
                      </a:ext>
                    </a:extLst>
                  </p:cNvPr>
                  <p:cNvSpPr/>
                  <p:nvPr/>
                </p:nvSpPr>
                <p:spPr>
                  <a:xfrm>
                    <a:off x="196213" y="190568"/>
                    <a:ext cx="125807" cy="49094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1801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B9A14C4-F9D8-4A86-94B6-D8727EDF9A8A}"/>
                    </a:ext>
                  </a:extLst>
                </p:cNvPr>
                <p:cNvGrpSpPr/>
                <p:nvPr/>
              </p:nvGrpSpPr>
              <p:grpSpPr>
                <a:xfrm>
                  <a:off x="1288196" y="1472742"/>
                  <a:ext cx="425775" cy="125731"/>
                  <a:chOff x="40928" y="-25858"/>
                  <a:chExt cx="425775" cy="125731"/>
                </a:xfrm>
                <a:solidFill>
                  <a:srgbClr val="0070C0"/>
                </a:solidFill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66616A65-14D2-4A69-A5B5-FE2DF15540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33010" y="-33821"/>
                    <a:ext cx="125730" cy="141657"/>
                    <a:chOff x="-25873" y="43739"/>
                    <a:chExt cx="125808" cy="141927"/>
                  </a:xfrm>
                  <a:grpFill/>
                </p:grpSpPr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34685FF6-A0EC-4F33-86AF-2A83E0EA0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3" y="43739"/>
                      <a:ext cx="125730" cy="488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8BB0ABC2-F9E0-4B4F-85BE-0C3DDCAC1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2" y="136571"/>
                      <a:ext cx="125807" cy="490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83DA89ED-53FF-48E3-AE6E-4BCE957A373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5222" y="-80152"/>
                    <a:ext cx="125730" cy="234317"/>
                    <a:chOff x="-25873" y="-41008"/>
                    <a:chExt cx="125808" cy="234764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5FDC4359-B765-47BA-B90E-A223B92EA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3" y="-41008"/>
                      <a:ext cx="125730" cy="488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76A3E325-0CA4-4875-8C4B-BD007C0C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3" y="51828"/>
                      <a:ext cx="125730" cy="488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08F18C8-9780-46F7-B60E-3C150321B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872" y="144661"/>
                      <a:ext cx="125807" cy="490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1801"/>
                    </a:p>
                  </p:txBody>
                </p:sp>
              </p:grpSp>
            </p:grpSp>
            <p:sp>
              <p:nvSpPr>
                <p:cNvPr id="58" name="Arrow: Up 57">
                  <a:extLst>
                    <a:ext uri="{FF2B5EF4-FFF2-40B4-BE49-F238E27FC236}">
                      <a16:creationId xmlns:a16="http://schemas.microsoft.com/office/drawing/2014/main" id="{751CDE98-BC08-479B-87C6-91BEDBCE7DA0}"/>
                    </a:ext>
                  </a:extLst>
                </p:cNvPr>
                <p:cNvSpPr/>
                <p:nvPr/>
              </p:nvSpPr>
              <p:spPr>
                <a:xfrm rot="16200000">
                  <a:off x="194210" y="1329056"/>
                  <a:ext cx="247650" cy="438401"/>
                </a:xfrm>
                <a:prstGeom prst="upArrow">
                  <a:avLst/>
                </a:prstGeom>
                <a:solidFill>
                  <a:srgbClr val="00B0F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801"/>
                </a:p>
              </p:txBody>
            </p:sp>
          </p:grpSp>
          <p:sp>
            <p:nvSpPr>
              <p:cNvPr id="54" name="Arrow: Up 53">
                <a:extLst>
                  <a:ext uri="{FF2B5EF4-FFF2-40B4-BE49-F238E27FC236}">
                    <a16:creationId xmlns:a16="http://schemas.microsoft.com/office/drawing/2014/main" id="{F6BF25EF-D97E-453D-8562-BC9166F2B85E}"/>
                  </a:ext>
                </a:extLst>
              </p:cNvPr>
              <p:cNvSpPr/>
              <p:nvPr/>
            </p:nvSpPr>
            <p:spPr>
              <a:xfrm rot="5400000">
                <a:off x="6605772" y="4668530"/>
                <a:ext cx="247637" cy="446701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801" dirty="0"/>
              </a:p>
            </p:txBody>
          </p:sp>
        </p:grpSp>
        <p:sp>
          <p:nvSpPr>
            <p:cNvPr id="29" name="Rectangle 416">
              <a:extLst>
                <a:ext uri="{FF2B5EF4-FFF2-40B4-BE49-F238E27FC236}">
                  <a16:creationId xmlns:a16="http://schemas.microsoft.com/office/drawing/2014/main" id="{F9BE91B7-48B3-4F63-B737-707DE9CD2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3408" y="3777367"/>
              <a:ext cx="1339259" cy="1721789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  <a:gd name="connsiteX0" fmla="*/ 247310 w 1914722"/>
                <a:gd name="connsiteY0" fmla="*/ 0 h 538054"/>
                <a:gd name="connsiteX1" fmla="*/ 1914722 w 1914722"/>
                <a:gd name="connsiteY1" fmla="*/ 1587 h 538054"/>
                <a:gd name="connsiteX2" fmla="*/ 1737135 w 1914722"/>
                <a:gd name="connsiteY2" fmla="*/ 538054 h 538054"/>
                <a:gd name="connsiteX3" fmla="*/ 0 w 1914722"/>
                <a:gd name="connsiteY3" fmla="*/ 533800 h 538054"/>
                <a:gd name="connsiteX4" fmla="*/ 247310 w 1914722"/>
                <a:gd name="connsiteY4" fmla="*/ 0 h 538054"/>
                <a:gd name="connsiteX0" fmla="*/ 242595 w 1910007"/>
                <a:gd name="connsiteY0" fmla="*/ 0 h 538054"/>
                <a:gd name="connsiteX1" fmla="*/ 1910007 w 1910007"/>
                <a:gd name="connsiteY1" fmla="*/ 1587 h 538054"/>
                <a:gd name="connsiteX2" fmla="*/ 1732420 w 1910007"/>
                <a:gd name="connsiteY2" fmla="*/ 538054 h 538054"/>
                <a:gd name="connsiteX3" fmla="*/ 0 w 1910007"/>
                <a:gd name="connsiteY3" fmla="*/ 533800 h 538054"/>
                <a:gd name="connsiteX4" fmla="*/ 242595 w 1910007"/>
                <a:gd name="connsiteY4" fmla="*/ 0 h 538054"/>
                <a:gd name="connsiteX0" fmla="*/ 226094 w 1893506"/>
                <a:gd name="connsiteY0" fmla="*/ 0 h 538054"/>
                <a:gd name="connsiteX1" fmla="*/ 1893506 w 1893506"/>
                <a:gd name="connsiteY1" fmla="*/ 1587 h 538054"/>
                <a:gd name="connsiteX2" fmla="*/ 1715919 w 1893506"/>
                <a:gd name="connsiteY2" fmla="*/ 538054 h 538054"/>
                <a:gd name="connsiteX3" fmla="*/ 0 w 1893506"/>
                <a:gd name="connsiteY3" fmla="*/ 533800 h 538054"/>
                <a:gd name="connsiteX4" fmla="*/ 226094 w 1893506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1926 h 538054"/>
                <a:gd name="connsiteX4" fmla="*/ 233165 w 1900577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005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1926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3800 h 538054"/>
                <a:gd name="connsiteX4" fmla="*/ 240237 w 1907649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5673 h 538054"/>
                <a:gd name="connsiteX4" fmla="*/ 233165 w 1900577"/>
                <a:gd name="connsiteY4" fmla="*/ 0 h 538054"/>
                <a:gd name="connsiteX0" fmla="*/ 235522 w 1902934"/>
                <a:gd name="connsiteY0" fmla="*/ 0 h 538054"/>
                <a:gd name="connsiteX1" fmla="*/ 1902934 w 1902934"/>
                <a:gd name="connsiteY1" fmla="*/ 1587 h 538054"/>
                <a:gd name="connsiteX2" fmla="*/ 1725347 w 1902934"/>
                <a:gd name="connsiteY2" fmla="*/ 538054 h 538054"/>
                <a:gd name="connsiteX3" fmla="*/ 0 w 1902934"/>
                <a:gd name="connsiteY3" fmla="*/ 535673 h 538054"/>
                <a:gd name="connsiteX4" fmla="*/ 235522 w 1902934"/>
                <a:gd name="connsiteY4" fmla="*/ 0 h 538054"/>
                <a:gd name="connsiteX0" fmla="*/ 242594 w 1910006"/>
                <a:gd name="connsiteY0" fmla="*/ 0 h 541293"/>
                <a:gd name="connsiteX1" fmla="*/ 1910006 w 1910006"/>
                <a:gd name="connsiteY1" fmla="*/ 1587 h 541293"/>
                <a:gd name="connsiteX2" fmla="*/ 1732419 w 1910006"/>
                <a:gd name="connsiteY2" fmla="*/ 538054 h 541293"/>
                <a:gd name="connsiteX3" fmla="*/ 0 w 1910006"/>
                <a:gd name="connsiteY3" fmla="*/ 541293 h 541293"/>
                <a:gd name="connsiteX4" fmla="*/ 242594 w 1910006"/>
                <a:gd name="connsiteY4" fmla="*/ 0 h 541293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567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7546 h 538054"/>
                <a:gd name="connsiteX4" fmla="*/ 240237 w 1907649"/>
                <a:gd name="connsiteY4" fmla="*/ 0 h 538054"/>
                <a:gd name="connsiteX0" fmla="*/ 240237 w 1961867"/>
                <a:gd name="connsiteY0" fmla="*/ 0 h 538054"/>
                <a:gd name="connsiteX1" fmla="*/ 1961867 w 1961867"/>
                <a:gd name="connsiteY1" fmla="*/ 5333 h 538054"/>
                <a:gd name="connsiteX2" fmla="*/ 1730062 w 1961867"/>
                <a:gd name="connsiteY2" fmla="*/ 538054 h 538054"/>
                <a:gd name="connsiteX3" fmla="*/ 0 w 1961867"/>
                <a:gd name="connsiteY3" fmla="*/ 537546 h 538054"/>
                <a:gd name="connsiteX4" fmla="*/ 240237 w 1961867"/>
                <a:gd name="connsiteY4" fmla="*/ 0 h 538054"/>
                <a:gd name="connsiteX0" fmla="*/ 240237 w 1957153"/>
                <a:gd name="connsiteY0" fmla="*/ 2159 h 540213"/>
                <a:gd name="connsiteX1" fmla="*/ 1957153 w 1957153"/>
                <a:gd name="connsiteY1" fmla="*/ 0 h 540213"/>
                <a:gd name="connsiteX2" fmla="*/ 1730062 w 1957153"/>
                <a:gd name="connsiteY2" fmla="*/ 540213 h 540213"/>
                <a:gd name="connsiteX3" fmla="*/ 0 w 1957153"/>
                <a:gd name="connsiteY3" fmla="*/ 539705 h 540213"/>
                <a:gd name="connsiteX4" fmla="*/ 240237 w 1957153"/>
                <a:gd name="connsiteY4" fmla="*/ 2159 h 540213"/>
                <a:gd name="connsiteX0" fmla="*/ 240237 w 1957153"/>
                <a:gd name="connsiteY0" fmla="*/ 286 h 538340"/>
                <a:gd name="connsiteX1" fmla="*/ 1957153 w 1957153"/>
                <a:gd name="connsiteY1" fmla="*/ 0 h 538340"/>
                <a:gd name="connsiteX2" fmla="*/ 1730062 w 1957153"/>
                <a:gd name="connsiteY2" fmla="*/ 538340 h 538340"/>
                <a:gd name="connsiteX3" fmla="*/ 0 w 1957153"/>
                <a:gd name="connsiteY3" fmla="*/ 537832 h 538340"/>
                <a:gd name="connsiteX4" fmla="*/ 240237 w 1957153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54565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25162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448870 w 2165786"/>
                <a:gd name="connsiteY0" fmla="*/ 286 h 538340"/>
                <a:gd name="connsiteX1" fmla="*/ 2165786 w 2165786"/>
                <a:gd name="connsiteY1" fmla="*/ 0 h 538340"/>
                <a:gd name="connsiteX2" fmla="*/ 1909292 w 2165786"/>
                <a:gd name="connsiteY2" fmla="*/ 538340 h 538340"/>
                <a:gd name="connsiteX3" fmla="*/ 0 w 2165786"/>
                <a:gd name="connsiteY3" fmla="*/ 537832 h 538340"/>
                <a:gd name="connsiteX4" fmla="*/ 448870 w 2165786"/>
                <a:gd name="connsiteY4" fmla="*/ 286 h 538340"/>
                <a:gd name="connsiteX0" fmla="*/ 448870 w 2372012"/>
                <a:gd name="connsiteY0" fmla="*/ 0 h 538054"/>
                <a:gd name="connsiteX1" fmla="*/ 2372012 w 2372012"/>
                <a:gd name="connsiteY1" fmla="*/ 1202 h 538054"/>
                <a:gd name="connsiteX2" fmla="*/ 1909292 w 2372012"/>
                <a:gd name="connsiteY2" fmla="*/ 538054 h 538054"/>
                <a:gd name="connsiteX3" fmla="*/ 0 w 2372012"/>
                <a:gd name="connsiteY3" fmla="*/ 537546 h 538054"/>
                <a:gd name="connsiteX4" fmla="*/ 448870 w 2372012"/>
                <a:gd name="connsiteY4" fmla="*/ 0 h 538054"/>
                <a:gd name="connsiteX0" fmla="*/ 448870 w 2320455"/>
                <a:gd name="connsiteY0" fmla="*/ 0 h 538054"/>
                <a:gd name="connsiteX1" fmla="*/ 2320455 w 2320455"/>
                <a:gd name="connsiteY1" fmla="*/ 1202 h 538054"/>
                <a:gd name="connsiteX2" fmla="*/ 1909292 w 2320455"/>
                <a:gd name="connsiteY2" fmla="*/ 538054 h 538054"/>
                <a:gd name="connsiteX3" fmla="*/ 0 w 2320455"/>
                <a:gd name="connsiteY3" fmla="*/ 537546 h 538054"/>
                <a:gd name="connsiteX4" fmla="*/ 448870 w 2320455"/>
                <a:gd name="connsiteY4" fmla="*/ 0 h 538054"/>
                <a:gd name="connsiteX0" fmla="*/ 448870 w 2268899"/>
                <a:gd name="connsiteY0" fmla="*/ 0 h 538054"/>
                <a:gd name="connsiteX1" fmla="*/ 2268899 w 2268899"/>
                <a:gd name="connsiteY1" fmla="*/ 1202 h 538054"/>
                <a:gd name="connsiteX2" fmla="*/ 1909292 w 2268899"/>
                <a:gd name="connsiteY2" fmla="*/ 538054 h 538054"/>
                <a:gd name="connsiteX3" fmla="*/ 0 w 2268899"/>
                <a:gd name="connsiteY3" fmla="*/ 537546 h 538054"/>
                <a:gd name="connsiteX4" fmla="*/ 448870 w 2268899"/>
                <a:gd name="connsiteY4" fmla="*/ 0 h 538054"/>
                <a:gd name="connsiteX0" fmla="*/ 448870 w 2290995"/>
                <a:gd name="connsiteY0" fmla="*/ 0 h 538054"/>
                <a:gd name="connsiteX1" fmla="*/ 2290995 w 2290995"/>
                <a:gd name="connsiteY1" fmla="*/ 1202 h 538054"/>
                <a:gd name="connsiteX2" fmla="*/ 1909292 w 2290995"/>
                <a:gd name="connsiteY2" fmla="*/ 538054 h 538054"/>
                <a:gd name="connsiteX3" fmla="*/ 0 w 2290995"/>
                <a:gd name="connsiteY3" fmla="*/ 537546 h 538054"/>
                <a:gd name="connsiteX4" fmla="*/ 448870 w 2290995"/>
                <a:gd name="connsiteY4" fmla="*/ 0 h 538054"/>
                <a:gd name="connsiteX0" fmla="*/ 448870 w 2246804"/>
                <a:gd name="connsiteY0" fmla="*/ 0 h 538054"/>
                <a:gd name="connsiteX1" fmla="*/ 2246804 w 2246804"/>
                <a:gd name="connsiteY1" fmla="*/ 2194 h 538054"/>
                <a:gd name="connsiteX2" fmla="*/ 1909292 w 2246804"/>
                <a:gd name="connsiteY2" fmla="*/ 538054 h 538054"/>
                <a:gd name="connsiteX3" fmla="*/ 0 w 2246804"/>
                <a:gd name="connsiteY3" fmla="*/ 537546 h 538054"/>
                <a:gd name="connsiteX4" fmla="*/ 448870 w 2246804"/>
                <a:gd name="connsiteY4" fmla="*/ 0 h 538054"/>
                <a:gd name="connsiteX0" fmla="*/ 502882 w 2300816"/>
                <a:gd name="connsiteY0" fmla="*/ 0 h 538054"/>
                <a:gd name="connsiteX1" fmla="*/ 2300816 w 2300816"/>
                <a:gd name="connsiteY1" fmla="*/ 2194 h 538054"/>
                <a:gd name="connsiteX2" fmla="*/ 1963304 w 2300816"/>
                <a:gd name="connsiteY2" fmla="*/ 538054 h 538054"/>
                <a:gd name="connsiteX3" fmla="*/ 0 w 2300816"/>
                <a:gd name="connsiteY3" fmla="*/ 537546 h 538054"/>
                <a:gd name="connsiteX4" fmla="*/ 502882 w 2300816"/>
                <a:gd name="connsiteY4" fmla="*/ 0 h 538054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963304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  <a:gd name="connsiteX0" fmla="*/ 502882 w 2295906"/>
                <a:gd name="connsiteY0" fmla="*/ 0 h 537546"/>
                <a:gd name="connsiteX1" fmla="*/ 2295906 w 2295906"/>
                <a:gd name="connsiteY1" fmla="*/ 210 h 537546"/>
                <a:gd name="connsiteX2" fmla="*/ 1860191 w 2295906"/>
                <a:gd name="connsiteY2" fmla="*/ 537062 h 537546"/>
                <a:gd name="connsiteX3" fmla="*/ 0 w 2295906"/>
                <a:gd name="connsiteY3" fmla="*/ 537546 h 537546"/>
                <a:gd name="connsiteX4" fmla="*/ 502882 w 2295906"/>
                <a:gd name="connsiteY4" fmla="*/ 0 h 537546"/>
                <a:gd name="connsiteX0" fmla="*/ 502882 w 2295906"/>
                <a:gd name="connsiteY0" fmla="*/ 0 h 539046"/>
                <a:gd name="connsiteX1" fmla="*/ 2295906 w 2295906"/>
                <a:gd name="connsiteY1" fmla="*/ 210 h 539046"/>
                <a:gd name="connsiteX2" fmla="*/ 1752167 w 2295906"/>
                <a:gd name="connsiteY2" fmla="*/ 539046 h 539046"/>
                <a:gd name="connsiteX3" fmla="*/ 0 w 2295906"/>
                <a:gd name="connsiteY3" fmla="*/ 537546 h 539046"/>
                <a:gd name="connsiteX4" fmla="*/ 502882 w 2295906"/>
                <a:gd name="connsiteY4" fmla="*/ 0 h 539046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820909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906" h="538054">
                  <a:moveTo>
                    <a:pt x="502882" y="0"/>
                  </a:moveTo>
                  <a:lnTo>
                    <a:pt x="2295906" y="210"/>
                  </a:lnTo>
                  <a:lnTo>
                    <a:pt x="1820909" y="538054"/>
                  </a:lnTo>
                  <a:lnTo>
                    <a:pt x="0" y="537546"/>
                  </a:lnTo>
                  <a:lnTo>
                    <a:pt x="502882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0" tIns="0" rIns="18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Step-Up Care</a:t>
              </a:r>
              <a:endParaRPr lang="en-GB" sz="300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br>
                <a:rPr lang="en-GB" sz="3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3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       </a:t>
              </a: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Specific interventions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and support for co-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occurring problems</a:t>
              </a:r>
            </a:p>
            <a:p>
              <a:endParaRPr lang="en-GB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416">
              <a:extLst>
                <a:ext uri="{FF2B5EF4-FFF2-40B4-BE49-F238E27FC236}">
                  <a16:creationId xmlns:a16="http://schemas.microsoft.com/office/drawing/2014/main" id="{F5C4FFD4-C123-4907-B206-AD0809E94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9478" y="3810951"/>
              <a:ext cx="1546490" cy="1721789"/>
            </a:xfrm>
            <a:custGeom>
              <a:avLst/>
              <a:gdLst>
                <a:gd name="connsiteX0" fmla="*/ 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0 w 1781925"/>
                <a:gd name="connsiteY4" fmla="*/ 0 h 538054"/>
                <a:gd name="connsiteX0" fmla="*/ 292100 w 1781925"/>
                <a:gd name="connsiteY0" fmla="*/ 0 h 538054"/>
                <a:gd name="connsiteX1" fmla="*/ 1781925 w 1781925"/>
                <a:gd name="connsiteY1" fmla="*/ 0 h 538054"/>
                <a:gd name="connsiteX2" fmla="*/ 1781925 w 1781925"/>
                <a:gd name="connsiteY2" fmla="*/ 538054 h 538054"/>
                <a:gd name="connsiteX3" fmla="*/ 0 w 1781925"/>
                <a:gd name="connsiteY3" fmla="*/ 538054 h 538054"/>
                <a:gd name="connsiteX4" fmla="*/ 292100 w 1781925"/>
                <a:gd name="connsiteY4" fmla="*/ 0 h 538054"/>
                <a:gd name="connsiteX0" fmla="*/ 292100 w 1995657"/>
                <a:gd name="connsiteY0" fmla="*/ 0 h 538054"/>
                <a:gd name="connsiteX1" fmla="*/ 1995657 w 1995657"/>
                <a:gd name="connsiteY1" fmla="*/ 6350 h 538054"/>
                <a:gd name="connsiteX2" fmla="*/ 1781925 w 1995657"/>
                <a:gd name="connsiteY2" fmla="*/ 538054 h 538054"/>
                <a:gd name="connsiteX3" fmla="*/ 0 w 1995657"/>
                <a:gd name="connsiteY3" fmla="*/ 538054 h 538054"/>
                <a:gd name="connsiteX4" fmla="*/ 292100 w 1995657"/>
                <a:gd name="connsiteY4" fmla="*/ 0 h 538054"/>
                <a:gd name="connsiteX0" fmla="*/ 292100 w 1992514"/>
                <a:gd name="connsiteY0" fmla="*/ 3175 h 541229"/>
                <a:gd name="connsiteX1" fmla="*/ 1992514 w 1992514"/>
                <a:gd name="connsiteY1" fmla="*/ 0 h 541229"/>
                <a:gd name="connsiteX2" fmla="*/ 1781925 w 1992514"/>
                <a:gd name="connsiteY2" fmla="*/ 541229 h 541229"/>
                <a:gd name="connsiteX3" fmla="*/ 0 w 1992514"/>
                <a:gd name="connsiteY3" fmla="*/ 541229 h 541229"/>
                <a:gd name="connsiteX4" fmla="*/ 292100 w 1992514"/>
                <a:gd name="connsiteY4" fmla="*/ 3175 h 541229"/>
                <a:gd name="connsiteX0" fmla="*/ 292100 w 2011373"/>
                <a:gd name="connsiteY0" fmla="*/ 3175 h 541229"/>
                <a:gd name="connsiteX1" fmla="*/ 2011373 w 2011373"/>
                <a:gd name="connsiteY1" fmla="*/ 0 h 541229"/>
                <a:gd name="connsiteX2" fmla="*/ 1781925 w 2011373"/>
                <a:gd name="connsiteY2" fmla="*/ 541229 h 541229"/>
                <a:gd name="connsiteX3" fmla="*/ 0 w 2011373"/>
                <a:gd name="connsiteY3" fmla="*/ 541229 h 541229"/>
                <a:gd name="connsiteX4" fmla="*/ 292100 w 2011373"/>
                <a:gd name="connsiteY4" fmla="*/ 3175 h 541229"/>
                <a:gd name="connsiteX0" fmla="*/ 292100 w 2060877"/>
                <a:gd name="connsiteY0" fmla="*/ 794 h 538848"/>
                <a:gd name="connsiteX1" fmla="*/ 2060877 w 2060877"/>
                <a:gd name="connsiteY1" fmla="*/ 0 h 538848"/>
                <a:gd name="connsiteX2" fmla="*/ 1781925 w 2060877"/>
                <a:gd name="connsiteY2" fmla="*/ 538848 h 538848"/>
                <a:gd name="connsiteX3" fmla="*/ 0 w 2060877"/>
                <a:gd name="connsiteY3" fmla="*/ 538848 h 538848"/>
                <a:gd name="connsiteX4" fmla="*/ 292100 w 2060877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6350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0 h 538054"/>
                <a:gd name="connsiteX1" fmla="*/ 2065591 w 2065591"/>
                <a:gd name="connsiteY1" fmla="*/ 3968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65591"/>
                <a:gd name="connsiteY0" fmla="*/ 794 h 538848"/>
                <a:gd name="connsiteX1" fmla="*/ 2065591 w 2065591"/>
                <a:gd name="connsiteY1" fmla="*/ 0 h 538848"/>
                <a:gd name="connsiteX2" fmla="*/ 1781925 w 2065591"/>
                <a:gd name="connsiteY2" fmla="*/ 538848 h 538848"/>
                <a:gd name="connsiteX3" fmla="*/ 0 w 2065591"/>
                <a:gd name="connsiteY3" fmla="*/ 538848 h 538848"/>
                <a:gd name="connsiteX4" fmla="*/ 292100 w 2065591"/>
                <a:gd name="connsiteY4" fmla="*/ 794 h 538848"/>
                <a:gd name="connsiteX0" fmla="*/ 292100 w 2065591"/>
                <a:gd name="connsiteY0" fmla="*/ 0 h 538054"/>
                <a:gd name="connsiteX1" fmla="*/ 2065591 w 2065591"/>
                <a:gd name="connsiteY1" fmla="*/ 1587 h 538054"/>
                <a:gd name="connsiteX2" fmla="*/ 1781925 w 2065591"/>
                <a:gd name="connsiteY2" fmla="*/ 538054 h 538054"/>
                <a:gd name="connsiteX3" fmla="*/ 0 w 2065591"/>
                <a:gd name="connsiteY3" fmla="*/ 538054 h 538054"/>
                <a:gd name="connsiteX4" fmla="*/ 292100 w 2065591"/>
                <a:gd name="connsiteY4" fmla="*/ 0 h 538054"/>
                <a:gd name="connsiteX0" fmla="*/ 292100 w 2079736"/>
                <a:gd name="connsiteY0" fmla="*/ 0 h 538054"/>
                <a:gd name="connsiteX1" fmla="*/ 2079736 w 2079736"/>
                <a:gd name="connsiteY1" fmla="*/ 1587 h 538054"/>
                <a:gd name="connsiteX2" fmla="*/ 1781925 w 2079736"/>
                <a:gd name="connsiteY2" fmla="*/ 538054 h 538054"/>
                <a:gd name="connsiteX3" fmla="*/ 0 w 2079736"/>
                <a:gd name="connsiteY3" fmla="*/ 538054 h 538054"/>
                <a:gd name="connsiteX4" fmla="*/ 292100 w 2079736"/>
                <a:gd name="connsiteY4" fmla="*/ 0 h 538054"/>
                <a:gd name="connsiteX0" fmla="*/ 183662 w 1971298"/>
                <a:gd name="connsiteY0" fmla="*/ 0 h 538054"/>
                <a:gd name="connsiteX1" fmla="*/ 1971298 w 1971298"/>
                <a:gd name="connsiteY1" fmla="*/ 1587 h 538054"/>
                <a:gd name="connsiteX2" fmla="*/ 1673487 w 1971298"/>
                <a:gd name="connsiteY2" fmla="*/ 538054 h 538054"/>
                <a:gd name="connsiteX3" fmla="*/ 0 w 1971298"/>
                <a:gd name="connsiteY3" fmla="*/ 535673 h 538054"/>
                <a:gd name="connsiteX4" fmla="*/ 183662 w 1971298"/>
                <a:gd name="connsiteY4" fmla="*/ 0 h 538054"/>
                <a:gd name="connsiteX0" fmla="*/ 183662 w 1829858"/>
                <a:gd name="connsiteY0" fmla="*/ 0 h 538054"/>
                <a:gd name="connsiteX1" fmla="*/ 1829858 w 1829858"/>
                <a:gd name="connsiteY1" fmla="*/ 3969 h 538054"/>
                <a:gd name="connsiteX2" fmla="*/ 1673487 w 1829858"/>
                <a:gd name="connsiteY2" fmla="*/ 538054 h 538054"/>
                <a:gd name="connsiteX3" fmla="*/ 0 w 1829858"/>
                <a:gd name="connsiteY3" fmla="*/ 535673 h 538054"/>
                <a:gd name="connsiteX4" fmla="*/ 183662 w 1829858"/>
                <a:gd name="connsiteY4" fmla="*/ 0 h 538054"/>
                <a:gd name="connsiteX0" fmla="*/ 183662 w 1815714"/>
                <a:gd name="connsiteY0" fmla="*/ 0 h 538054"/>
                <a:gd name="connsiteX1" fmla="*/ 1815714 w 1815714"/>
                <a:gd name="connsiteY1" fmla="*/ 3969 h 538054"/>
                <a:gd name="connsiteX2" fmla="*/ 1673487 w 1815714"/>
                <a:gd name="connsiteY2" fmla="*/ 538054 h 538054"/>
                <a:gd name="connsiteX3" fmla="*/ 0 w 1815714"/>
                <a:gd name="connsiteY3" fmla="*/ 535673 h 538054"/>
                <a:gd name="connsiteX4" fmla="*/ 183662 w 1815714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3969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03927"/>
                <a:gd name="connsiteY0" fmla="*/ 0 h 538054"/>
                <a:gd name="connsiteX1" fmla="*/ 1803927 w 1803927"/>
                <a:gd name="connsiteY1" fmla="*/ 1587 h 538054"/>
                <a:gd name="connsiteX2" fmla="*/ 1673487 w 1803927"/>
                <a:gd name="connsiteY2" fmla="*/ 538054 h 538054"/>
                <a:gd name="connsiteX3" fmla="*/ 0 w 1803927"/>
                <a:gd name="connsiteY3" fmla="*/ 535673 h 538054"/>
                <a:gd name="connsiteX4" fmla="*/ 183662 w 1803927"/>
                <a:gd name="connsiteY4" fmla="*/ 0 h 538054"/>
                <a:gd name="connsiteX0" fmla="*/ 183662 w 1851074"/>
                <a:gd name="connsiteY0" fmla="*/ 0 h 538054"/>
                <a:gd name="connsiteX1" fmla="*/ 1851074 w 1851074"/>
                <a:gd name="connsiteY1" fmla="*/ 1587 h 538054"/>
                <a:gd name="connsiteX2" fmla="*/ 1673487 w 1851074"/>
                <a:gd name="connsiteY2" fmla="*/ 538054 h 538054"/>
                <a:gd name="connsiteX3" fmla="*/ 0 w 1851074"/>
                <a:gd name="connsiteY3" fmla="*/ 535673 h 538054"/>
                <a:gd name="connsiteX4" fmla="*/ 183662 w 1851074"/>
                <a:gd name="connsiteY4" fmla="*/ 0 h 538054"/>
                <a:gd name="connsiteX0" fmla="*/ 247310 w 1914722"/>
                <a:gd name="connsiteY0" fmla="*/ 0 h 538054"/>
                <a:gd name="connsiteX1" fmla="*/ 1914722 w 1914722"/>
                <a:gd name="connsiteY1" fmla="*/ 1587 h 538054"/>
                <a:gd name="connsiteX2" fmla="*/ 1737135 w 1914722"/>
                <a:gd name="connsiteY2" fmla="*/ 538054 h 538054"/>
                <a:gd name="connsiteX3" fmla="*/ 0 w 1914722"/>
                <a:gd name="connsiteY3" fmla="*/ 533800 h 538054"/>
                <a:gd name="connsiteX4" fmla="*/ 247310 w 1914722"/>
                <a:gd name="connsiteY4" fmla="*/ 0 h 538054"/>
                <a:gd name="connsiteX0" fmla="*/ 242595 w 1910007"/>
                <a:gd name="connsiteY0" fmla="*/ 0 h 538054"/>
                <a:gd name="connsiteX1" fmla="*/ 1910007 w 1910007"/>
                <a:gd name="connsiteY1" fmla="*/ 1587 h 538054"/>
                <a:gd name="connsiteX2" fmla="*/ 1732420 w 1910007"/>
                <a:gd name="connsiteY2" fmla="*/ 538054 h 538054"/>
                <a:gd name="connsiteX3" fmla="*/ 0 w 1910007"/>
                <a:gd name="connsiteY3" fmla="*/ 533800 h 538054"/>
                <a:gd name="connsiteX4" fmla="*/ 242595 w 1910007"/>
                <a:gd name="connsiteY4" fmla="*/ 0 h 538054"/>
                <a:gd name="connsiteX0" fmla="*/ 226094 w 1893506"/>
                <a:gd name="connsiteY0" fmla="*/ 0 h 538054"/>
                <a:gd name="connsiteX1" fmla="*/ 1893506 w 1893506"/>
                <a:gd name="connsiteY1" fmla="*/ 1587 h 538054"/>
                <a:gd name="connsiteX2" fmla="*/ 1715919 w 1893506"/>
                <a:gd name="connsiteY2" fmla="*/ 538054 h 538054"/>
                <a:gd name="connsiteX3" fmla="*/ 0 w 1893506"/>
                <a:gd name="connsiteY3" fmla="*/ 533800 h 538054"/>
                <a:gd name="connsiteX4" fmla="*/ 226094 w 1893506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1926 h 538054"/>
                <a:gd name="connsiteX4" fmla="*/ 233165 w 1900577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005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1926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3800 h 538054"/>
                <a:gd name="connsiteX4" fmla="*/ 240237 w 1907649"/>
                <a:gd name="connsiteY4" fmla="*/ 0 h 538054"/>
                <a:gd name="connsiteX0" fmla="*/ 233165 w 1900577"/>
                <a:gd name="connsiteY0" fmla="*/ 0 h 538054"/>
                <a:gd name="connsiteX1" fmla="*/ 1900577 w 1900577"/>
                <a:gd name="connsiteY1" fmla="*/ 1587 h 538054"/>
                <a:gd name="connsiteX2" fmla="*/ 1722990 w 1900577"/>
                <a:gd name="connsiteY2" fmla="*/ 538054 h 538054"/>
                <a:gd name="connsiteX3" fmla="*/ 0 w 1900577"/>
                <a:gd name="connsiteY3" fmla="*/ 535673 h 538054"/>
                <a:gd name="connsiteX4" fmla="*/ 233165 w 1900577"/>
                <a:gd name="connsiteY4" fmla="*/ 0 h 538054"/>
                <a:gd name="connsiteX0" fmla="*/ 235522 w 1902934"/>
                <a:gd name="connsiteY0" fmla="*/ 0 h 538054"/>
                <a:gd name="connsiteX1" fmla="*/ 1902934 w 1902934"/>
                <a:gd name="connsiteY1" fmla="*/ 1587 h 538054"/>
                <a:gd name="connsiteX2" fmla="*/ 1725347 w 1902934"/>
                <a:gd name="connsiteY2" fmla="*/ 538054 h 538054"/>
                <a:gd name="connsiteX3" fmla="*/ 0 w 1902934"/>
                <a:gd name="connsiteY3" fmla="*/ 535673 h 538054"/>
                <a:gd name="connsiteX4" fmla="*/ 235522 w 1902934"/>
                <a:gd name="connsiteY4" fmla="*/ 0 h 538054"/>
                <a:gd name="connsiteX0" fmla="*/ 242594 w 1910006"/>
                <a:gd name="connsiteY0" fmla="*/ 0 h 541293"/>
                <a:gd name="connsiteX1" fmla="*/ 1910006 w 1910006"/>
                <a:gd name="connsiteY1" fmla="*/ 1587 h 541293"/>
                <a:gd name="connsiteX2" fmla="*/ 1732419 w 1910006"/>
                <a:gd name="connsiteY2" fmla="*/ 538054 h 541293"/>
                <a:gd name="connsiteX3" fmla="*/ 0 w 1910006"/>
                <a:gd name="connsiteY3" fmla="*/ 541293 h 541293"/>
                <a:gd name="connsiteX4" fmla="*/ 242594 w 1910006"/>
                <a:gd name="connsiteY4" fmla="*/ 0 h 541293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5673 h 538054"/>
                <a:gd name="connsiteX4" fmla="*/ 240237 w 1907649"/>
                <a:gd name="connsiteY4" fmla="*/ 0 h 538054"/>
                <a:gd name="connsiteX0" fmla="*/ 240237 w 1907649"/>
                <a:gd name="connsiteY0" fmla="*/ 0 h 538054"/>
                <a:gd name="connsiteX1" fmla="*/ 1907649 w 1907649"/>
                <a:gd name="connsiteY1" fmla="*/ 1587 h 538054"/>
                <a:gd name="connsiteX2" fmla="*/ 1730062 w 1907649"/>
                <a:gd name="connsiteY2" fmla="*/ 538054 h 538054"/>
                <a:gd name="connsiteX3" fmla="*/ 0 w 1907649"/>
                <a:gd name="connsiteY3" fmla="*/ 537546 h 538054"/>
                <a:gd name="connsiteX4" fmla="*/ 240237 w 1907649"/>
                <a:gd name="connsiteY4" fmla="*/ 0 h 538054"/>
                <a:gd name="connsiteX0" fmla="*/ 240237 w 1961867"/>
                <a:gd name="connsiteY0" fmla="*/ 0 h 538054"/>
                <a:gd name="connsiteX1" fmla="*/ 1961867 w 1961867"/>
                <a:gd name="connsiteY1" fmla="*/ 5333 h 538054"/>
                <a:gd name="connsiteX2" fmla="*/ 1730062 w 1961867"/>
                <a:gd name="connsiteY2" fmla="*/ 538054 h 538054"/>
                <a:gd name="connsiteX3" fmla="*/ 0 w 1961867"/>
                <a:gd name="connsiteY3" fmla="*/ 537546 h 538054"/>
                <a:gd name="connsiteX4" fmla="*/ 240237 w 1961867"/>
                <a:gd name="connsiteY4" fmla="*/ 0 h 538054"/>
                <a:gd name="connsiteX0" fmla="*/ 240237 w 1957153"/>
                <a:gd name="connsiteY0" fmla="*/ 2159 h 540213"/>
                <a:gd name="connsiteX1" fmla="*/ 1957153 w 1957153"/>
                <a:gd name="connsiteY1" fmla="*/ 0 h 540213"/>
                <a:gd name="connsiteX2" fmla="*/ 1730062 w 1957153"/>
                <a:gd name="connsiteY2" fmla="*/ 540213 h 540213"/>
                <a:gd name="connsiteX3" fmla="*/ 0 w 1957153"/>
                <a:gd name="connsiteY3" fmla="*/ 539705 h 540213"/>
                <a:gd name="connsiteX4" fmla="*/ 240237 w 1957153"/>
                <a:gd name="connsiteY4" fmla="*/ 2159 h 540213"/>
                <a:gd name="connsiteX0" fmla="*/ 240237 w 1957153"/>
                <a:gd name="connsiteY0" fmla="*/ 286 h 538340"/>
                <a:gd name="connsiteX1" fmla="*/ 1957153 w 1957153"/>
                <a:gd name="connsiteY1" fmla="*/ 0 h 538340"/>
                <a:gd name="connsiteX2" fmla="*/ 1730062 w 1957153"/>
                <a:gd name="connsiteY2" fmla="*/ 538340 h 538340"/>
                <a:gd name="connsiteX3" fmla="*/ 0 w 1957153"/>
                <a:gd name="connsiteY3" fmla="*/ 537832 h 538340"/>
                <a:gd name="connsiteX4" fmla="*/ 240237 w 1957153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54565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264740 w 1981656"/>
                <a:gd name="connsiteY0" fmla="*/ 286 h 538340"/>
                <a:gd name="connsiteX1" fmla="*/ 1981656 w 1981656"/>
                <a:gd name="connsiteY1" fmla="*/ 0 h 538340"/>
                <a:gd name="connsiteX2" fmla="*/ 1725162 w 1981656"/>
                <a:gd name="connsiteY2" fmla="*/ 538340 h 538340"/>
                <a:gd name="connsiteX3" fmla="*/ 0 w 1981656"/>
                <a:gd name="connsiteY3" fmla="*/ 537832 h 538340"/>
                <a:gd name="connsiteX4" fmla="*/ 264740 w 1981656"/>
                <a:gd name="connsiteY4" fmla="*/ 286 h 538340"/>
                <a:gd name="connsiteX0" fmla="*/ 448870 w 2165786"/>
                <a:gd name="connsiteY0" fmla="*/ 286 h 538340"/>
                <a:gd name="connsiteX1" fmla="*/ 2165786 w 2165786"/>
                <a:gd name="connsiteY1" fmla="*/ 0 h 538340"/>
                <a:gd name="connsiteX2" fmla="*/ 1909292 w 2165786"/>
                <a:gd name="connsiteY2" fmla="*/ 538340 h 538340"/>
                <a:gd name="connsiteX3" fmla="*/ 0 w 2165786"/>
                <a:gd name="connsiteY3" fmla="*/ 537832 h 538340"/>
                <a:gd name="connsiteX4" fmla="*/ 448870 w 2165786"/>
                <a:gd name="connsiteY4" fmla="*/ 286 h 538340"/>
                <a:gd name="connsiteX0" fmla="*/ 448870 w 2372012"/>
                <a:gd name="connsiteY0" fmla="*/ 0 h 538054"/>
                <a:gd name="connsiteX1" fmla="*/ 2372012 w 2372012"/>
                <a:gd name="connsiteY1" fmla="*/ 1202 h 538054"/>
                <a:gd name="connsiteX2" fmla="*/ 1909292 w 2372012"/>
                <a:gd name="connsiteY2" fmla="*/ 538054 h 538054"/>
                <a:gd name="connsiteX3" fmla="*/ 0 w 2372012"/>
                <a:gd name="connsiteY3" fmla="*/ 537546 h 538054"/>
                <a:gd name="connsiteX4" fmla="*/ 448870 w 2372012"/>
                <a:gd name="connsiteY4" fmla="*/ 0 h 538054"/>
                <a:gd name="connsiteX0" fmla="*/ 448870 w 2320455"/>
                <a:gd name="connsiteY0" fmla="*/ 0 h 538054"/>
                <a:gd name="connsiteX1" fmla="*/ 2320455 w 2320455"/>
                <a:gd name="connsiteY1" fmla="*/ 1202 h 538054"/>
                <a:gd name="connsiteX2" fmla="*/ 1909292 w 2320455"/>
                <a:gd name="connsiteY2" fmla="*/ 538054 h 538054"/>
                <a:gd name="connsiteX3" fmla="*/ 0 w 2320455"/>
                <a:gd name="connsiteY3" fmla="*/ 537546 h 538054"/>
                <a:gd name="connsiteX4" fmla="*/ 448870 w 2320455"/>
                <a:gd name="connsiteY4" fmla="*/ 0 h 538054"/>
                <a:gd name="connsiteX0" fmla="*/ 448870 w 2268899"/>
                <a:gd name="connsiteY0" fmla="*/ 0 h 538054"/>
                <a:gd name="connsiteX1" fmla="*/ 2268899 w 2268899"/>
                <a:gd name="connsiteY1" fmla="*/ 1202 h 538054"/>
                <a:gd name="connsiteX2" fmla="*/ 1909292 w 2268899"/>
                <a:gd name="connsiteY2" fmla="*/ 538054 h 538054"/>
                <a:gd name="connsiteX3" fmla="*/ 0 w 2268899"/>
                <a:gd name="connsiteY3" fmla="*/ 537546 h 538054"/>
                <a:gd name="connsiteX4" fmla="*/ 448870 w 2268899"/>
                <a:gd name="connsiteY4" fmla="*/ 0 h 538054"/>
                <a:gd name="connsiteX0" fmla="*/ 448870 w 2290995"/>
                <a:gd name="connsiteY0" fmla="*/ 0 h 538054"/>
                <a:gd name="connsiteX1" fmla="*/ 2290995 w 2290995"/>
                <a:gd name="connsiteY1" fmla="*/ 1202 h 538054"/>
                <a:gd name="connsiteX2" fmla="*/ 1909292 w 2290995"/>
                <a:gd name="connsiteY2" fmla="*/ 538054 h 538054"/>
                <a:gd name="connsiteX3" fmla="*/ 0 w 2290995"/>
                <a:gd name="connsiteY3" fmla="*/ 537546 h 538054"/>
                <a:gd name="connsiteX4" fmla="*/ 448870 w 2290995"/>
                <a:gd name="connsiteY4" fmla="*/ 0 h 538054"/>
                <a:gd name="connsiteX0" fmla="*/ 448870 w 2246804"/>
                <a:gd name="connsiteY0" fmla="*/ 0 h 538054"/>
                <a:gd name="connsiteX1" fmla="*/ 2246804 w 2246804"/>
                <a:gd name="connsiteY1" fmla="*/ 2194 h 538054"/>
                <a:gd name="connsiteX2" fmla="*/ 1909292 w 2246804"/>
                <a:gd name="connsiteY2" fmla="*/ 538054 h 538054"/>
                <a:gd name="connsiteX3" fmla="*/ 0 w 2246804"/>
                <a:gd name="connsiteY3" fmla="*/ 537546 h 538054"/>
                <a:gd name="connsiteX4" fmla="*/ 448870 w 2246804"/>
                <a:gd name="connsiteY4" fmla="*/ 0 h 538054"/>
                <a:gd name="connsiteX0" fmla="*/ 502882 w 2300816"/>
                <a:gd name="connsiteY0" fmla="*/ 0 h 538054"/>
                <a:gd name="connsiteX1" fmla="*/ 2300816 w 2300816"/>
                <a:gd name="connsiteY1" fmla="*/ 2194 h 538054"/>
                <a:gd name="connsiteX2" fmla="*/ 1963304 w 2300816"/>
                <a:gd name="connsiteY2" fmla="*/ 538054 h 538054"/>
                <a:gd name="connsiteX3" fmla="*/ 0 w 2300816"/>
                <a:gd name="connsiteY3" fmla="*/ 537546 h 538054"/>
                <a:gd name="connsiteX4" fmla="*/ 502882 w 2300816"/>
                <a:gd name="connsiteY4" fmla="*/ 0 h 538054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963304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  <a:gd name="connsiteX0" fmla="*/ 502882 w 2295906"/>
                <a:gd name="connsiteY0" fmla="*/ 0 h 537546"/>
                <a:gd name="connsiteX1" fmla="*/ 2295906 w 2295906"/>
                <a:gd name="connsiteY1" fmla="*/ 210 h 537546"/>
                <a:gd name="connsiteX2" fmla="*/ 1860191 w 2295906"/>
                <a:gd name="connsiteY2" fmla="*/ 537062 h 537546"/>
                <a:gd name="connsiteX3" fmla="*/ 0 w 2295906"/>
                <a:gd name="connsiteY3" fmla="*/ 537546 h 537546"/>
                <a:gd name="connsiteX4" fmla="*/ 502882 w 2295906"/>
                <a:gd name="connsiteY4" fmla="*/ 0 h 537546"/>
                <a:gd name="connsiteX0" fmla="*/ 502882 w 2295906"/>
                <a:gd name="connsiteY0" fmla="*/ 0 h 539046"/>
                <a:gd name="connsiteX1" fmla="*/ 2295906 w 2295906"/>
                <a:gd name="connsiteY1" fmla="*/ 210 h 539046"/>
                <a:gd name="connsiteX2" fmla="*/ 1752167 w 2295906"/>
                <a:gd name="connsiteY2" fmla="*/ 539046 h 539046"/>
                <a:gd name="connsiteX3" fmla="*/ 0 w 2295906"/>
                <a:gd name="connsiteY3" fmla="*/ 537546 h 539046"/>
                <a:gd name="connsiteX4" fmla="*/ 502882 w 2295906"/>
                <a:gd name="connsiteY4" fmla="*/ 0 h 539046"/>
                <a:gd name="connsiteX0" fmla="*/ 502882 w 2295906"/>
                <a:gd name="connsiteY0" fmla="*/ 0 h 538054"/>
                <a:gd name="connsiteX1" fmla="*/ 2295906 w 2295906"/>
                <a:gd name="connsiteY1" fmla="*/ 210 h 538054"/>
                <a:gd name="connsiteX2" fmla="*/ 1820909 w 2295906"/>
                <a:gd name="connsiteY2" fmla="*/ 538054 h 538054"/>
                <a:gd name="connsiteX3" fmla="*/ 0 w 2295906"/>
                <a:gd name="connsiteY3" fmla="*/ 537546 h 538054"/>
                <a:gd name="connsiteX4" fmla="*/ 502882 w 2295906"/>
                <a:gd name="connsiteY4" fmla="*/ 0 h 538054"/>
                <a:gd name="connsiteX0" fmla="*/ 598631 w 2391655"/>
                <a:gd name="connsiteY0" fmla="*/ 0 h 538054"/>
                <a:gd name="connsiteX1" fmla="*/ 2391655 w 2391655"/>
                <a:gd name="connsiteY1" fmla="*/ 210 h 538054"/>
                <a:gd name="connsiteX2" fmla="*/ 1916658 w 2391655"/>
                <a:gd name="connsiteY2" fmla="*/ 538054 h 538054"/>
                <a:gd name="connsiteX3" fmla="*/ 0 w 2391655"/>
                <a:gd name="connsiteY3" fmla="*/ 537546 h 538054"/>
                <a:gd name="connsiteX4" fmla="*/ 598631 w 2391655"/>
                <a:gd name="connsiteY4" fmla="*/ 0 h 538054"/>
                <a:gd name="connsiteX0" fmla="*/ 598631 w 2391655"/>
                <a:gd name="connsiteY0" fmla="*/ 0 h 538054"/>
                <a:gd name="connsiteX1" fmla="*/ 2391655 w 2391655"/>
                <a:gd name="connsiteY1" fmla="*/ 210 h 538054"/>
                <a:gd name="connsiteX2" fmla="*/ 1791450 w 2391655"/>
                <a:gd name="connsiteY2" fmla="*/ 538054 h 538054"/>
                <a:gd name="connsiteX3" fmla="*/ 0 w 2391655"/>
                <a:gd name="connsiteY3" fmla="*/ 537546 h 538054"/>
                <a:gd name="connsiteX4" fmla="*/ 598631 w 2391655"/>
                <a:gd name="connsiteY4" fmla="*/ 0 h 5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655" h="538054">
                  <a:moveTo>
                    <a:pt x="598631" y="0"/>
                  </a:moveTo>
                  <a:lnTo>
                    <a:pt x="2391655" y="210"/>
                  </a:lnTo>
                  <a:lnTo>
                    <a:pt x="1791450" y="538054"/>
                  </a:lnTo>
                  <a:lnTo>
                    <a:pt x="0" y="537546"/>
                  </a:lnTo>
                  <a:lnTo>
                    <a:pt x="598631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52000" tIns="0" rIns="32400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   Family/Carer</a:t>
              </a:r>
              <a:b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1000" b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Management</a:t>
              </a:r>
              <a:endParaRPr lang="en-GB" sz="1050" b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en-GB" sz="300" b="1" i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 Sustained by skills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 and child progress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 developed during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 post-diagnostic care.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 Supported by Case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 Management and </a:t>
              </a:r>
              <a:b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</a:br>
              <a:r>
                <a:rPr lang="en-GB" sz="800" i="1" dirty="0">
                  <a:latin typeface="Calibri Light" panose="020F0302020204030204" pitchFamily="34" charset="0"/>
                  <a:ea typeface="Times New Roman" panose="02020603050405020304" pitchFamily="18" charset="0"/>
                </a:rPr>
                <a:t>other local services</a:t>
              </a:r>
              <a:endParaRPr lang="en-GB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2030CB-D06E-734F-B5D7-2E0E583D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6"/>
            <a:ext cx="11089644" cy="46225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8300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term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F1CC-027C-D446-8D51-C949635AC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282623"/>
            <a:ext cx="6546997" cy="5313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>
                <a:latin typeface="+mj-lt"/>
              </a:rPr>
              <a:t>Key working </a:t>
            </a:r>
            <a:r>
              <a:rPr lang="en-US" dirty="0">
                <a:latin typeface="+mj-lt"/>
              </a:rPr>
              <a:t>and continuity in the context of family resilience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Co-occurring conditions arise consequent on autistic vulnerability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Step-up, step-down </a:t>
            </a:r>
            <a:r>
              <a:rPr lang="en-US" b="1" i="1" dirty="0">
                <a:latin typeface="+mj-lt"/>
              </a:rPr>
              <a:t>specialist care</a:t>
            </a:r>
          </a:p>
          <a:p>
            <a:r>
              <a:rPr lang="en-US" dirty="0">
                <a:latin typeface="+mj-lt"/>
              </a:rPr>
              <a:t>Formulation of difficulties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Environmental modification</a:t>
            </a:r>
          </a:p>
          <a:p>
            <a:pPr lvl="1"/>
            <a:r>
              <a:rPr lang="en-US" dirty="0">
                <a:latin typeface="+mj-lt"/>
              </a:rPr>
              <a:t>Social and educational policy 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Specific treatments for co-occurring conditions</a:t>
            </a:r>
          </a:p>
          <a:p>
            <a:pPr lvl="1"/>
            <a:r>
              <a:rPr lang="en-US" sz="2600" dirty="0" err="1">
                <a:latin typeface="+mj-lt"/>
              </a:rPr>
              <a:t>eg</a:t>
            </a:r>
            <a:r>
              <a:rPr lang="en-US" sz="2600" dirty="0">
                <a:latin typeface="+mj-lt"/>
              </a:rPr>
              <a:t> Anxiety, Depression, ADHD, OCD, </a:t>
            </a:r>
            <a:r>
              <a:rPr lang="en-US" sz="2600" dirty="0" err="1">
                <a:latin typeface="+mj-lt"/>
              </a:rPr>
              <a:t>behavioural</a:t>
            </a:r>
            <a:r>
              <a:rPr lang="en-US" sz="2600" dirty="0">
                <a:latin typeface="+mj-lt"/>
              </a:rPr>
              <a:t> challenges</a:t>
            </a:r>
          </a:p>
          <a:p>
            <a:pPr lvl="1"/>
            <a:r>
              <a:rPr lang="en-US" sz="2600" dirty="0">
                <a:latin typeface="+mj-lt"/>
              </a:rPr>
              <a:t>We need more research on specificity of these for autistic children and YP</a:t>
            </a:r>
          </a:p>
          <a:p>
            <a:r>
              <a:rPr lang="en-US" dirty="0">
                <a:latin typeface="+mj-lt"/>
              </a:rPr>
              <a:t>Delivery by autism-specialist teams </a:t>
            </a:r>
          </a:p>
        </p:txBody>
      </p:sp>
    </p:spTree>
    <p:extLst>
      <p:ext uri="{BB962C8B-B14F-4D97-AF65-F5344CB8AC3E}">
        <p14:creationId xmlns:p14="http://schemas.microsoft.com/office/powerpoint/2010/main" val="512503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1EA7C9-6464-4F11-956B-2D4EA6415331}"/>
              </a:ext>
            </a:extLst>
          </p:cNvPr>
          <p:cNvSpPr txBox="1"/>
          <p:nvPr/>
        </p:nvSpPr>
        <p:spPr>
          <a:xfrm>
            <a:off x="508000" y="293077"/>
            <a:ext cx="11216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8300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 </a:t>
            </a:r>
            <a:r>
              <a:rPr lang="en-GB" sz="2400" i="1" dirty="0">
                <a:solidFill>
                  <a:srgbClr val="83000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 health technologies </a:t>
            </a:r>
            <a:r>
              <a:rPr lang="en-GB" sz="2400" i="1" dirty="0">
                <a:solidFill>
                  <a:srgbClr val="8300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could </a:t>
            </a:r>
            <a:r>
              <a:rPr lang="en-GB" sz="2400" i="1" dirty="0">
                <a:solidFill>
                  <a:srgbClr val="83000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endParaRPr lang="en-GB" sz="1600" dirty="0">
              <a:solidFill>
                <a:srgbClr val="83000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9CF8F4-8EFE-4965-AC14-7861D44D2029}"/>
              </a:ext>
            </a:extLst>
          </p:cNvPr>
          <p:cNvGrpSpPr/>
          <p:nvPr/>
        </p:nvGrpSpPr>
        <p:grpSpPr>
          <a:xfrm>
            <a:off x="3073134" y="1403480"/>
            <a:ext cx="6270878" cy="4681890"/>
            <a:chOff x="3073134" y="1403480"/>
            <a:chExt cx="6270878" cy="46818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08B84E1-3117-43FC-8832-5FFBAD12D8B9}"/>
                </a:ext>
              </a:extLst>
            </p:cNvPr>
            <p:cNvGrpSpPr/>
            <p:nvPr/>
          </p:nvGrpSpPr>
          <p:grpSpPr>
            <a:xfrm>
              <a:off x="4901681" y="1583380"/>
              <a:ext cx="2531225" cy="3687919"/>
              <a:chOff x="4902274" y="1711974"/>
              <a:chExt cx="2531225" cy="368791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CFFE77F-90E9-4E08-BEF6-2AC53FB09A11}"/>
                  </a:ext>
                </a:extLst>
              </p:cNvPr>
              <p:cNvGrpSpPr/>
              <p:nvPr/>
            </p:nvGrpSpPr>
            <p:grpSpPr>
              <a:xfrm>
                <a:off x="4902274" y="1711974"/>
                <a:ext cx="2520000" cy="612000"/>
                <a:chOff x="3910245" y="487251"/>
                <a:chExt cx="2519155" cy="1243902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30137B1-D22C-463F-B8BA-4C0A3EC0CFFB}"/>
                    </a:ext>
                  </a:extLst>
                </p:cNvPr>
                <p:cNvSpPr/>
                <p:nvPr/>
              </p:nvSpPr>
              <p:spPr>
                <a:xfrm>
                  <a:off x="3910245" y="487251"/>
                  <a:ext cx="2519155" cy="124390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800" b="1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A) PRE-</a:t>
                  </a:r>
                  <a:br>
                    <a:rPr lang="en-GB" sz="800" b="1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</a:br>
                  <a:r>
                    <a:rPr lang="en-GB" sz="800" b="1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DIAGNOSIS</a:t>
                  </a:r>
                  <a:endParaRPr lang="en-GB" sz="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416">
                  <a:extLst>
                    <a:ext uri="{FF2B5EF4-FFF2-40B4-BE49-F238E27FC236}">
                      <a16:creationId xmlns:a16="http://schemas.microsoft.com/office/drawing/2014/main" id="{CEA43894-D78D-408B-9EAB-F0E3E50A7E61}"/>
                    </a:ext>
                  </a:extLst>
                </p:cNvPr>
                <p:cNvSpPr/>
                <p:nvPr/>
              </p:nvSpPr>
              <p:spPr>
                <a:xfrm>
                  <a:off x="5163381" y="784182"/>
                  <a:ext cx="904875" cy="636585"/>
                </a:xfrm>
                <a:custGeom>
                  <a:avLst/>
                  <a:gdLst>
                    <a:gd name="connsiteX0" fmla="*/ 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0 w 1781925"/>
                    <a:gd name="connsiteY4" fmla="*/ 0 h 538054"/>
                    <a:gd name="connsiteX0" fmla="*/ 29210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292100 w 1781925"/>
                    <a:gd name="connsiteY4" fmla="*/ 0 h 538054"/>
                    <a:gd name="connsiteX0" fmla="*/ 292100 w 1995657"/>
                    <a:gd name="connsiteY0" fmla="*/ 0 h 538054"/>
                    <a:gd name="connsiteX1" fmla="*/ 1995657 w 1995657"/>
                    <a:gd name="connsiteY1" fmla="*/ 6350 h 538054"/>
                    <a:gd name="connsiteX2" fmla="*/ 1781925 w 1995657"/>
                    <a:gd name="connsiteY2" fmla="*/ 538054 h 538054"/>
                    <a:gd name="connsiteX3" fmla="*/ 0 w 1995657"/>
                    <a:gd name="connsiteY3" fmla="*/ 538054 h 538054"/>
                    <a:gd name="connsiteX4" fmla="*/ 292100 w 1995657"/>
                    <a:gd name="connsiteY4" fmla="*/ 0 h 538054"/>
                    <a:gd name="connsiteX0" fmla="*/ 292100 w 1992514"/>
                    <a:gd name="connsiteY0" fmla="*/ 3175 h 541229"/>
                    <a:gd name="connsiteX1" fmla="*/ 1992514 w 1992514"/>
                    <a:gd name="connsiteY1" fmla="*/ 0 h 541229"/>
                    <a:gd name="connsiteX2" fmla="*/ 1781925 w 1992514"/>
                    <a:gd name="connsiteY2" fmla="*/ 541229 h 541229"/>
                    <a:gd name="connsiteX3" fmla="*/ 0 w 1992514"/>
                    <a:gd name="connsiteY3" fmla="*/ 541229 h 541229"/>
                    <a:gd name="connsiteX4" fmla="*/ 292100 w 1992514"/>
                    <a:gd name="connsiteY4" fmla="*/ 3175 h 541229"/>
                    <a:gd name="connsiteX0" fmla="*/ 292100 w 2011373"/>
                    <a:gd name="connsiteY0" fmla="*/ 3175 h 541229"/>
                    <a:gd name="connsiteX1" fmla="*/ 2011373 w 2011373"/>
                    <a:gd name="connsiteY1" fmla="*/ 0 h 541229"/>
                    <a:gd name="connsiteX2" fmla="*/ 1781925 w 2011373"/>
                    <a:gd name="connsiteY2" fmla="*/ 541229 h 541229"/>
                    <a:gd name="connsiteX3" fmla="*/ 0 w 2011373"/>
                    <a:gd name="connsiteY3" fmla="*/ 541229 h 541229"/>
                    <a:gd name="connsiteX4" fmla="*/ 292100 w 2011373"/>
                    <a:gd name="connsiteY4" fmla="*/ 3175 h 541229"/>
                    <a:gd name="connsiteX0" fmla="*/ 292100 w 2060877"/>
                    <a:gd name="connsiteY0" fmla="*/ 794 h 538848"/>
                    <a:gd name="connsiteX1" fmla="*/ 2060877 w 2060877"/>
                    <a:gd name="connsiteY1" fmla="*/ 0 h 538848"/>
                    <a:gd name="connsiteX2" fmla="*/ 1781925 w 2060877"/>
                    <a:gd name="connsiteY2" fmla="*/ 538848 h 538848"/>
                    <a:gd name="connsiteX3" fmla="*/ 0 w 2060877"/>
                    <a:gd name="connsiteY3" fmla="*/ 538848 h 538848"/>
                    <a:gd name="connsiteX4" fmla="*/ 292100 w 2060877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6350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0 h 538054"/>
                    <a:gd name="connsiteX1" fmla="*/ 2065591 w 2065591"/>
                    <a:gd name="connsiteY1" fmla="*/ 3968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794 h 538848"/>
                    <a:gd name="connsiteX1" fmla="*/ 2065591 w 2065591"/>
                    <a:gd name="connsiteY1" fmla="*/ 0 h 538848"/>
                    <a:gd name="connsiteX2" fmla="*/ 1781925 w 2065591"/>
                    <a:gd name="connsiteY2" fmla="*/ 538848 h 538848"/>
                    <a:gd name="connsiteX3" fmla="*/ 0 w 2065591"/>
                    <a:gd name="connsiteY3" fmla="*/ 538848 h 538848"/>
                    <a:gd name="connsiteX4" fmla="*/ 292100 w 2065591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1587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79736"/>
                    <a:gd name="connsiteY0" fmla="*/ 0 h 538054"/>
                    <a:gd name="connsiteX1" fmla="*/ 2079736 w 2079736"/>
                    <a:gd name="connsiteY1" fmla="*/ 1587 h 538054"/>
                    <a:gd name="connsiteX2" fmla="*/ 1781925 w 2079736"/>
                    <a:gd name="connsiteY2" fmla="*/ 538054 h 538054"/>
                    <a:gd name="connsiteX3" fmla="*/ 0 w 2079736"/>
                    <a:gd name="connsiteY3" fmla="*/ 538054 h 538054"/>
                    <a:gd name="connsiteX4" fmla="*/ 292100 w 2079736"/>
                    <a:gd name="connsiteY4" fmla="*/ 0 h 538054"/>
                    <a:gd name="connsiteX0" fmla="*/ 183662 w 1971298"/>
                    <a:gd name="connsiteY0" fmla="*/ 0 h 538054"/>
                    <a:gd name="connsiteX1" fmla="*/ 1971298 w 1971298"/>
                    <a:gd name="connsiteY1" fmla="*/ 1587 h 538054"/>
                    <a:gd name="connsiteX2" fmla="*/ 1673487 w 1971298"/>
                    <a:gd name="connsiteY2" fmla="*/ 538054 h 538054"/>
                    <a:gd name="connsiteX3" fmla="*/ 0 w 1971298"/>
                    <a:gd name="connsiteY3" fmla="*/ 535673 h 538054"/>
                    <a:gd name="connsiteX4" fmla="*/ 183662 w 1971298"/>
                    <a:gd name="connsiteY4" fmla="*/ 0 h 538054"/>
                    <a:gd name="connsiteX0" fmla="*/ 183662 w 1829858"/>
                    <a:gd name="connsiteY0" fmla="*/ 0 h 538054"/>
                    <a:gd name="connsiteX1" fmla="*/ 1829858 w 1829858"/>
                    <a:gd name="connsiteY1" fmla="*/ 3969 h 538054"/>
                    <a:gd name="connsiteX2" fmla="*/ 1673487 w 1829858"/>
                    <a:gd name="connsiteY2" fmla="*/ 538054 h 538054"/>
                    <a:gd name="connsiteX3" fmla="*/ 0 w 1829858"/>
                    <a:gd name="connsiteY3" fmla="*/ 535673 h 538054"/>
                    <a:gd name="connsiteX4" fmla="*/ 183662 w 1829858"/>
                    <a:gd name="connsiteY4" fmla="*/ 0 h 538054"/>
                    <a:gd name="connsiteX0" fmla="*/ 183662 w 1815714"/>
                    <a:gd name="connsiteY0" fmla="*/ 0 h 538054"/>
                    <a:gd name="connsiteX1" fmla="*/ 1815714 w 1815714"/>
                    <a:gd name="connsiteY1" fmla="*/ 3969 h 538054"/>
                    <a:gd name="connsiteX2" fmla="*/ 1673487 w 1815714"/>
                    <a:gd name="connsiteY2" fmla="*/ 538054 h 538054"/>
                    <a:gd name="connsiteX3" fmla="*/ 0 w 1815714"/>
                    <a:gd name="connsiteY3" fmla="*/ 535673 h 538054"/>
                    <a:gd name="connsiteX4" fmla="*/ 183662 w 1815714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1587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51074"/>
                    <a:gd name="connsiteY0" fmla="*/ 0 h 538054"/>
                    <a:gd name="connsiteX1" fmla="*/ 1851074 w 1851074"/>
                    <a:gd name="connsiteY1" fmla="*/ 1587 h 538054"/>
                    <a:gd name="connsiteX2" fmla="*/ 1673487 w 1851074"/>
                    <a:gd name="connsiteY2" fmla="*/ 538054 h 538054"/>
                    <a:gd name="connsiteX3" fmla="*/ 0 w 1851074"/>
                    <a:gd name="connsiteY3" fmla="*/ 535673 h 538054"/>
                    <a:gd name="connsiteX4" fmla="*/ 183662 w 1851074"/>
                    <a:gd name="connsiteY4" fmla="*/ 0 h 53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1074" h="538054">
                      <a:moveTo>
                        <a:pt x="183662" y="0"/>
                      </a:moveTo>
                      <a:lnTo>
                        <a:pt x="1851074" y="1587"/>
                      </a:lnTo>
                      <a:lnTo>
                        <a:pt x="1673487" y="538054"/>
                      </a:lnTo>
                      <a:lnTo>
                        <a:pt x="0" y="535673"/>
                      </a:lnTo>
                      <a:lnTo>
                        <a:pt x="183662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28575">
                  <a:solidFill>
                    <a:schemeClr val="bg1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72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800" b="1" dirty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Pre-Diagnosis </a:t>
                  </a:r>
                  <a:br>
                    <a:rPr lang="en-GB" sz="800" b="1" dirty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</a:br>
                  <a:r>
                    <a:rPr lang="en-GB" sz="800" b="1" dirty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Care</a:t>
                  </a:r>
                  <a:endParaRPr lang="en-GB" sz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47">
                  <a:extLst>
                    <a:ext uri="{FF2B5EF4-FFF2-40B4-BE49-F238E27FC236}">
                      <a16:creationId xmlns:a16="http://schemas.microsoft.com/office/drawing/2014/main" id="{5E6AA9F2-662A-436C-BBAD-A386393F6046}"/>
                    </a:ext>
                  </a:extLst>
                </p:cNvPr>
                <p:cNvSpPr/>
                <p:nvPr/>
              </p:nvSpPr>
              <p:spPr>
                <a:xfrm>
                  <a:off x="4515949" y="784182"/>
                  <a:ext cx="706967" cy="636585"/>
                </a:xfrm>
                <a:custGeom>
                  <a:avLst/>
                  <a:gdLst>
                    <a:gd name="connsiteX0" fmla="*/ 0 w 1804713"/>
                    <a:gd name="connsiteY0" fmla="*/ 0 h 550652"/>
                    <a:gd name="connsiteX1" fmla="*/ 1804713 w 1804713"/>
                    <a:gd name="connsiteY1" fmla="*/ 0 h 550652"/>
                    <a:gd name="connsiteX2" fmla="*/ 1804713 w 1804713"/>
                    <a:gd name="connsiteY2" fmla="*/ 550652 h 550652"/>
                    <a:gd name="connsiteX3" fmla="*/ 0 w 1804713"/>
                    <a:gd name="connsiteY3" fmla="*/ 550652 h 550652"/>
                    <a:gd name="connsiteX4" fmla="*/ 0 w 1804713"/>
                    <a:gd name="connsiteY4" fmla="*/ 0 h 550652"/>
                    <a:gd name="connsiteX0" fmla="*/ 0 w 1804713"/>
                    <a:gd name="connsiteY0" fmla="*/ 0 h 553827"/>
                    <a:gd name="connsiteX1" fmla="*/ 1804713 w 1804713"/>
                    <a:gd name="connsiteY1" fmla="*/ 0 h 553827"/>
                    <a:gd name="connsiteX2" fmla="*/ 1503088 w 1804713"/>
                    <a:gd name="connsiteY2" fmla="*/ 553827 h 553827"/>
                    <a:gd name="connsiteX3" fmla="*/ 0 w 1804713"/>
                    <a:gd name="connsiteY3" fmla="*/ 550652 h 553827"/>
                    <a:gd name="connsiteX4" fmla="*/ 0 w 1804713"/>
                    <a:gd name="connsiteY4" fmla="*/ 0 h 553827"/>
                    <a:gd name="connsiteX0" fmla="*/ 0 w 1804713"/>
                    <a:gd name="connsiteY0" fmla="*/ 0 h 550652"/>
                    <a:gd name="connsiteX1" fmla="*/ 1804713 w 1804713"/>
                    <a:gd name="connsiteY1" fmla="*/ 0 h 550652"/>
                    <a:gd name="connsiteX2" fmla="*/ 1505469 w 1804713"/>
                    <a:gd name="connsiteY2" fmla="*/ 549065 h 550652"/>
                    <a:gd name="connsiteX3" fmla="*/ 0 w 1804713"/>
                    <a:gd name="connsiteY3" fmla="*/ 550652 h 550652"/>
                    <a:gd name="connsiteX4" fmla="*/ 0 w 1804713"/>
                    <a:gd name="connsiteY4" fmla="*/ 0 h 550652"/>
                    <a:gd name="connsiteX0" fmla="*/ 0 w 1666239"/>
                    <a:gd name="connsiteY0" fmla="*/ 0 h 550652"/>
                    <a:gd name="connsiteX1" fmla="*/ 1666239 w 1666239"/>
                    <a:gd name="connsiteY1" fmla="*/ 0 h 550652"/>
                    <a:gd name="connsiteX2" fmla="*/ 1505469 w 1666239"/>
                    <a:gd name="connsiteY2" fmla="*/ 549065 h 550652"/>
                    <a:gd name="connsiteX3" fmla="*/ 0 w 1666239"/>
                    <a:gd name="connsiteY3" fmla="*/ 550652 h 550652"/>
                    <a:gd name="connsiteX4" fmla="*/ 0 w 1666239"/>
                    <a:gd name="connsiteY4" fmla="*/ 0 h 550652"/>
                    <a:gd name="connsiteX0" fmla="*/ 0 w 1713989"/>
                    <a:gd name="connsiteY0" fmla="*/ 0 h 550652"/>
                    <a:gd name="connsiteX1" fmla="*/ 1713989 w 1713989"/>
                    <a:gd name="connsiteY1" fmla="*/ 0 h 550652"/>
                    <a:gd name="connsiteX2" fmla="*/ 1505469 w 1713989"/>
                    <a:gd name="connsiteY2" fmla="*/ 549065 h 550652"/>
                    <a:gd name="connsiteX3" fmla="*/ 0 w 1713989"/>
                    <a:gd name="connsiteY3" fmla="*/ 550652 h 550652"/>
                    <a:gd name="connsiteX4" fmla="*/ 0 w 1713989"/>
                    <a:gd name="connsiteY4" fmla="*/ 0 h 550652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505469 w 1685339"/>
                    <a:gd name="connsiteY2" fmla="*/ 549065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443546 w 1685339"/>
                    <a:gd name="connsiteY2" fmla="*/ 549065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451286 w 1685339"/>
                    <a:gd name="connsiteY2" fmla="*/ 545828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462897 w 1685339"/>
                    <a:gd name="connsiteY2" fmla="*/ 545828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462897 w 1685339"/>
                    <a:gd name="connsiteY2" fmla="*/ 549065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5541"/>
                    <a:gd name="connsiteX1" fmla="*/ 1685339 w 1685339"/>
                    <a:gd name="connsiteY1" fmla="*/ 0 h 555541"/>
                    <a:gd name="connsiteX2" fmla="*/ 1462897 w 1685339"/>
                    <a:gd name="connsiteY2" fmla="*/ 555541 h 555541"/>
                    <a:gd name="connsiteX3" fmla="*/ 0 w 1685339"/>
                    <a:gd name="connsiteY3" fmla="*/ 550652 h 555541"/>
                    <a:gd name="connsiteX4" fmla="*/ 0 w 1685339"/>
                    <a:gd name="connsiteY4" fmla="*/ 0 h 555541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462897 w 1685339"/>
                    <a:gd name="connsiteY2" fmla="*/ 549066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0652"/>
                    <a:gd name="connsiteX1" fmla="*/ 1685339 w 1685339"/>
                    <a:gd name="connsiteY1" fmla="*/ 0 h 550652"/>
                    <a:gd name="connsiteX2" fmla="*/ 1462897 w 1685339"/>
                    <a:gd name="connsiteY2" fmla="*/ 549066 h 550652"/>
                    <a:gd name="connsiteX3" fmla="*/ 0 w 1685339"/>
                    <a:gd name="connsiteY3" fmla="*/ 550652 h 550652"/>
                    <a:gd name="connsiteX4" fmla="*/ 0 w 1685339"/>
                    <a:gd name="connsiteY4" fmla="*/ 0 h 550652"/>
                    <a:gd name="connsiteX0" fmla="*/ 0 w 1685339"/>
                    <a:gd name="connsiteY0" fmla="*/ 0 h 552304"/>
                    <a:gd name="connsiteX1" fmla="*/ 1685339 w 1685339"/>
                    <a:gd name="connsiteY1" fmla="*/ 0 h 552304"/>
                    <a:gd name="connsiteX2" fmla="*/ 1459027 w 1685339"/>
                    <a:gd name="connsiteY2" fmla="*/ 552304 h 552304"/>
                    <a:gd name="connsiteX3" fmla="*/ 0 w 1685339"/>
                    <a:gd name="connsiteY3" fmla="*/ 550652 h 552304"/>
                    <a:gd name="connsiteX4" fmla="*/ 0 w 1685339"/>
                    <a:gd name="connsiteY4" fmla="*/ 0 h 552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5339" h="552304">
                      <a:moveTo>
                        <a:pt x="0" y="0"/>
                      </a:moveTo>
                      <a:lnTo>
                        <a:pt x="1685339" y="0"/>
                      </a:lnTo>
                      <a:lnTo>
                        <a:pt x="1459027" y="552304"/>
                      </a:lnTo>
                      <a:lnTo>
                        <a:pt x="0" y="5506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0" rIns="144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800" b="1" dirty="0">
                      <a:solidFill>
                        <a:schemeClr val="bg1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 Stepwise </a:t>
                  </a:r>
                </a:p>
                <a:p>
                  <a:pPr algn="ctr"/>
                  <a:r>
                    <a:rPr lang="en-GB" sz="800" b="1" dirty="0">
                      <a:solidFill>
                        <a:schemeClr val="bg1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Monitoring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04931FF-C19F-4602-9349-35B9101654F8}"/>
                  </a:ext>
                </a:extLst>
              </p:cNvPr>
              <p:cNvGrpSpPr/>
              <p:nvPr/>
            </p:nvGrpSpPr>
            <p:grpSpPr>
              <a:xfrm>
                <a:off x="4907572" y="2311698"/>
                <a:ext cx="2520000" cy="612000"/>
                <a:chOff x="7639945" y="2068214"/>
                <a:chExt cx="2520000" cy="612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5D1DAF-9DCA-4BDF-8FDD-93E51A6817C2}"/>
                    </a:ext>
                  </a:extLst>
                </p:cNvPr>
                <p:cNvSpPr/>
                <p:nvPr/>
              </p:nvSpPr>
              <p:spPr>
                <a:xfrm>
                  <a:off x="7639945" y="2068214"/>
                  <a:ext cx="2520000" cy="6120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B) AROUND-</a:t>
                  </a:r>
                  <a:b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</a:br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DIAGNOSIS</a:t>
                  </a:r>
                </a:p>
                <a:p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2" name="Rectangle 416">
                  <a:extLst>
                    <a:ext uri="{FF2B5EF4-FFF2-40B4-BE49-F238E27FC236}">
                      <a16:creationId xmlns:a16="http://schemas.microsoft.com/office/drawing/2014/main" id="{52D09803-6535-4456-88F4-8A65AB0B7694}"/>
                    </a:ext>
                  </a:extLst>
                </p:cNvPr>
                <p:cNvSpPr/>
                <p:nvPr/>
              </p:nvSpPr>
              <p:spPr>
                <a:xfrm>
                  <a:off x="8594156" y="2204799"/>
                  <a:ext cx="905179" cy="313200"/>
                </a:xfrm>
                <a:custGeom>
                  <a:avLst/>
                  <a:gdLst>
                    <a:gd name="connsiteX0" fmla="*/ 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0 w 1781925"/>
                    <a:gd name="connsiteY4" fmla="*/ 0 h 538054"/>
                    <a:gd name="connsiteX0" fmla="*/ 29210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292100 w 1781925"/>
                    <a:gd name="connsiteY4" fmla="*/ 0 h 538054"/>
                    <a:gd name="connsiteX0" fmla="*/ 292100 w 1995657"/>
                    <a:gd name="connsiteY0" fmla="*/ 0 h 538054"/>
                    <a:gd name="connsiteX1" fmla="*/ 1995657 w 1995657"/>
                    <a:gd name="connsiteY1" fmla="*/ 6350 h 538054"/>
                    <a:gd name="connsiteX2" fmla="*/ 1781925 w 1995657"/>
                    <a:gd name="connsiteY2" fmla="*/ 538054 h 538054"/>
                    <a:gd name="connsiteX3" fmla="*/ 0 w 1995657"/>
                    <a:gd name="connsiteY3" fmla="*/ 538054 h 538054"/>
                    <a:gd name="connsiteX4" fmla="*/ 292100 w 1995657"/>
                    <a:gd name="connsiteY4" fmla="*/ 0 h 538054"/>
                    <a:gd name="connsiteX0" fmla="*/ 292100 w 1992514"/>
                    <a:gd name="connsiteY0" fmla="*/ 3175 h 541229"/>
                    <a:gd name="connsiteX1" fmla="*/ 1992514 w 1992514"/>
                    <a:gd name="connsiteY1" fmla="*/ 0 h 541229"/>
                    <a:gd name="connsiteX2" fmla="*/ 1781925 w 1992514"/>
                    <a:gd name="connsiteY2" fmla="*/ 541229 h 541229"/>
                    <a:gd name="connsiteX3" fmla="*/ 0 w 1992514"/>
                    <a:gd name="connsiteY3" fmla="*/ 541229 h 541229"/>
                    <a:gd name="connsiteX4" fmla="*/ 292100 w 1992514"/>
                    <a:gd name="connsiteY4" fmla="*/ 3175 h 541229"/>
                    <a:gd name="connsiteX0" fmla="*/ 292100 w 2011373"/>
                    <a:gd name="connsiteY0" fmla="*/ 3175 h 541229"/>
                    <a:gd name="connsiteX1" fmla="*/ 2011373 w 2011373"/>
                    <a:gd name="connsiteY1" fmla="*/ 0 h 541229"/>
                    <a:gd name="connsiteX2" fmla="*/ 1781925 w 2011373"/>
                    <a:gd name="connsiteY2" fmla="*/ 541229 h 541229"/>
                    <a:gd name="connsiteX3" fmla="*/ 0 w 2011373"/>
                    <a:gd name="connsiteY3" fmla="*/ 541229 h 541229"/>
                    <a:gd name="connsiteX4" fmla="*/ 292100 w 2011373"/>
                    <a:gd name="connsiteY4" fmla="*/ 3175 h 541229"/>
                    <a:gd name="connsiteX0" fmla="*/ 292100 w 2060877"/>
                    <a:gd name="connsiteY0" fmla="*/ 794 h 538848"/>
                    <a:gd name="connsiteX1" fmla="*/ 2060877 w 2060877"/>
                    <a:gd name="connsiteY1" fmla="*/ 0 h 538848"/>
                    <a:gd name="connsiteX2" fmla="*/ 1781925 w 2060877"/>
                    <a:gd name="connsiteY2" fmla="*/ 538848 h 538848"/>
                    <a:gd name="connsiteX3" fmla="*/ 0 w 2060877"/>
                    <a:gd name="connsiteY3" fmla="*/ 538848 h 538848"/>
                    <a:gd name="connsiteX4" fmla="*/ 292100 w 2060877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6350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0 h 538054"/>
                    <a:gd name="connsiteX1" fmla="*/ 2065591 w 2065591"/>
                    <a:gd name="connsiteY1" fmla="*/ 3968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794 h 538848"/>
                    <a:gd name="connsiteX1" fmla="*/ 2065591 w 2065591"/>
                    <a:gd name="connsiteY1" fmla="*/ 0 h 538848"/>
                    <a:gd name="connsiteX2" fmla="*/ 1781925 w 2065591"/>
                    <a:gd name="connsiteY2" fmla="*/ 538848 h 538848"/>
                    <a:gd name="connsiteX3" fmla="*/ 0 w 2065591"/>
                    <a:gd name="connsiteY3" fmla="*/ 538848 h 538848"/>
                    <a:gd name="connsiteX4" fmla="*/ 292100 w 2065591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1587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79736"/>
                    <a:gd name="connsiteY0" fmla="*/ 0 h 538054"/>
                    <a:gd name="connsiteX1" fmla="*/ 2079736 w 2079736"/>
                    <a:gd name="connsiteY1" fmla="*/ 1587 h 538054"/>
                    <a:gd name="connsiteX2" fmla="*/ 1781925 w 2079736"/>
                    <a:gd name="connsiteY2" fmla="*/ 538054 h 538054"/>
                    <a:gd name="connsiteX3" fmla="*/ 0 w 2079736"/>
                    <a:gd name="connsiteY3" fmla="*/ 538054 h 538054"/>
                    <a:gd name="connsiteX4" fmla="*/ 292100 w 2079736"/>
                    <a:gd name="connsiteY4" fmla="*/ 0 h 538054"/>
                    <a:gd name="connsiteX0" fmla="*/ 183662 w 1971298"/>
                    <a:gd name="connsiteY0" fmla="*/ 0 h 538054"/>
                    <a:gd name="connsiteX1" fmla="*/ 1971298 w 1971298"/>
                    <a:gd name="connsiteY1" fmla="*/ 1587 h 538054"/>
                    <a:gd name="connsiteX2" fmla="*/ 1673487 w 1971298"/>
                    <a:gd name="connsiteY2" fmla="*/ 538054 h 538054"/>
                    <a:gd name="connsiteX3" fmla="*/ 0 w 1971298"/>
                    <a:gd name="connsiteY3" fmla="*/ 535673 h 538054"/>
                    <a:gd name="connsiteX4" fmla="*/ 183662 w 1971298"/>
                    <a:gd name="connsiteY4" fmla="*/ 0 h 538054"/>
                    <a:gd name="connsiteX0" fmla="*/ 183662 w 1829858"/>
                    <a:gd name="connsiteY0" fmla="*/ 0 h 538054"/>
                    <a:gd name="connsiteX1" fmla="*/ 1829858 w 1829858"/>
                    <a:gd name="connsiteY1" fmla="*/ 3969 h 538054"/>
                    <a:gd name="connsiteX2" fmla="*/ 1673487 w 1829858"/>
                    <a:gd name="connsiteY2" fmla="*/ 538054 h 538054"/>
                    <a:gd name="connsiteX3" fmla="*/ 0 w 1829858"/>
                    <a:gd name="connsiteY3" fmla="*/ 535673 h 538054"/>
                    <a:gd name="connsiteX4" fmla="*/ 183662 w 1829858"/>
                    <a:gd name="connsiteY4" fmla="*/ 0 h 538054"/>
                    <a:gd name="connsiteX0" fmla="*/ 183662 w 1815714"/>
                    <a:gd name="connsiteY0" fmla="*/ 0 h 538054"/>
                    <a:gd name="connsiteX1" fmla="*/ 1815714 w 1815714"/>
                    <a:gd name="connsiteY1" fmla="*/ 3969 h 538054"/>
                    <a:gd name="connsiteX2" fmla="*/ 1673487 w 1815714"/>
                    <a:gd name="connsiteY2" fmla="*/ 538054 h 538054"/>
                    <a:gd name="connsiteX3" fmla="*/ 0 w 1815714"/>
                    <a:gd name="connsiteY3" fmla="*/ 535673 h 538054"/>
                    <a:gd name="connsiteX4" fmla="*/ 183662 w 1815714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1587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51074"/>
                    <a:gd name="connsiteY0" fmla="*/ 0 h 538054"/>
                    <a:gd name="connsiteX1" fmla="*/ 1851074 w 1851074"/>
                    <a:gd name="connsiteY1" fmla="*/ 1587 h 538054"/>
                    <a:gd name="connsiteX2" fmla="*/ 1673487 w 1851074"/>
                    <a:gd name="connsiteY2" fmla="*/ 538054 h 538054"/>
                    <a:gd name="connsiteX3" fmla="*/ 0 w 1851074"/>
                    <a:gd name="connsiteY3" fmla="*/ 535673 h 538054"/>
                    <a:gd name="connsiteX4" fmla="*/ 183662 w 1851074"/>
                    <a:gd name="connsiteY4" fmla="*/ 0 h 53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1074" h="538054">
                      <a:moveTo>
                        <a:pt x="183662" y="0"/>
                      </a:moveTo>
                      <a:lnTo>
                        <a:pt x="1851074" y="1587"/>
                      </a:lnTo>
                      <a:lnTo>
                        <a:pt x="1673487" y="538054"/>
                      </a:lnTo>
                      <a:lnTo>
                        <a:pt x="0" y="535673"/>
                      </a:lnTo>
                      <a:lnTo>
                        <a:pt x="183662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28575">
                  <a:solidFill>
                    <a:schemeClr val="bg1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72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800" b="1" dirty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   Family Support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C2B7175-9294-4D38-9CD2-28E3A663DFAE}"/>
                  </a:ext>
                </a:extLst>
              </p:cNvPr>
              <p:cNvGrpSpPr/>
              <p:nvPr/>
            </p:nvGrpSpPr>
            <p:grpSpPr>
              <a:xfrm>
                <a:off x="4913499" y="2936009"/>
                <a:ext cx="2520000" cy="612000"/>
                <a:chOff x="7645872" y="2637154"/>
                <a:chExt cx="2520000" cy="61200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0E9B8B9-19B2-4737-8135-1113DB35C4A6}"/>
                    </a:ext>
                  </a:extLst>
                </p:cNvPr>
                <p:cNvSpPr/>
                <p:nvPr/>
              </p:nvSpPr>
              <p:spPr>
                <a:xfrm>
                  <a:off x="7645872" y="2637154"/>
                  <a:ext cx="2520000" cy="6120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C) POST-</a:t>
                  </a:r>
                  <a:b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</a:br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DIAGNOSIS</a:t>
                  </a:r>
                </a:p>
              </p:txBody>
            </p:sp>
            <p:sp>
              <p:nvSpPr>
                <p:cNvPr id="45" name="Rectangle 416">
                  <a:extLst>
                    <a:ext uri="{FF2B5EF4-FFF2-40B4-BE49-F238E27FC236}">
                      <a16:creationId xmlns:a16="http://schemas.microsoft.com/office/drawing/2014/main" id="{81BCC31E-AFDF-4889-A121-EF0E2CBB9E0D}"/>
                    </a:ext>
                  </a:extLst>
                </p:cNvPr>
                <p:cNvSpPr/>
                <p:nvPr/>
              </p:nvSpPr>
              <p:spPr>
                <a:xfrm>
                  <a:off x="8313234" y="2786536"/>
                  <a:ext cx="905179" cy="313200"/>
                </a:xfrm>
                <a:custGeom>
                  <a:avLst/>
                  <a:gdLst>
                    <a:gd name="connsiteX0" fmla="*/ 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0 w 1781925"/>
                    <a:gd name="connsiteY4" fmla="*/ 0 h 538054"/>
                    <a:gd name="connsiteX0" fmla="*/ 29210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292100 w 1781925"/>
                    <a:gd name="connsiteY4" fmla="*/ 0 h 538054"/>
                    <a:gd name="connsiteX0" fmla="*/ 292100 w 1995657"/>
                    <a:gd name="connsiteY0" fmla="*/ 0 h 538054"/>
                    <a:gd name="connsiteX1" fmla="*/ 1995657 w 1995657"/>
                    <a:gd name="connsiteY1" fmla="*/ 6350 h 538054"/>
                    <a:gd name="connsiteX2" fmla="*/ 1781925 w 1995657"/>
                    <a:gd name="connsiteY2" fmla="*/ 538054 h 538054"/>
                    <a:gd name="connsiteX3" fmla="*/ 0 w 1995657"/>
                    <a:gd name="connsiteY3" fmla="*/ 538054 h 538054"/>
                    <a:gd name="connsiteX4" fmla="*/ 292100 w 1995657"/>
                    <a:gd name="connsiteY4" fmla="*/ 0 h 538054"/>
                    <a:gd name="connsiteX0" fmla="*/ 292100 w 1992514"/>
                    <a:gd name="connsiteY0" fmla="*/ 3175 h 541229"/>
                    <a:gd name="connsiteX1" fmla="*/ 1992514 w 1992514"/>
                    <a:gd name="connsiteY1" fmla="*/ 0 h 541229"/>
                    <a:gd name="connsiteX2" fmla="*/ 1781925 w 1992514"/>
                    <a:gd name="connsiteY2" fmla="*/ 541229 h 541229"/>
                    <a:gd name="connsiteX3" fmla="*/ 0 w 1992514"/>
                    <a:gd name="connsiteY3" fmla="*/ 541229 h 541229"/>
                    <a:gd name="connsiteX4" fmla="*/ 292100 w 1992514"/>
                    <a:gd name="connsiteY4" fmla="*/ 3175 h 541229"/>
                    <a:gd name="connsiteX0" fmla="*/ 292100 w 2011373"/>
                    <a:gd name="connsiteY0" fmla="*/ 3175 h 541229"/>
                    <a:gd name="connsiteX1" fmla="*/ 2011373 w 2011373"/>
                    <a:gd name="connsiteY1" fmla="*/ 0 h 541229"/>
                    <a:gd name="connsiteX2" fmla="*/ 1781925 w 2011373"/>
                    <a:gd name="connsiteY2" fmla="*/ 541229 h 541229"/>
                    <a:gd name="connsiteX3" fmla="*/ 0 w 2011373"/>
                    <a:gd name="connsiteY3" fmla="*/ 541229 h 541229"/>
                    <a:gd name="connsiteX4" fmla="*/ 292100 w 2011373"/>
                    <a:gd name="connsiteY4" fmla="*/ 3175 h 541229"/>
                    <a:gd name="connsiteX0" fmla="*/ 292100 w 2060877"/>
                    <a:gd name="connsiteY0" fmla="*/ 794 h 538848"/>
                    <a:gd name="connsiteX1" fmla="*/ 2060877 w 2060877"/>
                    <a:gd name="connsiteY1" fmla="*/ 0 h 538848"/>
                    <a:gd name="connsiteX2" fmla="*/ 1781925 w 2060877"/>
                    <a:gd name="connsiteY2" fmla="*/ 538848 h 538848"/>
                    <a:gd name="connsiteX3" fmla="*/ 0 w 2060877"/>
                    <a:gd name="connsiteY3" fmla="*/ 538848 h 538848"/>
                    <a:gd name="connsiteX4" fmla="*/ 292100 w 2060877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6350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0 h 538054"/>
                    <a:gd name="connsiteX1" fmla="*/ 2065591 w 2065591"/>
                    <a:gd name="connsiteY1" fmla="*/ 3968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794 h 538848"/>
                    <a:gd name="connsiteX1" fmla="*/ 2065591 w 2065591"/>
                    <a:gd name="connsiteY1" fmla="*/ 0 h 538848"/>
                    <a:gd name="connsiteX2" fmla="*/ 1781925 w 2065591"/>
                    <a:gd name="connsiteY2" fmla="*/ 538848 h 538848"/>
                    <a:gd name="connsiteX3" fmla="*/ 0 w 2065591"/>
                    <a:gd name="connsiteY3" fmla="*/ 538848 h 538848"/>
                    <a:gd name="connsiteX4" fmla="*/ 292100 w 2065591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1587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79736"/>
                    <a:gd name="connsiteY0" fmla="*/ 0 h 538054"/>
                    <a:gd name="connsiteX1" fmla="*/ 2079736 w 2079736"/>
                    <a:gd name="connsiteY1" fmla="*/ 1587 h 538054"/>
                    <a:gd name="connsiteX2" fmla="*/ 1781925 w 2079736"/>
                    <a:gd name="connsiteY2" fmla="*/ 538054 h 538054"/>
                    <a:gd name="connsiteX3" fmla="*/ 0 w 2079736"/>
                    <a:gd name="connsiteY3" fmla="*/ 538054 h 538054"/>
                    <a:gd name="connsiteX4" fmla="*/ 292100 w 2079736"/>
                    <a:gd name="connsiteY4" fmla="*/ 0 h 538054"/>
                    <a:gd name="connsiteX0" fmla="*/ 183662 w 1971298"/>
                    <a:gd name="connsiteY0" fmla="*/ 0 h 538054"/>
                    <a:gd name="connsiteX1" fmla="*/ 1971298 w 1971298"/>
                    <a:gd name="connsiteY1" fmla="*/ 1587 h 538054"/>
                    <a:gd name="connsiteX2" fmla="*/ 1673487 w 1971298"/>
                    <a:gd name="connsiteY2" fmla="*/ 538054 h 538054"/>
                    <a:gd name="connsiteX3" fmla="*/ 0 w 1971298"/>
                    <a:gd name="connsiteY3" fmla="*/ 535673 h 538054"/>
                    <a:gd name="connsiteX4" fmla="*/ 183662 w 1971298"/>
                    <a:gd name="connsiteY4" fmla="*/ 0 h 538054"/>
                    <a:gd name="connsiteX0" fmla="*/ 183662 w 1829858"/>
                    <a:gd name="connsiteY0" fmla="*/ 0 h 538054"/>
                    <a:gd name="connsiteX1" fmla="*/ 1829858 w 1829858"/>
                    <a:gd name="connsiteY1" fmla="*/ 3969 h 538054"/>
                    <a:gd name="connsiteX2" fmla="*/ 1673487 w 1829858"/>
                    <a:gd name="connsiteY2" fmla="*/ 538054 h 538054"/>
                    <a:gd name="connsiteX3" fmla="*/ 0 w 1829858"/>
                    <a:gd name="connsiteY3" fmla="*/ 535673 h 538054"/>
                    <a:gd name="connsiteX4" fmla="*/ 183662 w 1829858"/>
                    <a:gd name="connsiteY4" fmla="*/ 0 h 538054"/>
                    <a:gd name="connsiteX0" fmla="*/ 183662 w 1815714"/>
                    <a:gd name="connsiteY0" fmla="*/ 0 h 538054"/>
                    <a:gd name="connsiteX1" fmla="*/ 1815714 w 1815714"/>
                    <a:gd name="connsiteY1" fmla="*/ 3969 h 538054"/>
                    <a:gd name="connsiteX2" fmla="*/ 1673487 w 1815714"/>
                    <a:gd name="connsiteY2" fmla="*/ 538054 h 538054"/>
                    <a:gd name="connsiteX3" fmla="*/ 0 w 1815714"/>
                    <a:gd name="connsiteY3" fmla="*/ 535673 h 538054"/>
                    <a:gd name="connsiteX4" fmla="*/ 183662 w 1815714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1587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51074"/>
                    <a:gd name="connsiteY0" fmla="*/ 0 h 538054"/>
                    <a:gd name="connsiteX1" fmla="*/ 1851074 w 1851074"/>
                    <a:gd name="connsiteY1" fmla="*/ 1587 h 538054"/>
                    <a:gd name="connsiteX2" fmla="*/ 1673487 w 1851074"/>
                    <a:gd name="connsiteY2" fmla="*/ 538054 h 538054"/>
                    <a:gd name="connsiteX3" fmla="*/ 0 w 1851074"/>
                    <a:gd name="connsiteY3" fmla="*/ 535673 h 538054"/>
                    <a:gd name="connsiteX4" fmla="*/ 183662 w 1851074"/>
                    <a:gd name="connsiteY4" fmla="*/ 0 h 53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1074" h="538054">
                      <a:moveTo>
                        <a:pt x="183662" y="0"/>
                      </a:moveTo>
                      <a:lnTo>
                        <a:pt x="1851074" y="1587"/>
                      </a:lnTo>
                      <a:lnTo>
                        <a:pt x="1673487" y="538054"/>
                      </a:lnTo>
                      <a:lnTo>
                        <a:pt x="0" y="535673"/>
                      </a:lnTo>
                      <a:lnTo>
                        <a:pt x="183662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28575">
                  <a:solidFill>
                    <a:schemeClr val="bg1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72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800" b="1" dirty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rPr>
                    <a:t>Primary Intervention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3117A35-E233-49C6-AA2F-92A09897A6B7}"/>
                  </a:ext>
                </a:extLst>
              </p:cNvPr>
              <p:cNvGrpSpPr/>
              <p:nvPr/>
            </p:nvGrpSpPr>
            <p:grpSpPr>
              <a:xfrm>
                <a:off x="4913499" y="3535733"/>
                <a:ext cx="2520000" cy="1864160"/>
                <a:chOff x="7645872" y="3249154"/>
                <a:chExt cx="2520000" cy="186416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0A97FAA-61B7-4BF6-90A0-2DBBD3D4F925}"/>
                    </a:ext>
                  </a:extLst>
                </p:cNvPr>
                <p:cNvSpPr/>
                <p:nvPr/>
              </p:nvSpPr>
              <p:spPr>
                <a:xfrm>
                  <a:off x="7645872" y="3249154"/>
                  <a:ext cx="2520000" cy="186416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D) LONG-TERM </a:t>
                  </a:r>
                  <a:b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</a:br>
                  <a:r>
                    <a:rPr lang="en-GB" sz="8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</a:rPr>
                    <a:t>SUPPORT</a:t>
                  </a: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FA0FBEF-91CA-4981-88B8-3438ADD32011}"/>
                    </a:ext>
                  </a:extLst>
                </p:cNvPr>
                <p:cNvGrpSpPr/>
                <p:nvPr/>
              </p:nvGrpSpPr>
              <p:grpSpPr>
                <a:xfrm>
                  <a:off x="8302756" y="3509493"/>
                  <a:ext cx="1214202" cy="1381242"/>
                  <a:chOff x="5285756" y="4476273"/>
                  <a:chExt cx="1601797" cy="1735703"/>
                </a:xfrm>
              </p:grpSpPr>
              <p:sp>
                <p:nvSpPr>
                  <p:cNvPr id="51" name="Arrow: Up 50">
                    <a:extLst>
                      <a:ext uri="{FF2B5EF4-FFF2-40B4-BE49-F238E27FC236}">
                        <a16:creationId xmlns:a16="http://schemas.microsoft.com/office/drawing/2014/main" id="{1A7E6DCC-04F9-46D1-BC8D-7A277D8BF0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07501" y="4347472"/>
                    <a:ext cx="315371" cy="1358861"/>
                  </a:xfrm>
                  <a:prstGeom prst="up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800" b="1" dirty="0">
                      <a:latin typeface="+mj-lt"/>
                    </a:endParaRPr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902961CE-CCA5-40ED-BD83-7F4AAB2B4168}"/>
                      </a:ext>
                    </a:extLst>
                  </p:cNvPr>
                  <p:cNvGrpSpPr/>
                  <p:nvPr/>
                </p:nvGrpSpPr>
                <p:grpSpPr>
                  <a:xfrm>
                    <a:off x="5478304" y="4476273"/>
                    <a:ext cx="1409249" cy="1735703"/>
                    <a:chOff x="261439" y="436353"/>
                    <a:chExt cx="1409518" cy="1672568"/>
                  </a:xfrm>
                </p:grpSpPr>
                <p:sp>
                  <p:nvSpPr>
                    <p:cNvPr id="53" name="Arrow: Up 52">
                      <a:extLst>
                        <a:ext uri="{FF2B5EF4-FFF2-40B4-BE49-F238E27FC236}">
                          <a16:creationId xmlns:a16="http://schemas.microsoft.com/office/drawing/2014/main" id="{38ADAFDA-42B9-48AE-AFE2-7ADB751E45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14248" y="812284"/>
                      <a:ext cx="303900" cy="1409518"/>
                    </a:xfrm>
                    <a:prstGeom prst="upArrow">
                      <a:avLst/>
                    </a:prstGeom>
                    <a:solidFill>
                      <a:srgbClr val="00B0F0"/>
                    </a:soli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1" rIns="91440" bIns="4572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 sz="800" b="1">
                        <a:latin typeface="+mj-lt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3FBC746F-80B4-4B6C-A29D-1FDA6FC6E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932" y="436353"/>
                      <a:ext cx="750807" cy="167256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  <a:prstDash val="solid"/>
                    </a:ln>
                    <a:effectLst>
                      <a:softEdge rad="127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7200" tIns="36000" rIns="7200" bIns="36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GB" sz="800" b="1" dirty="0">
                          <a:latin typeface="+mj-lt"/>
                          <a:ea typeface="Times New Roman" panose="02020603050405020304" pitchFamily="18" charset="0"/>
                        </a:rPr>
                        <a:t>Case Management System </a:t>
                      </a:r>
                    </a:p>
                  </p:txBody>
                </p:sp>
              </p:grpSp>
            </p:grpSp>
            <p:sp>
              <p:nvSpPr>
                <p:cNvPr id="49" name="Rectangle 416">
                  <a:extLst>
                    <a:ext uri="{FF2B5EF4-FFF2-40B4-BE49-F238E27FC236}">
                      <a16:creationId xmlns:a16="http://schemas.microsoft.com/office/drawing/2014/main" id="{F9D30D28-E284-477D-B8AC-863752B219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39178" y="3671298"/>
                  <a:ext cx="869959" cy="971838"/>
                </a:xfrm>
                <a:custGeom>
                  <a:avLst/>
                  <a:gdLst>
                    <a:gd name="connsiteX0" fmla="*/ 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0 w 1781925"/>
                    <a:gd name="connsiteY4" fmla="*/ 0 h 538054"/>
                    <a:gd name="connsiteX0" fmla="*/ 29210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292100 w 1781925"/>
                    <a:gd name="connsiteY4" fmla="*/ 0 h 538054"/>
                    <a:gd name="connsiteX0" fmla="*/ 292100 w 1995657"/>
                    <a:gd name="connsiteY0" fmla="*/ 0 h 538054"/>
                    <a:gd name="connsiteX1" fmla="*/ 1995657 w 1995657"/>
                    <a:gd name="connsiteY1" fmla="*/ 6350 h 538054"/>
                    <a:gd name="connsiteX2" fmla="*/ 1781925 w 1995657"/>
                    <a:gd name="connsiteY2" fmla="*/ 538054 h 538054"/>
                    <a:gd name="connsiteX3" fmla="*/ 0 w 1995657"/>
                    <a:gd name="connsiteY3" fmla="*/ 538054 h 538054"/>
                    <a:gd name="connsiteX4" fmla="*/ 292100 w 1995657"/>
                    <a:gd name="connsiteY4" fmla="*/ 0 h 538054"/>
                    <a:gd name="connsiteX0" fmla="*/ 292100 w 1992514"/>
                    <a:gd name="connsiteY0" fmla="*/ 3175 h 541229"/>
                    <a:gd name="connsiteX1" fmla="*/ 1992514 w 1992514"/>
                    <a:gd name="connsiteY1" fmla="*/ 0 h 541229"/>
                    <a:gd name="connsiteX2" fmla="*/ 1781925 w 1992514"/>
                    <a:gd name="connsiteY2" fmla="*/ 541229 h 541229"/>
                    <a:gd name="connsiteX3" fmla="*/ 0 w 1992514"/>
                    <a:gd name="connsiteY3" fmla="*/ 541229 h 541229"/>
                    <a:gd name="connsiteX4" fmla="*/ 292100 w 1992514"/>
                    <a:gd name="connsiteY4" fmla="*/ 3175 h 541229"/>
                    <a:gd name="connsiteX0" fmla="*/ 292100 w 2011373"/>
                    <a:gd name="connsiteY0" fmla="*/ 3175 h 541229"/>
                    <a:gd name="connsiteX1" fmla="*/ 2011373 w 2011373"/>
                    <a:gd name="connsiteY1" fmla="*/ 0 h 541229"/>
                    <a:gd name="connsiteX2" fmla="*/ 1781925 w 2011373"/>
                    <a:gd name="connsiteY2" fmla="*/ 541229 h 541229"/>
                    <a:gd name="connsiteX3" fmla="*/ 0 w 2011373"/>
                    <a:gd name="connsiteY3" fmla="*/ 541229 h 541229"/>
                    <a:gd name="connsiteX4" fmla="*/ 292100 w 2011373"/>
                    <a:gd name="connsiteY4" fmla="*/ 3175 h 541229"/>
                    <a:gd name="connsiteX0" fmla="*/ 292100 w 2060877"/>
                    <a:gd name="connsiteY0" fmla="*/ 794 h 538848"/>
                    <a:gd name="connsiteX1" fmla="*/ 2060877 w 2060877"/>
                    <a:gd name="connsiteY1" fmla="*/ 0 h 538848"/>
                    <a:gd name="connsiteX2" fmla="*/ 1781925 w 2060877"/>
                    <a:gd name="connsiteY2" fmla="*/ 538848 h 538848"/>
                    <a:gd name="connsiteX3" fmla="*/ 0 w 2060877"/>
                    <a:gd name="connsiteY3" fmla="*/ 538848 h 538848"/>
                    <a:gd name="connsiteX4" fmla="*/ 292100 w 2060877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6350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0 h 538054"/>
                    <a:gd name="connsiteX1" fmla="*/ 2065591 w 2065591"/>
                    <a:gd name="connsiteY1" fmla="*/ 3968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794 h 538848"/>
                    <a:gd name="connsiteX1" fmla="*/ 2065591 w 2065591"/>
                    <a:gd name="connsiteY1" fmla="*/ 0 h 538848"/>
                    <a:gd name="connsiteX2" fmla="*/ 1781925 w 2065591"/>
                    <a:gd name="connsiteY2" fmla="*/ 538848 h 538848"/>
                    <a:gd name="connsiteX3" fmla="*/ 0 w 2065591"/>
                    <a:gd name="connsiteY3" fmla="*/ 538848 h 538848"/>
                    <a:gd name="connsiteX4" fmla="*/ 292100 w 2065591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1587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79736"/>
                    <a:gd name="connsiteY0" fmla="*/ 0 h 538054"/>
                    <a:gd name="connsiteX1" fmla="*/ 2079736 w 2079736"/>
                    <a:gd name="connsiteY1" fmla="*/ 1587 h 538054"/>
                    <a:gd name="connsiteX2" fmla="*/ 1781925 w 2079736"/>
                    <a:gd name="connsiteY2" fmla="*/ 538054 h 538054"/>
                    <a:gd name="connsiteX3" fmla="*/ 0 w 2079736"/>
                    <a:gd name="connsiteY3" fmla="*/ 538054 h 538054"/>
                    <a:gd name="connsiteX4" fmla="*/ 292100 w 2079736"/>
                    <a:gd name="connsiteY4" fmla="*/ 0 h 538054"/>
                    <a:gd name="connsiteX0" fmla="*/ 183662 w 1971298"/>
                    <a:gd name="connsiteY0" fmla="*/ 0 h 538054"/>
                    <a:gd name="connsiteX1" fmla="*/ 1971298 w 1971298"/>
                    <a:gd name="connsiteY1" fmla="*/ 1587 h 538054"/>
                    <a:gd name="connsiteX2" fmla="*/ 1673487 w 1971298"/>
                    <a:gd name="connsiteY2" fmla="*/ 538054 h 538054"/>
                    <a:gd name="connsiteX3" fmla="*/ 0 w 1971298"/>
                    <a:gd name="connsiteY3" fmla="*/ 535673 h 538054"/>
                    <a:gd name="connsiteX4" fmla="*/ 183662 w 1971298"/>
                    <a:gd name="connsiteY4" fmla="*/ 0 h 538054"/>
                    <a:gd name="connsiteX0" fmla="*/ 183662 w 1829858"/>
                    <a:gd name="connsiteY0" fmla="*/ 0 h 538054"/>
                    <a:gd name="connsiteX1" fmla="*/ 1829858 w 1829858"/>
                    <a:gd name="connsiteY1" fmla="*/ 3969 h 538054"/>
                    <a:gd name="connsiteX2" fmla="*/ 1673487 w 1829858"/>
                    <a:gd name="connsiteY2" fmla="*/ 538054 h 538054"/>
                    <a:gd name="connsiteX3" fmla="*/ 0 w 1829858"/>
                    <a:gd name="connsiteY3" fmla="*/ 535673 h 538054"/>
                    <a:gd name="connsiteX4" fmla="*/ 183662 w 1829858"/>
                    <a:gd name="connsiteY4" fmla="*/ 0 h 538054"/>
                    <a:gd name="connsiteX0" fmla="*/ 183662 w 1815714"/>
                    <a:gd name="connsiteY0" fmla="*/ 0 h 538054"/>
                    <a:gd name="connsiteX1" fmla="*/ 1815714 w 1815714"/>
                    <a:gd name="connsiteY1" fmla="*/ 3969 h 538054"/>
                    <a:gd name="connsiteX2" fmla="*/ 1673487 w 1815714"/>
                    <a:gd name="connsiteY2" fmla="*/ 538054 h 538054"/>
                    <a:gd name="connsiteX3" fmla="*/ 0 w 1815714"/>
                    <a:gd name="connsiteY3" fmla="*/ 535673 h 538054"/>
                    <a:gd name="connsiteX4" fmla="*/ 183662 w 1815714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1587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51074"/>
                    <a:gd name="connsiteY0" fmla="*/ 0 h 538054"/>
                    <a:gd name="connsiteX1" fmla="*/ 1851074 w 1851074"/>
                    <a:gd name="connsiteY1" fmla="*/ 1587 h 538054"/>
                    <a:gd name="connsiteX2" fmla="*/ 1673487 w 1851074"/>
                    <a:gd name="connsiteY2" fmla="*/ 538054 h 538054"/>
                    <a:gd name="connsiteX3" fmla="*/ 0 w 1851074"/>
                    <a:gd name="connsiteY3" fmla="*/ 535673 h 538054"/>
                    <a:gd name="connsiteX4" fmla="*/ 183662 w 1851074"/>
                    <a:gd name="connsiteY4" fmla="*/ 0 h 538054"/>
                    <a:gd name="connsiteX0" fmla="*/ 247310 w 1914722"/>
                    <a:gd name="connsiteY0" fmla="*/ 0 h 538054"/>
                    <a:gd name="connsiteX1" fmla="*/ 1914722 w 1914722"/>
                    <a:gd name="connsiteY1" fmla="*/ 1587 h 538054"/>
                    <a:gd name="connsiteX2" fmla="*/ 1737135 w 1914722"/>
                    <a:gd name="connsiteY2" fmla="*/ 538054 h 538054"/>
                    <a:gd name="connsiteX3" fmla="*/ 0 w 1914722"/>
                    <a:gd name="connsiteY3" fmla="*/ 533800 h 538054"/>
                    <a:gd name="connsiteX4" fmla="*/ 247310 w 1914722"/>
                    <a:gd name="connsiteY4" fmla="*/ 0 h 538054"/>
                    <a:gd name="connsiteX0" fmla="*/ 242595 w 1910007"/>
                    <a:gd name="connsiteY0" fmla="*/ 0 h 538054"/>
                    <a:gd name="connsiteX1" fmla="*/ 1910007 w 1910007"/>
                    <a:gd name="connsiteY1" fmla="*/ 1587 h 538054"/>
                    <a:gd name="connsiteX2" fmla="*/ 1732420 w 1910007"/>
                    <a:gd name="connsiteY2" fmla="*/ 538054 h 538054"/>
                    <a:gd name="connsiteX3" fmla="*/ 0 w 1910007"/>
                    <a:gd name="connsiteY3" fmla="*/ 533800 h 538054"/>
                    <a:gd name="connsiteX4" fmla="*/ 242595 w 1910007"/>
                    <a:gd name="connsiteY4" fmla="*/ 0 h 538054"/>
                    <a:gd name="connsiteX0" fmla="*/ 226094 w 1893506"/>
                    <a:gd name="connsiteY0" fmla="*/ 0 h 538054"/>
                    <a:gd name="connsiteX1" fmla="*/ 1893506 w 1893506"/>
                    <a:gd name="connsiteY1" fmla="*/ 1587 h 538054"/>
                    <a:gd name="connsiteX2" fmla="*/ 1715919 w 1893506"/>
                    <a:gd name="connsiteY2" fmla="*/ 538054 h 538054"/>
                    <a:gd name="connsiteX3" fmla="*/ 0 w 1893506"/>
                    <a:gd name="connsiteY3" fmla="*/ 533800 h 538054"/>
                    <a:gd name="connsiteX4" fmla="*/ 226094 w 1893506"/>
                    <a:gd name="connsiteY4" fmla="*/ 0 h 538054"/>
                    <a:gd name="connsiteX0" fmla="*/ 233165 w 1900577"/>
                    <a:gd name="connsiteY0" fmla="*/ 0 h 538054"/>
                    <a:gd name="connsiteX1" fmla="*/ 1900577 w 1900577"/>
                    <a:gd name="connsiteY1" fmla="*/ 1587 h 538054"/>
                    <a:gd name="connsiteX2" fmla="*/ 1722990 w 1900577"/>
                    <a:gd name="connsiteY2" fmla="*/ 538054 h 538054"/>
                    <a:gd name="connsiteX3" fmla="*/ 0 w 1900577"/>
                    <a:gd name="connsiteY3" fmla="*/ 531926 h 538054"/>
                    <a:gd name="connsiteX4" fmla="*/ 233165 w 1900577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0053 h 538054"/>
                    <a:gd name="connsiteX4" fmla="*/ 240237 w 1907649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1926 h 538054"/>
                    <a:gd name="connsiteX4" fmla="*/ 240237 w 1907649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3800 h 538054"/>
                    <a:gd name="connsiteX4" fmla="*/ 240237 w 1907649"/>
                    <a:gd name="connsiteY4" fmla="*/ 0 h 538054"/>
                    <a:gd name="connsiteX0" fmla="*/ 233165 w 1900577"/>
                    <a:gd name="connsiteY0" fmla="*/ 0 h 538054"/>
                    <a:gd name="connsiteX1" fmla="*/ 1900577 w 1900577"/>
                    <a:gd name="connsiteY1" fmla="*/ 1587 h 538054"/>
                    <a:gd name="connsiteX2" fmla="*/ 1722990 w 1900577"/>
                    <a:gd name="connsiteY2" fmla="*/ 538054 h 538054"/>
                    <a:gd name="connsiteX3" fmla="*/ 0 w 1900577"/>
                    <a:gd name="connsiteY3" fmla="*/ 535673 h 538054"/>
                    <a:gd name="connsiteX4" fmla="*/ 233165 w 1900577"/>
                    <a:gd name="connsiteY4" fmla="*/ 0 h 538054"/>
                    <a:gd name="connsiteX0" fmla="*/ 235522 w 1902934"/>
                    <a:gd name="connsiteY0" fmla="*/ 0 h 538054"/>
                    <a:gd name="connsiteX1" fmla="*/ 1902934 w 1902934"/>
                    <a:gd name="connsiteY1" fmla="*/ 1587 h 538054"/>
                    <a:gd name="connsiteX2" fmla="*/ 1725347 w 1902934"/>
                    <a:gd name="connsiteY2" fmla="*/ 538054 h 538054"/>
                    <a:gd name="connsiteX3" fmla="*/ 0 w 1902934"/>
                    <a:gd name="connsiteY3" fmla="*/ 535673 h 538054"/>
                    <a:gd name="connsiteX4" fmla="*/ 235522 w 1902934"/>
                    <a:gd name="connsiteY4" fmla="*/ 0 h 538054"/>
                    <a:gd name="connsiteX0" fmla="*/ 242594 w 1910006"/>
                    <a:gd name="connsiteY0" fmla="*/ 0 h 541293"/>
                    <a:gd name="connsiteX1" fmla="*/ 1910006 w 1910006"/>
                    <a:gd name="connsiteY1" fmla="*/ 1587 h 541293"/>
                    <a:gd name="connsiteX2" fmla="*/ 1732419 w 1910006"/>
                    <a:gd name="connsiteY2" fmla="*/ 538054 h 541293"/>
                    <a:gd name="connsiteX3" fmla="*/ 0 w 1910006"/>
                    <a:gd name="connsiteY3" fmla="*/ 541293 h 541293"/>
                    <a:gd name="connsiteX4" fmla="*/ 242594 w 1910006"/>
                    <a:gd name="connsiteY4" fmla="*/ 0 h 541293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5673 h 538054"/>
                    <a:gd name="connsiteX4" fmla="*/ 240237 w 1907649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7546 h 538054"/>
                    <a:gd name="connsiteX4" fmla="*/ 240237 w 1907649"/>
                    <a:gd name="connsiteY4" fmla="*/ 0 h 538054"/>
                    <a:gd name="connsiteX0" fmla="*/ 240237 w 1961867"/>
                    <a:gd name="connsiteY0" fmla="*/ 0 h 538054"/>
                    <a:gd name="connsiteX1" fmla="*/ 1961867 w 1961867"/>
                    <a:gd name="connsiteY1" fmla="*/ 5333 h 538054"/>
                    <a:gd name="connsiteX2" fmla="*/ 1730062 w 1961867"/>
                    <a:gd name="connsiteY2" fmla="*/ 538054 h 538054"/>
                    <a:gd name="connsiteX3" fmla="*/ 0 w 1961867"/>
                    <a:gd name="connsiteY3" fmla="*/ 537546 h 538054"/>
                    <a:gd name="connsiteX4" fmla="*/ 240237 w 1961867"/>
                    <a:gd name="connsiteY4" fmla="*/ 0 h 538054"/>
                    <a:gd name="connsiteX0" fmla="*/ 240237 w 1957153"/>
                    <a:gd name="connsiteY0" fmla="*/ 2159 h 540213"/>
                    <a:gd name="connsiteX1" fmla="*/ 1957153 w 1957153"/>
                    <a:gd name="connsiteY1" fmla="*/ 0 h 540213"/>
                    <a:gd name="connsiteX2" fmla="*/ 1730062 w 1957153"/>
                    <a:gd name="connsiteY2" fmla="*/ 540213 h 540213"/>
                    <a:gd name="connsiteX3" fmla="*/ 0 w 1957153"/>
                    <a:gd name="connsiteY3" fmla="*/ 539705 h 540213"/>
                    <a:gd name="connsiteX4" fmla="*/ 240237 w 1957153"/>
                    <a:gd name="connsiteY4" fmla="*/ 2159 h 540213"/>
                    <a:gd name="connsiteX0" fmla="*/ 240237 w 1957153"/>
                    <a:gd name="connsiteY0" fmla="*/ 286 h 538340"/>
                    <a:gd name="connsiteX1" fmla="*/ 1957153 w 1957153"/>
                    <a:gd name="connsiteY1" fmla="*/ 0 h 538340"/>
                    <a:gd name="connsiteX2" fmla="*/ 1730062 w 1957153"/>
                    <a:gd name="connsiteY2" fmla="*/ 538340 h 538340"/>
                    <a:gd name="connsiteX3" fmla="*/ 0 w 1957153"/>
                    <a:gd name="connsiteY3" fmla="*/ 537832 h 538340"/>
                    <a:gd name="connsiteX4" fmla="*/ 240237 w 1957153"/>
                    <a:gd name="connsiteY4" fmla="*/ 286 h 538340"/>
                    <a:gd name="connsiteX0" fmla="*/ 264740 w 1981656"/>
                    <a:gd name="connsiteY0" fmla="*/ 286 h 538340"/>
                    <a:gd name="connsiteX1" fmla="*/ 1981656 w 1981656"/>
                    <a:gd name="connsiteY1" fmla="*/ 0 h 538340"/>
                    <a:gd name="connsiteX2" fmla="*/ 1754565 w 1981656"/>
                    <a:gd name="connsiteY2" fmla="*/ 538340 h 538340"/>
                    <a:gd name="connsiteX3" fmla="*/ 0 w 1981656"/>
                    <a:gd name="connsiteY3" fmla="*/ 537832 h 538340"/>
                    <a:gd name="connsiteX4" fmla="*/ 264740 w 1981656"/>
                    <a:gd name="connsiteY4" fmla="*/ 286 h 538340"/>
                    <a:gd name="connsiteX0" fmla="*/ 264740 w 1981656"/>
                    <a:gd name="connsiteY0" fmla="*/ 286 h 538340"/>
                    <a:gd name="connsiteX1" fmla="*/ 1981656 w 1981656"/>
                    <a:gd name="connsiteY1" fmla="*/ 0 h 538340"/>
                    <a:gd name="connsiteX2" fmla="*/ 1725162 w 1981656"/>
                    <a:gd name="connsiteY2" fmla="*/ 538340 h 538340"/>
                    <a:gd name="connsiteX3" fmla="*/ 0 w 1981656"/>
                    <a:gd name="connsiteY3" fmla="*/ 537832 h 538340"/>
                    <a:gd name="connsiteX4" fmla="*/ 264740 w 1981656"/>
                    <a:gd name="connsiteY4" fmla="*/ 286 h 538340"/>
                    <a:gd name="connsiteX0" fmla="*/ 448870 w 2165786"/>
                    <a:gd name="connsiteY0" fmla="*/ 286 h 538340"/>
                    <a:gd name="connsiteX1" fmla="*/ 2165786 w 2165786"/>
                    <a:gd name="connsiteY1" fmla="*/ 0 h 538340"/>
                    <a:gd name="connsiteX2" fmla="*/ 1909292 w 2165786"/>
                    <a:gd name="connsiteY2" fmla="*/ 538340 h 538340"/>
                    <a:gd name="connsiteX3" fmla="*/ 0 w 2165786"/>
                    <a:gd name="connsiteY3" fmla="*/ 537832 h 538340"/>
                    <a:gd name="connsiteX4" fmla="*/ 448870 w 2165786"/>
                    <a:gd name="connsiteY4" fmla="*/ 286 h 538340"/>
                    <a:gd name="connsiteX0" fmla="*/ 448870 w 2372012"/>
                    <a:gd name="connsiteY0" fmla="*/ 0 h 538054"/>
                    <a:gd name="connsiteX1" fmla="*/ 2372012 w 2372012"/>
                    <a:gd name="connsiteY1" fmla="*/ 1202 h 538054"/>
                    <a:gd name="connsiteX2" fmla="*/ 1909292 w 2372012"/>
                    <a:gd name="connsiteY2" fmla="*/ 538054 h 538054"/>
                    <a:gd name="connsiteX3" fmla="*/ 0 w 2372012"/>
                    <a:gd name="connsiteY3" fmla="*/ 537546 h 538054"/>
                    <a:gd name="connsiteX4" fmla="*/ 448870 w 2372012"/>
                    <a:gd name="connsiteY4" fmla="*/ 0 h 538054"/>
                    <a:gd name="connsiteX0" fmla="*/ 448870 w 2320455"/>
                    <a:gd name="connsiteY0" fmla="*/ 0 h 538054"/>
                    <a:gd name="connsiteX1" fmla="*/ 2320455 w 2320455"/>
                    <a:gd name="connsiteY1" fmla="*/ 1202 h 538054"/>
                    <a:gd name="connsiteX2" fmla="*/ 1909292 w 2320455"/>
                    <a:gd name="connsiteY2" fmla="*/ 538054 h 538054"/>
                    <a:gd name="connsiteX3" fmla="*/ 0 w 2320455"/>
                    <a:gd name="connsiteY3" fmla="*/ 537546 h 538054"/>
                    <a:gd name="connsiteX4" fmla="*/ 448870 w 2320455"/>
                    <a:gd name="connsiteY4" fmla="*/ 0 h 538054"/>
                    <a:gd name="connsiteX0" fmla="*/ 448870 w 2268899"/>
                    <a:gd name="connsiteY0" fmla="*/ 0 h 538054"/>
                    <a:gd name="connsiteX1" fmla="*/ 2268899 w 2268899"/>
                    <a:gd name="connsiteY1" fmla="*/ 1202 h 538054"/>
                    <a:gd name="connsiteX2" fmla="*/ 1909292 w 2268899"/>
                    <a:gd name="connsiteY2" fmla="*/ 538054 h 538054"/>
                    <a:gd name="connsiteX3" fmla="*/ 0 w 2268899"/>
                    <a:gd name="connsiteY3" fmla="*/ 537546 h 538054"/>
                    <a:gd name="connsiteX4" fmla="*/ 448870 w 2268899"/>
                    <a:gd name="connsiteY4" fmla="*/ 0 h 538054"/>
                    <a:gd name="connsiteX0" fmla="*/ 448870 w 2290995"/>
                    <a:gd name="connsiteY0" fmla="*/ 0 h 538054"/>
                    <a:gd name="connsiteX1" fmla="*/ 2290995 w 2290995"/>
                    <a:gd name="connsiteY1" fmla="*/ 1202 h 538054"/>
                    <a:gd name="connsiteX2" fmla="*/ 1909292 w 2290995"/>
                    <a:gd name="connsiteY2" fmla="*/ 538054 h 538054"/>
                    <a:gd name="connsiteX3" fmla="*/ 0 w 2290995"/>
                    <a:gd name="connsiteY3" fmla="*/ 537546 h 538054"/>
                    <a:gd name="connsiteX4" fmla="*/ 448870 w 2290995"/>
                    <a:gd name="connsiteY4" fmla="*/ 0 h 538054"/>
                    <a:gd name="connsiteX0" fmla="*/ 448870 w 2246804"/>
                    <a:gd name="connsiteY0" fmla="*/ 0 h 538054"/>
                    <a:gd name="connsiteX1" fmla="*/ 2246804 w 2246804"/>
                    <a:gd name="connsiteY1" fmla="*/ 2194 h 538054"/>
                    <a:gd name="connsiteX2" fmla="*/ 1909292 w 2246804"/>
                    <a:gd name="connsiteY2" fmla="*/ 538054 h 538054"/>
                    <a:gd name="connsiteX3" fmla="*/ 0 w 2246804"/>
                    <a:gd name="connsiteY3" fmla="*/ 537546 h 538054"/>
                    <a:gd name="connsiteX4" fmla="*/ 448870 w 2246804"/>
                    <a:gd name="connsiteY4" fmla="*/ 0 h 538054"/>
                    <a:gd name="connsiteX0" fmla="*/ 502882 w 2300816"/>
                    <a:gd name="connsiteY0" fmla="*/ 0 h 538054"/>
                    <a:gd name="connsiteX1" fmla="*/ 2300816 w 2300816"/>
                    <a:gd name="connsiteY1" fmla="*/ 2194 h 538054"/>
                    <a:gd name="connsiteX2" fmla="*/ 1963304 w 2300816"/>
                    <a:gd name="connsiteY2" fmla="*/ 538054 h 538054"/>
                    <a:gd name="connsiteX3" fmla="*/ 0 w 2300816"/>
                    <a:gd name="connsiteY3" fmla="*/ 537546 h 538054"/>
                    <a:gd name="connsiteX4" fmla="*/ 502882 w 2300816"/>
                    <a:gd name="connsiteY4" fmla="*/ 0 h 538054"/>
                    <a:gd name="connsiteX0" fmla="*/ 502882 w 2295906"/>
                    <a:gd name="connsiteY0" fmla="*/ 0 h 538054"/>
                    <a:gd name="connsiteX1" fmla="*/ 2295906 w 2295906"/>
                    <a:gd name="connsiteY1" fmla="*/ 210 h 538054"/>
                    <a:gd name="connsiteX2" fmla="*/ 1963304 w 2295906"/>
                    <a:gd name="connsiteY2" fmla="*/ 538054 h 538054"/>
                    <a:gd name="connsiteX3" fmla="*/ 0 w 2295906"/>
                    <a:gd name="connsiteY3" fmla="*/ 537546 h 538054"/>
                    <a:gd name="connsiteX4" fmla="*/ 502882 w 2295906"/>
                    <a:gd name="connsiteY4" fmla="*/ 0 h 538054"/>
                    <a:gd name="connsiteX0" fmla="*/ 502882 w 2295906"/>
                    <a:gd name="connsiteY0" fmla="*/ 0 h 537546"/>
                    <a:gd name="connsiteX1" fmla="*/ 2295906 w 2295906"/>
                    <a:gd name="connsiteY1" fmla="*/ 210 h 537546"/>
                    <a:gd name="connsiteX2" fmla="*/ 1860191 w 2295906"/>
                    <a:gd name="connsiteY2" fmla="*/ 537062 h 537546"/>
                    <a:gd name="connsiteX3" fmla="*/ 0 w 2295906"/>
                    <a:gd name="connsiteY3" fmla="*/ 537546 h 537546"/>
                    <a:gd name="connsiteX4" fmla="*/ 502882 w 2295906"/>
                    <a:gd name="connsiteY4" fmla="*/ 0 h 537546"/>
                    <a:gd name="connsiteX0" fmla="*/ 502882 w 2295906"/>
                    <a:gd name="connsiteY0" fmla="*/ 0 h 539046"/>
                    <a:gd name="connsiteX1" fmla="*/ 2295906 w 2295906"/>
                    <a:gd name="connsiteY1" fmla="*/ 210 h 539046"/>
                    <a:gd name="connsiteX2" fmla="*/ 1752167 w 2295906"/>
                    <a:gd name="connsiteY2" fmla="*/ 539046 h 539046"/>
                    <a:gd name="connsiteX3" fmla="*/ 0 w 2295906"/>
                    <a:gd name="connsiteY3" fmla="*/ 537546 h 539046"/>
                    <a:gd name="connsiteX4" fmla="*/ 502882 w 2295906"/>
                    <a:gd name="connsiteY4" fmla="*/ 0 h 539046"/>
                    <a:gd name="connsiteX0" fmla="*/ 502882 w 2295906"/>
                    <a:gd name="connsiteY0" fmla="*/ 0 h 538054"/>
                    <a:gd name="connsiteX1" fmla="*/ 2295906 w 2295906"/>
                    <a:gd name="connsiteY1" fmla="*/ 210 h 538054"/>
                    <a:gd name="connsiteX2" fmla="*/ 1820909 w 2295906"/>
                    <a:gd name="connsiteY2" fmla="*/ 538054 h 538054"/>
                    <a:gd name="connsiteX3" fmla="*/ 0 w 2295906"/>
                    <a:gd name="connsiteY3" fmla="*/ 537546 h 538054"/>
                    <a:gd name="connsiteX4" fmla="*/ 502882 w 2295906"/>
                    <a:gd name="connsiteY4" fmla="*/ 0 h 538054"/>
                    <a:gd name="connsiteX0" fmla="*/ 598631 w 2391655"/>
                    <a:gd name="connsiteY0" fmla="*/ 0 h 538054"/>
                    <a:gd name="connsiteX1" fmla="*/ 2391655 w 2391655"/>
                    <a:gd name="connsiteY1" fmla="*/ 210 h 538054"/>
                    <a:gd name="connsiteX2" fmla="*/ 1916658 w 2391655"/>
                    <a:gd name="connsiteY2" fmla="*/ 538054 h 538054"/>
                    <a:gd name="connsiteX3" fmla="*/ 0 w 2391655"/>
                    <a:gd name="connsiteY3" fmla="*/ 537546 h 538054"/>
                    <a:gd name="connsiteX4" fmla="*/ 598631 w 2391655"/>
                    <a:gd name="connsiteY4" fmla="*/ 0 h 538054"/>
                    <a:gd name="connsiteX0" fmla="*/ 598631 w 2391655"/>
                    <a:gd name="connsiteY0" fmla="*/ 0 h 538054"/>
                    <a:gd name="connsiteX1" fmla="*/ 2391655 w 2391655"/>
                    <a:gd name="connsiteY1" fmla="*/ 210 h 538054"/>
                    <a:gd name="connsiteX2" fmla="*/ 1791450 w 2391655"/>
                    <a:gd name="connsiteY2" fmla="*/ 538054 h 538054"/>
                    <a:gd name="connsiteX3" fmla="*/ 0 w 2391655"/>
                    <a:gd name="connsiteY3" fmla="*/ 537546 h 538054"/>
                    <a:gd name="connsiteX4" fmla="*/ 598631 w 2391655"/>
                    <a:gd name="connsiteY4" fmla="*/ 0 h 53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1655" h="538054">
                      <a:moveTo>
                        <a:pt x="598631" y="0"/>
                      </a:moveTo>
                      <a:lnTo>
                        <a:pt x="2391655" y="210"/>
                      </a:lnTo>
                      <a:lnTo>
                        <a:pt x="1791450" y="538054"/>
                      </a:lnTo>
                      <a:lnTo>
                        <a:pt x="0" y="537546"/>
                      </a:lnTo>
                      <a:lnTo>
                        <a:pt x="598631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28575">
                  <a:solidFill>
                    <a:schemeClr val="bg1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800" b="1" dirty="0">
                      <a:latin typeface="+mj-lt"/>
                      <a:ea typeface="Times New Roman" panose="02020603050405020304" pitchFamily="18" charset="0"/>
                    </a:rPr>
                    <a:t> Family/Carer</a:t>
                  </a:r>
                  <a:br>
                    <a:rPr lang="en-GB" sz="800" b="1" dirty="0">
                      <a:latin typeface="+mj-lt"/>
                      <a:ea typeface="Times New Roman" panose="02020603050405020304" pitchFamily="18" charset="0"/>
                    </a:rPr>
                  </a:br>
                  <a:r>
                    <a:rPr lang="en-GB" sz="800" b="1" dirty="0">
                      <a:latin typeface="+mj-lt"/>
                      <a:ea typeface="Times New Roman" panose="02020603050405020304" pitchFamily="18" charset="0"/>
                    </a:rPr>
                    <a:t>Management</a:t>
                  </a:r>
                  <a:r>
                    <a:rPr lang="en-GB" sz="800" b="1" i="1" dirty="0">
                      <a:latin typeface="+mj-lt"/>
                      <a:ea typeface="Times New Roman" panose="02020603050405020304" pitchFamily="18" charset="0"/>
                    </a:rPr>
                    <a:t>   </a:t>
                  </a:r>
                  <a:endParaRPr lang="en-GB" sz="800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16">
                  <a:extLst>
                    <a:ext uri="{FF2B5EF4-FFF2-40B4-BE49-F238E27FC236}">
                      <a16:creationId xmlns:a16="http://schemas.microsoft.com/office/drawing/2014/main" id="{2899BA05-9B21-4C34-BDFF-E6E7EFCC92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00742" y="3664430"/>
                  <a:ext cx="869959" cy="971838"/>
                </a:xfrm>
                <a:custGeom>
                  <a:avLst/>
                  <a:gdLst>
                    <a:gd name="connsiteX0" fmla="*/ 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0 w 1781925"/>
                    <a:gd name="connsiteY4" fmla="*/ 0 h 538054"/>
                    <a:gd name="connsiteX0" fmla="*/ 292100 w 1781925"/>
                    <a:gd name="connsiteY0" fmla="*/ 0 h 538054"/>
                    <a:gd name="connsiteX1" fmla="*/ 1781925 w 1781925"/>
                    <a:gd name="connsiteY1" fmla="*/ 0 h 538054"/>
                    <a:gd name="connsiteX2" fmla="*/ 1781925 w 1781925"/>
                    <a:gd name="connsiteY2" fmla="*/ 538054 h 538054"/>
                    <a:gd name="connsiteX3" fmla="*/ 0 w 1781925"/>
                    <a:gd name="connsiteY3" fmla="*/ 538054 h 538054"/>
                    <a:gd name="connsiteX4" fmla="*/ 292100 w 1781925"/>
                    <a:gd name="connsiteY4" fmla="*/ 0 h 538054"/>
                    <a:gd name="connsiteX0" fmla="*/ 292100 w 1995657"/>
                    <a:gd name="connsiteY0" fmla="*/ 0 h 538054"/>
                    <a:gd name="connsiteX1" fmla="*/ 1995657 w 1995657"/>
                    <a:gd name="connsiteY1" fmla="*/ 6350 h 538054"/>
                    <a:gd name="connsiteX2" fmla="*/ 1781925 w 1995657"/>
                    <a:gd name="connsiteY2" fmla="*/ 538054 h 538054"/>
                    <a:gd name="connsiteX3" fmla="*/ 0 w 1995657"/>
                    <a:gd name="connsiteY3" fmla="*/ 538054 h 538054"/>
                    <a:gd name="connsiteX4" fmla="*/ 292100 w 1995657"/>
                    <a:gd name="connsiteY4" fmla="*/ 0 h 538054"/>
                    <a:gd name="connsiteX0" fmla="*/ 292100 w 1992514"/>
                    <a:gd name="connsiteY0" fmla="*/ 3175 h 541229"/>
                    <a:gd name="connsiteX1" fmla="*/ 1992514 w 1992514"/>
                    <a:gd name="connsiteY1" fmla="*/ 0 h 541229"/>
                    <a:gd name="connsiteX2" fmla="*/ 1781925 w 1992514"/>
                    <a:gd name="connsiteY2" fmla="*/ 541229 h 541229"/>
                    <a:gd name="connsiteX3" fmla="*/ 0 w 1992514"/>
                    <a:gd name="connsiteY3" fmla="*/ 541229 h 541229"/>
                    <a:gd name="connsiteX4" fmla="*/ 292100 w 1992514"/>
                    <a:gd name="connsiteY4" fmla="*/ 3175 h 541229"/>
                    <a:gd name="connsiteX0" fmla="*/ 292100 w 2011373"/>
                    <a:gd name="connsiteY0" fmla="*/ 3175 h 541229"/>
                    <a:gd name="connsiteX1" fmla="*/ 2011373 w 2011373"/>
                    <a:gd name="connsiteY1" fmla="*/ 0 h 541229"/>
                    <a:gd name="connsiteX2" fmla="*/ 1781925 w 2011373"/>
                    <a:gd name="connsiteY2" fmla="*/ 541229 h 541229"/>
                    <a:gd name="connsiteX3" fmla="*/ 0 w 2011373"/>
                    <a:gd name="connsiteY3" fmla="*/ 541229 h 541229"/>
                    <a:gd name="connsiteX4" fmla="*/ 292100 w 2011373"/>
                    <a:gd name="connsiteY4" fmla="*/ 3175 h 541229"/>
                    <a:gd name="connsiteX0" fmla="*/ 292100 w 2060877"/>
                    <a:gd name="connsiteY0" fmla="*/ 794 h 538848"/>
                    <a:gd name="connsiteX1" fmla="*/ 2060877 w 2060877"/>
                    <a:gd name="connsiteY1" fmla="*/ 0 h 538848"/>
                    <a:gd name="connsiteX2" fmla="*/ 1781925 w 2060877"/>
                    <a:gd name="connsiteY2" fmla="*/ 538848 h 538848"/>
                    <a:gd name="connsiteX3" fmla="*/ 0 w 2060877"/>
                    <a:gd name="connsiteY3" fmla="*/ 538848 h 538848"/>
                    <a:gd name="connsiteX4" fmla="*/ 292100 w 2060877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6350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0 h 538054"/>
                    <a:gd name="connsiteX1" fmla="*/ 2065591 w 2065591"/>
                    <a:gd name="connsiteY1" fmla="*/ 3968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65591"/>
                    <a:gd name="connsiteY0" fmla="*/ 794 h 538848"/>
                    <a:gd name="connsiteX1" fmla="*/ 2065591 w 2065591"/>
                    <a:gd name="connsiteY1" fmla="*/ 0 h 538848"/>
                    <a:gd name="connsiteX2" fmla="*/ 1781925 w 2065591"/>
                    <a:gd name="connsiteY2" fmla="*/ 538848 h 538848"/>
                    <a:gd name="connsiteX3" fmla="*/ 0 w 2065591"/>
                    <a:gd name="connsiteY3" fmla="*/ 538848 h 538848"/>
                    <a:gd name="connsiteX4" fmla="*/ 292100 w 2065591"/>
                    <a:gd name="connsiteY4" fmla="*/ 794 h 538848"/>
                    <a:gd name="connsiteX0" fmla="*/ 292100 w 2065591"/>
                    <a:gd name="connsiteY0" fmla="*/ 0 h 538054"/>
                    <a:gd name="connsiteX1" fmla="*/ 2065591 w 2065591"/>
                    <a:gd name="connsiteY1" fmla="*/ 1587 h 538054"/>
                    <a:gd name="connsiteX2" fmla="*/ 1781925 w 2065591"/>
                    <a:gd name="connsiteY2" fmla="*/ 538054 h 538054"/>
                    <a:gd name="connsiteX3" fmla="*/ 0 w 2065591"/>
                    <a:gd name="connsiteY3" fmla="*/ 538054 h 538054"/>
                    <a:gd name="connsiteX4" fmla="*/ 292100 w 2065591"/>
                    <a:gd name="connsiteY4" fmla="*/ 0 h 538054"/>
                    <a:gd name="connsiteX0" fmla="*/ 292100 w 2079736"/>
                    <a:gd name="connsiteY0" fmla="*/ 0 h 538054"/>
                    <a:gd name="connsiteX1" fmla="*/ 2079736 w 2079736"/>
                    <a:gd name="connsiteY1" fmla="*/ 1587 h 538054"/>
                    <a:gd name="connsiteX2" fmla="*/ 1781925 w 2079736"/>
                    <a:gd name="connsiteY2" fmla="*/ 538054 h 538054"/>
                    <a:gd name="connsiteX3" fmla="*/ 0 w 2079736"/>
                    <a:gd name="connsiteY3" fmla="*/ 538054 h 538054"/>
                    <a:gd name="connsiteX4" fmla="*/ 292100 w 2079736"/>
                    <a:gd name="connsiteY4" fmla="*/ 0 h 538054"/>
                    <a:gd name="connsiteX0" fmla="*/ 183662 w 1971298"/>
                    <a:gd name="connsiteY0" fmla="*/ 0 h 538054"/>
                    <a:gd name="connsiteX1" fmla="*/ 1971298 w 1971298"/>
                    <a:gd name="connsiteY1" fmla="*/ 1587 h 538054"/>
                    <a:gd name="connsiteX2" fmla="*/ 1673487 w 1971298"/>
                    <a:gd name="connsiteY2" fmla="*/ 538054 h 538054"/>
                    <a:gd name="connsiteX3" fmla="*/ 0 w 1971298"/>
                    <a:gd name="connsiteY3" fmla="*/ 535673 h 538054"/>
                    <a:gd name="connsiteX4" fmla="*/ 183662 w 1971298"/>
                    <a:gd name="connsiteY4" fmla="*/ 0 h 538054"/>
                    <a:gd name="connsiteX0" fmla="*/ 183662 w 1829858"/>
                    <a:gd name="connsiteY0" fmla="*/ 0 h 538054"/>
                    <a:gd name="connsiteX1" fmla="*/ 1829858 w 1829858"/>
                    <a:gd name="connsiteY1" fmla="*/ 3969 h 538054"/>
                    <a:gd name="connsiteX2" fmla="*/ 1673487 w 1829858"/>
                    <a:gd name="connsiteY2" fmla="*/ 538054 h 538054"/>
                    <a:gd name="connsiteX3" fmla="*/ 0 w 1829858"/>
                    <a:gd name="connsiteY3" fmla="*/ 535673 h 538054"/>
                    <a:gd name="connsiteX4" fmla="*/ 183662 w 1829858"/>
                    <a:gd name="connsiteY4" fmla="*/ 0 h 538054"/>
                    <a:gd name="connsiteX0" fmla="*/ 183662 w 1815714"/>
                    <a:gd name="connsiteY0" fmla="*/ 0 h 538054"/>
                    <a:gd name="connsiteX1" fmla="*/ 1815714 w 1815714"/>
                    <a:gd name="connsiteY1" fmla="*/ 3969 h 538054"/>
                    <a:gd name="connsiteX2" fmla="*/ 1673487 w 1815714"/>
                    <a:gd name="connsiteY2" fmla="*/ 538054 h 538054"/>
                    <a:gd name="connsiteX3" fmla="*/ 0 w 1815714"/>
                    <a:gd name="connsiteY3" fmla="*/ 535673 h 538054"/>
                    <a:gd name="connsiteX4" fmla="*/ 183662 w 1815714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3969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03927"/>
                    <a:gd name="connsiteY0" fmla="*/ 0 h 538054"/>
                    <a:gd name="connsiteX1" fmla="*/ 1803927 w 1803927"/>
                    <a:gd name="connsiteY1" fmla="*/ 1587 h 538054"/>
                    <a:gd name="connsiteX2" fmla="*/ 1673487 w 1803927"/>
                    <a:gd name="connsiteY2" fmla="*/ 538054 h 538054"/>
                    <a:gd name="connsiteX3" fmla="*/ 0 w 1803927"/>
                    <a:gd name="connsiteY3" fmla="*/ 535673 h 538054"/>
                    <a:gd name="connsiteX4" fmla="*/ 183662 w 1803927"/>
                    <a:gd name="connsiteY4" fmla="*/ 0 h 538054"/>
                    <a:gd name="connsiteX0" fmla="*/ 183662 w 1851074"/>
                    <a:gd name="connsiteY0" fmla="*/ 0 h 538054"/>
                    <a:gd name="connsiteX1" fmla="*/ 1851074 w 1851074"/>
                    <a:gd name="connsiteY1" fmla="*/ 1587 h 538054"/>
                    <a:gd name="connsiteX2" fmla="*/ 1673487 w 1851074"/>
                    <a:gd name="connsiteY2" fmla="*/ 538054 h 538054"/>
                    <a:gd name="connsiteX3" fmla="*/ 0 w 1851074"/>
                    <a:gd name="connsiteY3" fmla="*/ 535673 h 538054"/>
                    <a:gd name="connsiteX4" fmla="*/ 183662 w 1851074"/>
                    <a:gd name="connsiteY4" fmla="*/ 0 h 538054"/>
                    <a:gd name="connsiteX0" fmla="*/ 247310 w 1914722"/>
                    <a:gd name="connsiteY0" fmla="*/ 0 h 538054"/>
                    <a:gd name="connsiteX1" fmla="*/ 1914722 w 1914722"/>
                    <a:gd name="connsiteY1" fmla="*/ 1587 h 538054"/>
                    <a:gd name="connsiteX2" fmla="*/ 1737135 w 1914722"/>
                    <a:gd name="connsiteY2" fmla="*/ 538054 h 538054"/>
                    <a:gd name="connsiteX3" fmla="*/ 0 w 1914722"/>
                    <a:gd name="connsiteY3" fmla="*/ 533800 h 538054"/>
                    <a:gd name="connsiteX4" fmla="*/ 247310 w 1914722"/>
                    <a:gd name="connsiteY4" fmla="*/ 0 h 538054"/>
                    <a:gd name="connsiteX0" fmla="*/ 242595 w 1910007"/>
                    <a:gd name="connsiteY0" fmla="*/ 0 h 538054"/>
                    <a:gd name="connsiteX1" fmla="*/ 1910007 w 1910007"/>
                    <a:gd name="connsiteY1" fmla="*/ 1587 h 538054"/>
                    <a:gd name="connsiteX2" fmla="*/ 1732420 w 1910007"/>
                    <a:gd name="connsiteY2" fmla="*/ 538054 h 538054"/>
                    <a:gd name="connsiteX3" fmla="*/ 0 w 1910007"/>
                    <a:gd name="connsiteY3" fmla="*/ 533800 h 538054"/>
                    <a:gd name="connsiteX4" fmla="*/ 242595 w 1910007"/>
                    <a:gd name="connsiteY4" fmla="*/ 0 h 538054"/>
                    <a:gd name="connsiteX0" fmla="*/ 226094 w 1893506"/>
                    <a:gd name="connsiteY0" fmla="*/ 0 h 538054"/>
                    <a:gd name="connsiteX1" fmla="*/ 1893506 w 1893506"/>
                    <a:gd name="connsiteY1" fmla="*/ 1587 h 538054"/>
                    <a:gd name="connsiteX2" fmla="*/ 1715919 w 1893506"/>
                    <a:gd name="connsiteY2" fmla="*/ 538054 h 538054"/>
                    <a:gd name="connsiteX3" fmla="*/ 0 w 1893506"/>
                    <a:gd name="connsiteY3" fmla="*/ 533800 h 538054"/>
                    <a:gd name="connsiteX4" fmla="*/ 226094 w 1893506"/>
                    <a:gd name="connsiteY4" fmla="*/ 0 h 538054"/>
                    <a:gd name="connsiteX0" fmla="*/ 233165 w 1900577"/>
                    <a:gd name="connsiteY0" fmla="*/ 0 h 538054"/>
                    <a:gd name="connsiteX1" fmla="*/ 1900577 w 1900577"/>
                    <a:gd name="connsiteY1" fmla="*/ 1587 h 538054"/>
                    <a:gd name="connsiteX2" fmla="*/ 1722990 w 1900577"/>
                    <a:gd name="connsiteY2" fmla="*/ 538054 h 538054"/>
                    <a:gd name="connsiteX3" fmla="*/ 0 w 1900577"/>
                    <a:gd name="connsiteY3" fmla="*/ 531926 h 538054"/>
                    <a:gd name="connsiteX4" fmla="*/ 233165 w 1900577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0053 h 538054"/>
                    <a:gd name="connsiteX4" fmla="*/ 240237 w 1907649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1926 h 538054"/>
                    <a:gd name="connsiteX4" fmla="*/ 240237 w 1907649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3800 h 538054"/>
                    <a:gd name="connsiteX4" fmla="*/ 240237 w 1907649"/>
                    <a:gd name="connsiteY4" fmla="*/ 0 h 538054"/>
                    <a:gd name="connsiteX0" fmla="*/ 233165 w 1900577"/>
                    <a:gd name="connsiteY0" fmla="*/ 0 h 538054"/>
                    <a:gd name="connsiteX1" fmla="*/ 1900577 w 1900577"/>
                    <a:gd name="connsiteY1" fmla="*/ 1587 h 538054"/>
                    <a:gd name="connsiteX2" fmla="*/ 1722990 w 1900577"/>
                    <a:gd name="connsiteY2" fmla="*/ 538054 h 538054"/>
                    <a:gd name="connsiteX3" fmla="*/ 0 w 1900577"/>
                    <a:gd name="connsiteY3" fmla="*/ 535673 h 538054"/>
                    <a:gd name="connsiteX4" fmla="*/ 233165 w 1900577"/>
                    <a:gd name="connsiteY4" fmla="*/ 0 h 538054"/>
                    <a:gd name="connsiteX0" fmla="*/ 235522 w 1902934"/>
                    <a:gd name="connsiteY0" fmla="*/ 0 h 538054"/>
                    <a:gd name="connsiteX1" fmla="*/ 1902934 w 1902934"/>
                    <a:gd name="connsiteY1" fmla="*/ 1587 h 538054"/>
                    <a:gd name="connsiteX2" fmla="*/ 1725347 w 1902934"/>
                    <a:gd name="connsiteY2" fmla="*/ 538054 h 538054"/>
                    <a:gd name="connsiteX3" fmla="*/ 0 w 1902934"/>
                    <a:gd name="connsiteY3" fmla="*/ 535673 h 538054"/>
                    <a:gd name="connsiteX4" fmla="*/ 235522 w 1902934"/>
                    <a:gd name="connsiteY4" fmla="*/ 0 h 538054"/>
                    <a:gd name="connsiteX0" fmla="*/ 242594 w 1910006"/>
                    <a:gd name="connsiteY0" fmla="*/ 0 h 541293"/>
                    <a:gd name="connsiteX1" fmla="*/ 1910006 w 1910006"/>
                    <a:gd name="connsiteY1" fmla="*/ 1587 h 541293"/>
                    <a:gd name="connsiteX2" fmla="*/ 1732419 w 1910006"/>
                    <a:gd name="connsiteY2" fmla="*/ 538054 h 541293"/>
                    <a:gd name="connsiteX3" fmla="*/ 0 w 1910006"/>
                    <a:gd name="connsiteY3" fmla="*/ 541293 h 541293"/>
                    <a:gd name="connsiteX4" fmla="*/ 242594 w 1910006"/>
                    <a:gd name="connsiteY4" fmla="*/ 0 h 541293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5673 h 538054"/>
                    <a:gd name="connsiteX4" fmla="*/ 240237 w 1907649"/>
                    <a:gd name="connsiteY4" fmla="*/ 0 h 538054"/>
                    <a:gd name="connsiteX0" fmla="*/ 240237 w 1907649"/>
                    <a:gd name="connsiteY0" fmla="*/ 0 h 538054"/>
                    <a:gd name="connsiteX1" fmla="*/ 1907649 w 1907649"/>
                    <a:gd name="connsiteY1" fmla="*/ 1587 h 538054"/>
                    <a:gd name="connsiteX2" fmla="*/ 1730062 w 1907649"/>
                    <a:gd name="connsiteY2" fmla="*/ 538054 h 538054"/>
                    <a:gd name="connsiteX3" fmla="*/ 0 w 1907649"/>
                    <a:gd name="connsiteY3" fmla="*/ 537546 h 538054"/>
                    <a:gd name="connsiteX4" fmla="*/ 240237 w 1907649"/>
                    <a:gd name="connsiteY4" fmla="*/ 0 h 538054"/>
                    <a:gd name="connsiteX0" fmla="*/ 240237 w 1961867"/>
                    <a:gd name="connsiteY0" fmla="*/ 0 h 538054"/>
                    <a:gd name="connsiteX1" fmla="*/ 1961867 w 1961867"/>
                    <a:gd name="connsiteY1" fmla="*/ 5333 h 538054"/>
                    <a:gd name="connsiteX2" fmla="*/ 1730062 w 1961867"/>
                    <a:gd name="connsiteY2" fmla="*/ 538054 h 538054"/>
                    <a:gd name="connsiteX3" fmla="*/ 0 w 1961867"/>
                    <a:gd name="connsiteY3" fmla="*/ 537546 h 538054"/>
                    <a:gd name="connsiteX4" fmla="*/ 240237 w 1961867"/>
                    <a:gd name="connsiteY4" fmla="*/ 0 h 538054"/>
                    <a:gd name="connsiteX0" fmla="*/ 240237 w 1957153"/>
                    <a:gd name="connsiteY0" fmla="*/ 2159 h 540213"/>
                    <a:gd name="connsiteX1" fmla="*/ 1957153 w 1957153"/>
                    <a:gd name="connsiteY1" fmla="*/ 0 h 540213"/>
                    <a:gd name="connsiteX2" fmla="*/ 1730062 w 1957153"/>
                    <a:gd name="connsiteY2" fmla="*/ 540213 h 540213"/>
                    <a:gd name="connsiteX3" fmla="*/ 0 w 1957153"/>
                    <a:gd name="connsiteY3" fmla="*/ 539705 h 540213"/>
                    <a:gd name="connsiteX4" fmla="*/ 240237 w 1957153"/>
                    <a:gd name="connsiteY4" fmla="*/ 2159 h 540213"/>
                    <a:gd name="connsiteX0" fmla="*/ 240237 w 1957153"/>
                    <a:gd name="connsiteY0" fmla="*/ 286 h 538340"/>
                    <a:gd name="connsiteX1" fmla="*/ 1957153 w 1957153"/>
                    <a:gd name="connsiteY1" fmla="*/ 0 h 538340"/>
                    <a:gd name="connsiteX2" fmla="*/ 1730062 w 1957153"/>
                    <a:gd name="connsiteY2" fmla="*/ 538340 h 538340"/>
                    <a:gd name="connsiteX3" fmla="*/ 0 w 1957153"/>
                    <a:gd name="connsiteY3" fmla="*/ 537832 h 538340"/>
                    <a:gd name="connsiteX4" fmla="*/ 240237 w 1957153"/>
                    <a:gd name="connsiteY4" fmla="*/ 286 h 538340"/>
                    <a:gd name="connsiteX0" fmla="*/ 264740 w 1981656"/>
                    <a:gd name="connsiteY0" fmla="*/ 286 h 538340"/>
                    <a:gd name="connsiteX1" fmla="*/ 1981656 w 1981656"/>
                    <a:gd name="connsiteY1" fmla="*/ 0 h 538340"/>
                    <a:gd name="connsiteX2" fmla="*/ 1754565 w 1981656"/>
                    <a:gd name="connsiteY2" fmla="*/ 538340 h 538340"/>
                    <a:gd name="connsiteX3" fmla="*/ 0 w 1981656"/>
                    <a:gd name="connsiteY3" fmla="*/ 537832 h 538340"/>
                    <a:gd name="connsiteX4" fmla="*/ 264740 w 1981656"/>
                    <a:gd name="connsiteY4" fmla="*/ 286 h 538340"/>
                    <a:gd name="connsiteX0" fmla="*/ 264740 w 1981656"/>
                    <a:gd name="connsiteY0" fmla="*/ 286 h 538340"/>
                    <a:gd name="connsiteX1" fmla="*/ 1981656 w 1981656"/>
                    <a:gd name="connsiteY1" fmla="*/ 0 h 538340"/>
                    <a:gd name="connsiteX2" fmla="*/ 1725162 w 1981656"/>
                    <a:gd name="connsiteY2" fmla="*/ 538340 h 538340"/>
                    <a:gd name="connsiteX3" fmla="*/ 0 w 1981656"/>
                    <a:gd name="connsiteY3" fmla="*/ 537832 h 538340"/>
                    <a:gd name="connsiteX4" fmla="*/ 264740 w 1981656"/>
                    <a:gd name="connsiteY4" fmla="*/ 286 h 538340"/>
                    <a:gd name="connsiteX0" fmla="*/ 448870 w 2165786"/>
                    <a:gd name="connsiteY0" fmla="*/ 286 h 538340"/>
                    <a:gd name="connsiteX1" fmla="*/ 2165786 w 2165786"/>
                    <a:gd name="connsiteY1" fmla="*/ 0 h 538340"/>
                    <a:gd name="connsiteX2" fmla="*/ 1909292 w 2165786"/>
                    <a:gd name="connsiteY2" fmla="*/ 538340 h 538340"/>
                    <a:gd name="connsiteX3" fmla="*/ 0 w 2165786"/>
                    <a:gd name="connsiteY3" fmla="*/ 537832 h 538340"/>
                    <a:gd name="connsiteX4" fmla="*/ 448870 w 2165786"/>
                    <a:gd name="connsiteY4" fmla="*/ 286 h 538340"/>
                    <a:gd name="connsiteX0" fmla="*/ 448870 w 2372012"/>
                    <a:gd name="connsiteY0" fmla="*/ 0 h 538054"/>
                    <a:gd name="connsiteX1" fmla="*/ 2372012 w 2372012"/>
                    <a:gd name="connsiteY1" fmla="*/ 1202 h 538054"/>
                    <a:gd name="connsiteX2" fmla="*/ 1909292 w 2372012"/>
                    <a:gd name="connsiteY2" fmla="*/ 538054 h 538054"/>
                    <a:gd name="connsiteX3" fmla="*/ 0 w 2372012"/>
                    <a:gd name="connsiteY3" fmla="*/ 537546 h 538054"/>
                    <a:gd name="connsiteX4" fmla="*/ 448870 w 2372012"/>
                    <a:gd name="connsiteY4" fmla="*/ 0 h 538054"/>
                    <a:gd name="connsiteX0" fmla="*/ 448870 w 2320455"/>
                    <a:gd name="connsiteY0" fmla="*/ 0 h 538054"/>
                    <a:gd name="connsiteX1" fmla="*/ 2320455 w 2320455"/>
                    <a:gd name="connsiteY1" fmla="*/ 1202 h 538054"/>
                    <a:gd name="connsiteX2" fmla="*/ 1909292 w 2320455"/>
                    <a:gd name="connsiteY2" fmla="*/ 538054 h 538054"/>
                    <a:gd name="connsiteX3" fmla="*/ 0 w 2320455"/>
                    <a:gd name="connsiteY3" fmla="*/ 537546 h 538054"/>
                    <a:gd name="connsiteX4" fmla="*/ 448870 w 2320455"/>
                    <a:gd name="connsiteY4" fmla="*/ 0 h 538054"/>
                    <a:gd name="connsiteX0" fmla="*/ 448870 w 2268899"/>
                    <a:gd name="connsiteY0" fmla="*/ 0 h 538054"/>
                    <a:gd name="connsiteX1" fmla="*/ 2268899 w 2268899"/>
                    <a:gd name="connsiteY1" fmla="*/ 1202 h 538054"/>
                    <a:gd name="connsiteX2" fmla="*/ 1909292 w 2268899"/>
                    <a:gd name="connsiteY2" fmla="*/ 538054 h 538054"/>
                    <a:gd name="connsiteX3" fmla="*/ 0 w 2268899"/>
                    <a:gd name="connsiteY3" fmla="*/ 537546 h 538054"/>
                    <a:gd name="connsiteX4" fmla="*/ 448870 w 2268899"/>
                    <a:gd name="connsiteY4" fmla="*/ 0 h 538054"/>
                    <a:gd name="connsiteX0" fmla="*/ 448870 w 2290995"/>
                    <a:gd name="connsiteY0" fmla="*/ 0 h 538054"/>
                    <a:gd name="connsiteX1" fmla="*/ 2290995 w 2290995"/>
                    <a:gd name="connsiteY1" fmla="*/ 1202 h 538054"/>
                    <a:gd name="connsiteX2" fmla="*/ 1909292 w 2290995"/>
                    <a:gd name="connsiteY2" fmla="*/ 538054 h 538054"/>
                    <a:gd name="connsiteX3" fmla="*/ 0 w 2290995"/>
                    <a:gd name="connsiteY3" fmla="*/ 537546 h 538054"/>
                    <a:gd name="connsiteX4" fmla="*/ 448870 w 2290995"/>
                    <a:gd name="connsiteY4" fmla="*/ 0 h 538054"/>
                    <a:gd name="connsiteX0" fmla="*/ 448870 w 2246804"/>
                    <a:gd name="connsiteY0" fmla="*/ 0 h 538054"/>
                    <a:gd name="connsiteX1" fmla="*/ 2246804 w 2246804"/>
                    <a:gd name="connsiteY1" fmla="*/ 2194 h 538054"/>
                    <a:gd name="connsiteX2" fmla="*/ 1909292 w 2246804"/>
                    <a:gd name="connsiteY2" fmla="*/ 538054 h 538054"/>
                    <a:gd name="connsiteX3" fmla="*/ 0 w 2246804"/>
                    <a:gd name="connsiteY3" fmla="*/ 537546 h 538054"/>
                    <a:gd name="connsiteX4" fmla="*/ 448870 w 2246804"/>
                    <a:gd name="connsiteY4" fmla="*/ 0 h 538054"/>
                    <a:gd name="connsiteX0" fmla="*/ 502882 w 2300816"/>
                    <a:gd name="connsiteY0" fmla="*/ 0 h 538054"/>
                    <a:gd name="connsiteX1" fmla="*/ 2300816 w 2300816"/>
                    <a:gd name="connsiteY1" fmla="*/ 2194 h 538054"/>
                    <a:gd name="connsiteX2" fmla="*/ 1963304 w 2300816"/>
                    <a:gd name="connsiteY2" fmla="*/ 538054 h 538054"/>
                    <a:gd name="connsiteX3" fmla="*/ 0 w 2300816"/>
                    <a:gd name="connsiteY3" fmla="*/ 537546 h 538054"/>
                    <a:gd name="connsiteX4" fmla="*/ 502882 w 2300816"/>
                    <a:gd name="connsiteY4" fmla="*/ 0 h 538054"/>
                    <a:gd name="connsiteX0" fmla="*/ 502882 w 2295906"/>
                    <a:gd name="connsiteY0" fmla="*/ 0 h 538054"/>
                    <a:gd name="connsiteX1" fmla="*/ 2295906 w 2295906"/>
                    <a:gd name="connsiteY1" fmla="*/ 210 h 538054"/>
                    <a:gd name="connsiteX2" fmla="*/ 1963304 w 2295906"/>
                    <a:gd name="connsiteY2" fmla="*/ 538054 h 538054"/>
                    <a:gd name="connsiteX3" fmla="*/ 0 w 2295906"/>
                    <a:gd name="connsiteY3" fmla="*/ 537546 h 538054"/>
                    <a:gd name="connsiteX4" fmla="*/ 502882 w 2295906"/>
                    <a:gd name="connsiteY4" fmla="*/ 0 h 538054"/>
                    <a:gd name="connsiteX0" fmla="*/ 502882 w 2295906"/>
                    <a:gd name="connsiteY0" fmla="*/ 0 h 537546"/>
                    <a:gd name="connsiteX1" fmla="*/ 2295906 w 2295906"/>
                    <a:gd name="connsiteY1" fmla="*/ 210 h 537546"/>
                    <a:gd name="connsiteX2" fmla="*/ 1860191 w 2295906"/>
                    <a:gd name="connsiteY2" fmla="*/ 537062 h 537546"/>
                    <a:gd name="connsiteX3" fmla="*/ 0 w 2295906"/>
                    <a:gd name="connsiteY3" fmla="*/ 537546 h 537546"/>
                    <a:gd name="connsiteX4" fmla="*/ 502882 w 2295906"/>
                    <a:gd name="connsiteY4" fmla="*/ 0 h 537546"/>
                    <a:gd name="connsiteX0" fmla="*/ 502882 w 2295906"/>
                    <a:gd name="connsiteY0" fmla="*/ 0 h 539046"/>
                    <a:gd name="connsiteX1" fmla="*/ 2295906 w 2295906"/>
                    <a:gd name="connsiteY1" fmla="*/ 210 h 539046"/>
                    <a:gd name="connsiteX2" fmla="*/ 1752167 w 2295906"/>
                    <a:gd name="connsiteY2" fmla="*/ 539046 h 539046"/>
                    <a:gd name="connsiteX3" fmla="*/ 0 w 2295906"/>
                    <a:gd name="connsiteY3" fmla="*/ 537546 h 539046"/>
                    <a:gd name="connsiteX4" fmla="*/ 502882 w 2295906"/>
                    <a:gd name="connsiteY4" fmla="*/ 0 h 539046"/>
                    <a:gd name="connsiteX0" fmla="*/ 502882 w 2295906"/>
                    <a:gd name="connsiteY0" fmla="*/ 0 h 538054"/>
                    <a:gd name="connsiteX1" fmla="*/ 2295906 w 2295906"/>
                    <a:gd name="connsiteY1" fmla="*/ 210 h 538054"/>
                    <a:gd name="connsiteX2" fmla="*/ 1820909 w 2295906"/>
                    <a:gd name="connsiteY2" fmla="*/ 538054 h 538054"/>
                    <a:gd name="connsiteX3" fmla="*/ 0 w 2295906"/>
                    <a:gd name="connsiteY3" fmla="*/ 537546 h 538054"/>
                    <a:gd name="connsiteX4" fmla="*/ 502882 w 2295906"/>
                    <a:gd name="connsiteY4" fmla="*/ 0 h 538054"/>
                    <a:gd name="connsiteX0" fmla="*/ 598631 w 2391655"/>
                    <a:gd name="connsiteY0" fmla="*/ 0 h 538054"/>
                    <a:gd name="connsiteX1" fmla="*/ 2391655 w 2391655"/>
                    <a:gd name="connsiteY1" fmla="*/ 210 h 538054"/>
                    <a:gd name="connsiteX2" fmla="*/ 1916658 w 2391655"/>
                    <a:gd name="connsiteY2" fmla="*/ 538054 h 538054"/>
                    <a:gd name="connsiteX3" fmla="*/ 0 w 2391655"/>
                    <a:gd name="connsiteY3" fmla="*/ 537546 h 538054"/>
                    <a:gd name="connsiteX4" fmla="*/ 598631 w 2391655"/>
                    <a:gd name="connsiteY4" fmla="*/ 0 h 538054"/>
                    <a:gd name="connsiteX0" fmla="*/ 598631 w 2391655"/>
                    <a:gd name="connsiteY0" fmla="*/ 0 h 538054"/>
                    <a:gd name="connsiteX1" fmla="*/ 2391655 w 2391655"/>
                    <a:gd name="connsiteY1" fmla="*/ 210 h 538054"/>
                    <a:gd name="connsiteX2" fmla="*/ 1791450 w 2391655"/>
                    <a:gd name="connsiteY2" fmla="*/ 538054 h 538054"/>
                    <a:gd name="connsiteX3" fmla="*/ 0 w 2391655"/>
                    <a:gd name="connsiteY3" fmla="*/ 537546 h 538054"/>
                    <a:gd name="connsiteX4" fmla="*/ 598631 w 2391655"/>
                    <a:gd name="connsiteY4" fmla="*/ 0 h 53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1655" h="538054">
                      <a:moveTo>
                        <a:pt x="598631" y="0"/>
                      </a:moveTo>
                      <a:lnTo>
                        <a:pt x="2391655" y="210"/>
                      </a:lnTo>
                      <a:lnTo>
                        <a:pt x="1791450" y="538054"/>
                      </a:lnTo>
                      <a:lnTo>
                        <a:pt x="0" y="537546"/>
                      </a:lnTo>
                      <a:lnTo>
                        <a:pt x="598631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800" b="1" dirty="0">
                      <a:latin typeface="+mj-lt"/>
                      <a:ea typeface="Times New Roman" panose="02020603050405020304" pitchFamily="18" charset="0"/>
                    </a:rPr>
                    <a:t>Step-Up Care</a:t>
                  </a:r>
                </a:p>
              </p:txBody>
            </p:sp>
          </p:grpSp>
        </p:grpSp>
        <p:pic>
          <p:nvPicPr>
            <p:cNvPr id="6" name="Graphic 658" descr="Badge 1 with solid fill">
              <a:extLst>
                <a:ext uri="{FF2B5EF4-FFF2-40B4-BE49-F238E27FC236}">
                  <a16:creationId xmlns:a16="http://schemas.microsoft.com/office/drawing/2014/main" id="{D24AADDA-D8A6-4D2D-9108-9A8F7DC30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69761" y="1414112"/>
              <a:ext cx="405127" cy="405091"/>
            </a:xfrm>
            <a:prstGeom prst="rect">
              <a:avLst/>
            </a:prstGeom>
          </p:spPr>
        </p:pic>
        <p:pic>
          <p:nvPicPr>
            <p:cNvPr id="7" name="Graphic 659" descr="Badge with solid fill">
              <a:extLst>
                <a:ext uri="{FF2B5EF4-FFF2-40B4-BE49-F238E27FC236}">
                  <a16:creationId xmlns:a16="http://schemas.microsoft.com/office/drawing/2014/main" id="{B58A1FE0-8948-4AE3-B726-14F520E9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8621" y="3699206"/>
              <a:ext cx="410207" cy="410171"/>
            </a:xfrm>
            <a:prstGeom prst="rect">
              <a:avLst/>
            </a:prstGeom>
          </p:spPr>
        </p:pic>
        <p:sp>
          <p:nvSpPr>
            <p:cNvPr id="8" name="Callout: Bent Line 7">
              <a:extLst>
                <a:ext uri="{FF2B5EF4-FFF2-40B4-BE49-F238E27FC236}">
                  <a16:creationId xmlns:a16="http://schemas.microsoft.com/office/drawing/2014/main" id="{8E6C6283-A5AC-4BF5-9FD0-F119259C15E2}"/>
                </a:ext>
              </a:extLst>
            </p:cNvPr>
            <p:cNvSpPr/>
            <p:nvPr/>
          </p:nvSpPr>
          <p:spPr>
            <a:xfrm>
              <a:off x="3083778" y="1403480"/>
              <a:ext cx="1733538" cy="1136928"/>
            </a:xfrm>
            <a:prstGeom prst="borderCallout2">
              <a:avLst>
                <a:gd name="adj1" fmla="val 3812"/>
                <a:gd name="adj2" fmla="val 102010"/>
                <a:gd name="adj3" fmla="val 3766"/>
                <a:gd name="adj4" fmla="val 108914"/>
                <a:gd name="adj5" fmla="val 12751"/>
                <a:gd name="adj6" fmla="val 133380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Digital Apps</a:t>
              </a:r>
              <a:r>
                <a:rPr lang="en-GB" sz="100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could help parents track their child’s development </a:t>
              </a:r>
              <a:r>
                <a:rPr lang="en-GB" sz="100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and share info with professionals. This could help services respond to families concerns earlier &amp; potentially reduce the bottleneck in autism diagnostic pathways.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allout: Bent Line 8">
              <a:extLst>
                <a:ext uri="{FF2B5EF4-FFF2-40B4-BE49-F238E27FC236}">
                  <a16:creationId xmlns:a16="http://schemas.microsoft.com/office/drawing/2014/main" id="{52D77CEE-B704-4C81-9B04-CDC98AE86FA8}"/>
                </a:ext>
              </a:extLst>
            </p:cNvPr>
            <p:cNvSpPr/>
            <p:nvPr/>
          </p:nvSpPr>
          <p:spPr>
            <a:xfrm>
              <a:off x="3073134" y="2727128"/>
              <a:ext cx="1733538" cy="2074982"/>
            </a:xfrm>
            <a:prstGeom prst="borderCallout2">
              <a:avLst>
                <a:gd name="adj1" fmla="val 48268"/>
                <a:gd name="adj2" fmla="val 103646"/>
                <a:gd name="adj3" fmla="val 48025"/>
                <a:gd name="adj4" fmla="val 115855"/>
                <a:gd name="adj5" fmla="val 51233"/>
                <a:gd name="adj6" fmla="val 155121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Co-owned health records</a:t>
              </a:r>
              <a:r>
                <a:rPr lang="en-GB" sz="100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could enable autistic people/families to take ownership of their care. </a:t>
              </a:r>
              <a:r>
                <a:rPr lang="en-GB" sz="100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Autistic people/their carers could use an integrated digital record to track changes in their wellbeing while self-managing and request stepped up support if issues are escalating.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Professionals could use a system to actively case manage ‘stepped up’ care for a patient across different services. 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Callout: Bent Line 9">
              <a:extLst>
                <a:ext uri="{FF2B5EF4-FFF2-40B4-BE49-F238E27FC236}">
                  <a16:creationId xmlns:a16="http://schemas.microsoft.com/office/drawing/2014/main" id="{89353CD7-00F9-4EFA-AD01-89895E457619}"/>
                </a:ext>
              </a:extLst>
            </p:cNvPr>
            <p:cNvSpPr/>
            <p:nvPr/>
          </p:nvSpPr>
          <p:spPr>
            <a:xfrm>
              <a:off x="3083778" y="4988830"/>
              <a:ext cx="1733538" cy="1096540"/>
            </a:xfrm>
            <a:prstGeom prst="borderCallout2">
              <a:avLst>
                <a:gd name="adj1" fmla="val -1318"/>
                <a:gd name="adj2" fmla="val 48036"/>
                <a:gd name="adj3" fmla="val -5918"/>
                <a:gd name="adj4" fmla="val 48036"/>
                <a:gd name="adj5" fmla="val -16221"/>
                <a:gd name="adj6" fmla="val 47989"/>
              </a:avLst>
            </a:prstGeom>
            <a:solidFill>
              <a:schemeClr val="bg1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Aggregating data &amp; analytics </a:t>
              </a:r>
              <a:r>
                <a:rPr lang="en-GB" sz="1000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from integrated records could potentially build a Learning Health System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,</a:t>
              </a:r>
              <a:r>
                <a:rPr lang="en-GB" sz="1000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where it becomes possible to predict when a person’s health or wellbeing is at risk.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1" name="Graphic 660" descr="Badge 3 with solid fill">
              <a:extLst>
                <a:ext uri="{FF2B5EF4-FFF2-40B4-BE49-F238E27FC236}">
                  <a16:creationId xmlns:a16="http://schemas.microsoft.com/office/drawing/2014/main" id="{1305ACCE-32B8-4B25-B560-FF861E7AE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8332" y="4675938"/>
              <a:ext cx="410207" cy="410171"/>
            </a:xfrm>
            <a:prstGeom prst="rect">
              <a:avLst/>
            </a:prstGeom>
          </p:spPr>
        </p:pic>
        <p:sp>
          <p:nvSpPr>
            <p:cNvPr id="12" name="Callout: Bent Line 11">
              <a:extLst>
                <a:ext uri="{FF2B5EF4-FFF2-40B4-BE49-F238E27FC236}">
                  <a16:creationId xmlns:a16="http://schemas.microsoft.com/office/drawing/2014/main" id="{4B00EA6E-38D1-4FE0-9D0F-6CB123CD0DF6}"/>
                </a:ext>
              </a:extLst>
            </p:cNvPr>
            <p:cNvSpPr/>
            <p:nvPr/>
          </p:nvSpPr>
          <p:spPr>
            <a:xfrm>
              <a:off x="7463474" y="2530423"/>
              <a:ext cx="1827517" cy="1319404"/>
            </a:xfrm>
            <a:prstGeom prst="borderCallout2">
              <a:avLst>
                <a:gd name="adj1" fmla="val 58503"/>
                <a:gd name="adj2" fmla="val -725"/>
                <a:gd name="adj3" fmla="val 58691"/>
                <a:gd name="adj4" fmla="val -10000"/>
                <a:gd name="adj5" fmla="val 66641"/>
                <a:gd name="adj6" fmla="val -4846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Digital Navigators</a:t>
              </a:r>
              <a:r>
                <a:rPr lang="en-GB" sz="1000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could show autistic people/families how to use shared health records (point 2)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&amp; digital self-management content (point 3). They could help coordinate requests for ‘step up’ support through a digital case management system.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3" name="Graphic 661" descr="Badge 4 with solid fill">
              <a:extLst>
                <a:ext uri="{FF2B5EF4-FFF2-40B4-BE49-F238E27FC236}">
                  <a16:creationId xmlns:a16="http://schemas.microsoft.com/office/drawing/2014/main" id="{C13F3590-3324-437F-914E-0C6F9BDE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55237" y="3220692"/>
              <a:ext cx="410207" cy="410171"/>
            </a:xfrm>
            <a:prstGeom prst="rect">
              <a:avLst/>
            </a:prstGeom>
          </p:spPr>
        </p:pic>
        <p:sp>
          <p:nvSpPr>
            <p:cNvPr id="14" name="Callout: Bent Line 13">
              <a:extLst>
                <a:ext uri="{FF2B5EF4-FFF2-40B4-BE49-F238E27FC236}">
                  <a16:creationId xmlns:a16="http://schemas.microsoft.com/office/drawing/2014/main" id="{2447B1A9-D457-4EB4-A67A-B18967BC1D66}"/>
                </a:ext>
              </a:extLst>
            </p:cNvPr>
            <p:cNvSpPr/>
            <p:nvPr/>
          </p:nvSpPr>
          <p:spPr>
            <a:xfrm>
              <a:off x="7410451" y="4800486"/>
              <a:ext cx="1933561" cy="1129557"/>
            </a:xfrm>
            <a:prstGeom prst="borderCallout2">
              <a:avLst>
                <a:gd name="adj1" fmla="val 58503"/>
                <a:gd name="adj2" fmla="val -725"/>
                <a:gd name="adj3" fmla="val 58691"/>
                <a:gd name="adj4" fmla="val -10000"/>
                <a:gd name="adj5" fmla="val 23453"/>
                <a:gd name="adj6" fmla="val -100048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Smartphone apps, managed online communities &amp; content</a:t>
              </a:r>
              <a:r>
                <a:rPr lang="en-GB" sz="1000" dirty="0">
                  <a:solidFill>
                    <a:srgbClr val="00B05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could deliver low intensity supports on-demand.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A suite of evidence-bases resources could be immediately available for autistic people &amp; families while self/family-managing.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011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CD6CAE-1939-4A61-A25E-63F567738493}"/>
              </a:ext>
            </a:extLst>
          </p:cNvPr>
          <p:cNvSpPr/>
          <p:nvPr/>
        </p:nvSpPr>
        <p:spPr>
          <a:xfrm rot="16200000">
            <a:off x="200605" y="2887372"/>
            <a:ext cx="4313769" cy="1457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A) PRE-DIAGNOSIS</a:t>
            </a:r>
            <a:endParaRPr lang="en-GB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416">
            <a:extLst>
              <a:ext uri="{FF2B5EF4-FFF2-40B4-BE49-F238E27FC236}">
                <a16:creationId xmlns:a16="http://schemas.microsoft.com/office/drawing/2014/main" id="{6B28CF51-DF98-4693-B41F-4C00B226EC5F}"/>
              </a:ext>
            </a:extLst>
          </p:cNvPr>
          <p:cNvSpPr/>
          <p:nvPr/>
        </p:nvSpPr>
        <p:spPr>
          <a:xfrm rot="16200000">
            <a:off x="1487839" y="2689721"/>
            <a:ext cx="1779395" cy="871480"/>
          </a:xfrm>
          <a:custGeom>
            <a:avLst/>
            <a:gdLst>
              <a:gd name="connsiteX0" fmla="*/ 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0 w 1781925"/>
              <a:gd name="connsiteY4" fmla="*/ 0 h 538054"/>
              <a:gd name="connsiteX0" fmla="*/ 29210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292100 w 1781925"/>
              <a:gd name="connsiteY4" fmla="*/ 0 h 538054"/>
              <a:gd name="connsiteX0" fmla="*/ 292100 w 1995657"/>
              <a:gd name="connsiteY0" fmla="*/ 0 h 538054"/>
              <a:gd name="connsiteX1" fmla="*/ 1995657 w 1995657"/>
              <a:gd name="connsiteY1" fmla="*/ 6350 h 538054"/>
              <a:gd name="connsiteX2" fmla="*/ 1781925 w 1995657"/>
              <a:gd name="connsiteY2" fmla="*/ 538054 h 538054"/>
              <a:gd name="connsiteX3" fmla="*/ 0 w 1995657"/>
              <a:gd name="connsiteY3" fmla="*/ 538054 h 538054"/>
              <a:gd name="connsiteX4" fmla="*/ 292100 w 1995657"/>
              <a:gd name="connsiteY4" fmla="*/ 0 h 538054"/>
              <a:gd name="connsiteX0" fmla="*/ 292100 w 1992514"/>
              <a:gd name="connsiteY0" fmla="*/ 3175 h 541229"/>
              <a:gd name="connsiteX1" fmla="*/ 1992514 w 1992514"/>
              <a:gd name="connsiteY1" fmla="*/ 0 h 541229"/>
              <a:gd name="connsiteX2" fmla="*/ 1781925 w 1992514"/>
              <a:gd name="connsiteY2" fmla="*/ 541229 h 541229"/>
              <a:gd name="connsiteX3" fmla="*/ 0 w 1992514"/>
              <a:gd name="connsiteY3" fmla="*/ 541229 h 541229"/>
              <a:gd name="connsiteX4" fmla="*/ 292100 w 1992514"/>
              <a:gd name="connsiteY4" fmla="*/ 3175 h 541229"/>
              <a:gd name="connsiteX0" fmla="*/ 292100 w 2011373"/>
              <a:gd name="connsiteY0" fmla="*/ 3175 h 541229"/>
              <a:gd name="connsiteX1" fmla="*/ 2011373 w 2011373"/>
              <a:gd name="connsiteY1" fmla="*/ 0 h 541229"/>
              <a:gd name="connsiteX2" fmla="*/ 1781925 w 2011373"/>
              <a:gd name="connsiteY2" fmla="*/ 541229 h 541229"/>
              <a:gd name="connsiteX3" fmla="*/ 0 w 2011373"/>
              <a:gd name="connsiteY3" fmla="*/ 541229 h 541229"/>
              <a:gd name="connsiteX4" fmla="*/ 292100 w 2011373"/>
              <a:gd name="connsiteY4" fmla="*/ 3175 h 541229"/>
              <a:gd name="connsiteX0" fmla="*/ 292100 w 2060877"/>
              <a:gd name="connsiteY0" fmla="*/ 794 h 538848"/>
              <a:gd name="connsiteX1" fmla="*/ 2060877 w 2060877"/>
              <a:gd name="connsiteY1" fmla="*/ 0 h 538848"/>
              <a:gd name="connsiteX2" fmla="*/ 1781925 w 2060877"/>
              <a:gd name="connsiteY2" fmla="*/ 538848 h 538848"/>
              <a:gd name="connsiteX3" fmla="*/ 0 w 2060877"/>
              <a:gd name="connsiteY3" fmla="*/ 538848 h 538848"/>
              <a:gd name="connsiteX4" fmla="*/ 292100 w 2060877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6350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0 h 538054"/>
              <a:gd name="connsiteX1" fmla="*/ 2065591 w 2065591"/>
              <a:gd name="connsiteY1" fmla="*/ 3968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794 h 538848"/>
              <a:gd name="connsiteX1" fmla="*/ 2065591 w 2065591"/>
              <a:gd name="connsiteY1" fmla="*/ 0 h 538848"/>
              <a:gd name="connsiteX2" fmla="*/ 1781925 w 2065591"/>
              <a:gd name="connsiteY2" fmla="*/ 538848 h 538848"/>
              <a:gd name="connsiteX3" fmla="*/ 0 w 2065591"/>
              <a:gd name="connsiteY3" fmla="*/ 538848 h 538848"/>
              <a:gd name="connsiteX4" fmla="*/ 292100 w 2065591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1587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79736"/>
              <a:gd name="connsiteY0" fmla="*/ 0 h 538054"/>
              <a:gd name="connsiteX1" fmla="*/ 2079736 w 2079736"/>
              <a:gd name="connsiteY1" fmla="*/ 1587 h 538054"/>
              <a:gd name="connsiteX2" fmla="*/ 1781925 w 2079736"/>
              <a:gd name="connsiteY2" fmla="*/ 538054 h 538054"/>
              <a:gd name="connsiteX3" fmla="*/ 0 w 2079736"/>
              <a:gd name="connsiteY3" fmla="*/ 538054 h 538054"/>
              <a:gd name="connsiteX4" fmla="*/ 292100 w 2079736"/>
              <a:gd name="connsiteY4" fmla="*/ 0 h 538054"/>
              <a:gd name="connsiteX0" fmla="*/ 183662 w 1971298"/>
              <a:gd name="connsiteY0" fmla="*/ 0 h 538054"/>
              <a:gd name="connsiteX1" fmla="*/ 1971298 w 1971298"/>
              <a:gd name="connsiteY1" fmla="*/ 1587 h 538054"/>
              <a:gd name="connsiteX2" fmla="*/ 1673487 w 1971298"/>
              <a:gd name="connsiteY2" fmla="*/ 538054 h 538054"/>
              <a:gd name="connsiteX3" fmla="*/ 0 w 1971298"/>
              <a:gd name="connsiteY3" fmla="*/ 535673 h 538054"/>
              <a:gd name="connsiteX4" fmla="*/ 183662 w 1971298"/>
              <a:gd name="connsiteY4" fmla="*/ 0 h 538054"/>
              <a:gd name="connsiteX0" fmla="*/ 183662 w 1829858"/>
              <a:gd name="connsiteY0" fmla="*/ 0 h 538054"/>
              <a:gd name="connsiteX1" fmla="*/ 1829858 w 1829858"/>
              <a:gd name="connsiteY1" fmla="*/ 3969 h 538054"/>
              <a:gd name="connsiteX2" fmla="*/ 1673487 w 1829858"/>
              <a:gd name="connsiteY2" fmla="*/ 538054 h 538054"/>
              <a:gd name="connsiteX3" fmla="*/ 0 w 1829858"/>
              <a:gd name="connsiteY3" fmla="*/ 535673 h 538054"/>
              <a:gd name="connsiteX4" fmla="*/ 183662 w 1829858"/>
              <a:gd name="connsiteY4" fmla="*/ 0 h 538054"/>
              <a:gd name="connsiteX0" fmla="*/ 183662 w 1815714"/>
              <a:gd name="connsiteY0" fmla="*/ 0 h 538054"/>
              <a:gd name="connsiteX1" fmla="*/ 1815714 w 1815714"/>
              <a:gd name="connsiteY1" fmla="*/ 3969 h 538054"/>
              <a:gd name="connsiteX2" fmla="*/ 1673487 w 1815714"/>
              <a:gd name="connsiteY2" fmla="*/ 538054 h 538054"/>
              <a:gd name="connsiteX3" fmla="*/ 0 w 1815714"/>
              <a:gd name="connsiteY3" fmla="*/ 535673 h 538054"/>
              <a:gd name="connsiteX4" fmla="*/ 183662 w 1815714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1587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51074"/>
              <a:gd name="connsiteY0" fmla="*/ 0 h 538054"/>
              <a:gd name="connsiteX1" fmla="*/ 1851074 w 1851074"/>
              <a:gd name="connsiteY1" fmla="*/ 1587 h 538054"/>
              <a:gd name="connsiteX2" fmla="*/ 1673487 w 1851074"/>
              <a:gd name="connsiteY2" fmla="*/ 538054 h 538054"/>
              <a:gd name="connsiteX3" fmla="*/ 0 w 1851074"/>
              <a:gd name="connsiteY3" fmla="*/ 535673 h 538054"/>
              <a:gd name="connsiteX4" fmla="*/ 183662 w 1851074"/>
              <a:gd name="connsiteY4" fmla="*/ 0 h 53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074" h="538054">
                <a:moveTo>
                  <a:pt x="183662" y="0"/>
                </a:moveTo>
                <a:lnTo>
                  <a:pt x="1851074" y="1587"/>
                </a:lnTo>
                <a:lnTo>
                  <a:pt x="1673487" y="538054"/>
                </a:lnTo>
                <a:lnTo>
                  <a:pt x="0" y="535673"/>
                </a:lnTo>
                <a:lnTo>
                  <a:pt x="183662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Pre-diagnosis care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br>
              <a:rPr lang="en-GB" sz="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GB" sz="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Pre-emptive intervention to support social interaction skill development.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8387C5B4-A796-48FE-BCB7-06DFA6E6B1BD}"/>
              </a:ext>
            </a:extLst>
          </p:cNvPr>
          <p:cNvSpPr/>
          <p:nvPr/>
        </p:nvSpPr>
        <p:spPr>
          <a:xfrm rot="16200000">
            <a:off x="1678595" y="4170220"/>
            <a:ext cx="1411480" cy="871480"/>
          </a:xfrm>
          <a:custGeom>
            <a:avLst/>
            <a:gdLst>
              <a:gd name="connsiteX0" fmla="*/ 0 w 1804713"/>
              <a:gd name="connsiteY0" fmla="*/ 0 h 550652"/>
              <a:gd name="connsiteX1" fmla="*/ 1804713 w 1804713"/>
              <a:gd name="connsiteY1" fmla="*/ 0 h 550652"/>
              <a:gd name="connsiteX2" fmla="*/ 1804713 w 1804713"/>
              <a:gd name="connsiteY2" fmla="*/ 550652 h 550652"/>
              <a:gd name="connsiteX3" fmla="*/ 0 w 1804713"/>
              <a:gd name="connsiteY3" fmla="*/ 550652 h 550652"/>
              <a:gd name="connsiteX4" fmla="*/ 0 w 1804713"/>
              <a:gd name="connsiteY4" fmla="*/ 0 h 550652"/>
              <a:gd name="connsiteX0" fmla="*/ 0 w 1804713"/>
              <a:gd name="connsiteY0" fmla="*/ 0 h 553827"/>
              <a:gd name="connsiteX1" fmla="*/ 1804713 w 1804713"/>
              <a:gd name="connsiteY1" fmla="*/ 0 h 553827"/>
              <a:gd name="connsiteX2" fmla="*/ 1503088 w 1804713"/>
              <a:gd name="connsiteY2" fmla="*/ 553827 h 553827"/>
              <a:gd name="connsiteX3" fmla="*/ 0 w 1804713"/>
              <a:gd name="connsiteY3" fmla="*/ 550652 h 553827"/>
              <a:gd name="connsiteX4" fmla="*/ 0 w 1804713"/>
              <a:gd name="connsiteY4" fmla="*/ 0 h 553827"/>
              <a:gd name="connsiteX0" fmla="*/ 0 w 1804713"/>
              <a:gd name="connsiteY0" fmla="*/ 0 h 550652"/>
              <a:gd name="connsiteX1" fmla="*/ 1804713 w 1804713"/>
              <a:gd name="connsiteY1" fmla="*/ 0 h 550652"/>
              <a:gd name="connsiteX2" fmla="*/ 1505469 w 1804713"/>
              <a:gd name="connsiteY2" fmla="*/ 549065 h 550652"/>
              <a:gd name="connsiteX3" fmla="*/ 0 w 1804713"/>
              <a:gd name="connsiteY3" fmla="*/ 550652 h 550652"/>
              <a:gd name="connsiteX4" fmla="*/ 0 w 1804713"/>
              <a:gd name="connsiteY4" fmla="*/ 0 h 550652"/>
              <a:gd name="connsiteX0" fmla="*/ 0 w 1666239"/>
              <a:gd name="connsiteY0" fmla="*/ 0 h 550652"/>
              <a:gd name="connsiteX1" fmla="*/ 1666239 w 1666239"/>
              <a:gd name="connsiteY1" fmla="*/ 0 h 550652"/>
              <a:gd name="connsiteX2" fmla="*/ 1505469 w 1666239"/>
              <a:gd name="connsiteY2" fmla="*/ 549065 h 550652"/>
              <a:gd name="connsiteX3" fmla="*/ 0 w 1666239"/>
              <a:gd name="connsiteY3" fmla="*/ 550652 h 550652"/>
              <a:gd name="connsiteX4" fmla="*/ 0 w 1666239"/>
              <a:gd name="connsiteY4" fmla="*/ 0 h 550652"/>
              <a:gd name="connsiteX0" fmla="*/ 0 w 1713989"/>
              <a:gd name="connsiteY0" fmla="*/ 0 h 550652"/>
              <a:gd name="connsiteX1" fmla="*/ 1713989 w 1713989"/>
              <a:gd name="connsiteY1" fmla="*/ 0 h 550652"/>
              <a:gd name="connsiteX2" fmla="*/ 1505469 w 1713989"/>
              <a:gd name="connsiteY2" fmla="*/ 549065 h 550652"/>
              <a:gd name="connsiteX3" fmla="*/ 0 w 1713989"/>
              <a:gd name="connsiteY3" fmla="*/ 550652 h 550652"/>
              <a:gd name="connsiteX4" fmla="*/ 0 w 1713989"/>
              <a:gd name="connsiteY4" fmla="*/ 0 h 550652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505469 w 1685339"/>
              <a:gd name="connsiteY2" fmla="*/ 549065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443546 w 1685339"/>
              <a:gd name="connsiteY2" fmla="*/ 549065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451286 w 1685339"/>
              <a:gd name="connsiteY2" fmla="*/ 545828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462897 w 1685339"/>
              <a:gd name="connsiteY2" fmla="*/ 545828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462897 w 1685339"/>
              <a:gd name="connsiteY2" fmla="*/ 549065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5541"/>
              <a:gd name="connsiteX1" fmla="*/ 1685339 w 1685339"/>
              <a:gd name="connsiteY1" fmla="*/ 0 h 555541"/>
              <a:gd name="connsiteX2" fmla="*/ 1462897 w 1685339"/>
              <a:gd name="connsiteY2" fmla="*/ 555541 h 555541"/>
              <a:gd name="connsiteX3" fmla="*/ 0 w 1685339"/>
              <a:gd name="connsiteY3" fmla="*/ 550652 h 555541"/>
              <a:gd name="connsiteX4" fmla="*/ 0 w 1685339"/>
              <a:gd name="connsiteY4" fmla="*/ 0 h 555541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462897 w 1685339"/>
              <a:gd name="connsiteY2" fmla="*/ 549066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0652"/>
              <a:gd name="connsiteX1" fmla="*/ 1685339 w 1685339"/>
              <a:gd name="connsiteY1" fmla="*/ 0 h 550652"/>
              <a:gd name="connsiteX2" fmla="*/ 1462897 w 1685339"/>
              <a:gd name="connsiteY2" fmla="*/ 549066 h 550652"/>
              <a:gd name="connsiteX3" fmla="*/ 0 w 1685339"/>
              <a:gd name="connsiteY3" fmla="*/ 550652 h 550652"/>
              <a:gd name="connsiteX4" fmla="*/ 0 w 1685339"/>
              <a:gd name="connsiteY4" fmla="*/ 0 h 550652"/>
              <a:gd name="connsiteX0" fmla="*/ 0 w 1685339"/>
              <a:gd name="connsiteY0" fmla="*/ 0 h 552304"/>
              <a:gd name="connsiteX1" fmla="*/ 1685339 w 1685339"/>
              <a:gd name="connsiteY1" fmla="*/ 0 h 552304"/>
              <a:gd name="connsiteX2" fmla="*/ 1459027 w 1685339"/>
              <a:gd name="connsiteY2" fmla="*/ 552304 h 552304"/>
              <a:gd name="connsiteX3" fmla="*/ 0 w 1685339"/>
              <a:gd name="connsiteY3" fmla="*/ 550652 h 552304"/>
              <a:gd name="connsiteX4" fmla="*/ 0 w 1685339"/>
              <a:gd name="connsiteY4" fmla="*/ 0 h 5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339" h="552304">
                <a:moveTo>
                  <a:pt x="0" y="0"/>
                </a:moveTo>
                <a:lnTo>
                  <a:pt x="1685339" y="0"/>
                </a:lnTo>
                <a:lnTo>
                  <a:pt x="1459027" y="552304"/>
                </a:lnTo>
                <a:lnTo>
                  <a:pt x="0" y="55065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36000" tIns="0" rIns="14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Stepwise monitoring</a:t>
            </a:r>
          </a:p>
          <a:p>
            <a:pPr algn="ctr"/>
            <a:br>
              <a:rPr lang="en-GB" sz="3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GB" sz="80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 recognise divergent development</a:t>
            </a:r>
            <a:endParaRPr lang="en-GB" sz="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DCFEC1-57AF-4C9A-8563-4E2E18886337}"/>
              </a:ext>
            </a:extLst>
          </p:cNvPr>
          <p:cNvSpPr/>
          <p:nvPr/>
        </p:nvSpPr>
        <p:spPr>
          <a:xfrm rot="16200000">
            <a:off x="1668940" y="2799908"/>
            <a:ext cx="4320000" cy="1632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1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B) AROUND-DIAGNOSIS</a:t>
            </a:r>
            <a:r>
              <a:rPr lang="en-GB" sz="1001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en-GB" sz="100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416">
            <a:extLst>
              <a:ext uri="{FF2B5EF4-FFF2-40B4-BE49-F238E27FC236}">
                <a16:creationId xmlns:a16="http://schemas.microsoft.com/office/drawing/2014/main" id="{BCCB705C-72D2-4C8C-952D-432E06788FD5}"/>
              </a:ext>
            </a:extLst>
          </p:cNvPr>
          <p:cNvSpPr>
            <a:spLocks noChangeAspect="1"/>
          </p:cNvSpPr>
          <p:nvPr/>
        </p:nvSpPr>
        <p:spPr>
          <a:xfrm rot="16200000">
            <a:off x="2842737" y="2908777"/>
            <a:ext cx="1902031" cy="1108457"/>
          </a:xfrm>
          <a:custGeom>
            <a:avLst/>
            <a:gdLst>
              <a:gd name="connsiteX0" fmla="*/ 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0 w 1781925"/>
              <a:gd name="connsiteY4" fmla="*/ 0 h 538054"/>
              <a:gd name="connsiteX0" fmla="*/ 29210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292100 w 1781925"/>
              <a:gd name="connsiteY4" fmla="*/ 0 h 538054"/>
              <a:gd name="connsiteX0" fmla="*/ 292100 w 1995657"/>
              <a:gd name="connsiteY0" fmla="*/ 0 h 538054"/>
              <a:gd name="connsiteX1" fmla="*/ 1995657 w 1995657"/>
              <a:gd name="connsiteY1" fmla="*/ 6350 h 538054"/>
              <a:gd name="connsiteX2" fmla="*/ 1781925 w 1995657"/>
              <a:gd name="connsiteY2" fmla="*/ 538054 h 538054"/>
              <a:gd name="connsiteX3" fmla="*/ 0 w 1995657"/>
              <a:gd name="connsiteY3" fmla="*/ 538054 h 538054"/>
              <a:gd name="connsiteX4" fmla="*/ 292100 w 1995657"/>
              <a:gd name="connsiteY4" fmla="*/ 0 h 538054"/>
              <a:gd name="connsiteX0" fmla="*/ 292100 w 1992514"/>
              <a:gd name="connsiteY0" fmla="*/ 3175 h 541229"/>
              <a:gd name="connsiteX1" fmla="*/ 1992514 w 1992514"/>
              <a:gd name="connsiteY1" fmla="*/ 0 h 541229"/>
              <a:gd name="connsiteX2" fmla="*/ 1781925 w 1992514"/>
              <a:gd name="connsiteY2" fmla="*/ 541229 h 541229"/>
              <a:gd name="connsiteX3" fmla="*/ 0 w 1992514"/>
              <a:gd name="connsiteY3" fmla="*/ 541229 h 541229"/>
              <a:gd name="connsiteX4" fmla="*/ 292100 w 1992514"/>
              <a:gd name="connsiteY4" fmla="*/ 3175 h 541229"/>
              <a:gd name="connsiteX0" fmla="*/ 292100 w 2011373"/>
              <a:gd name="connsiteY0" fmla="*/ 3175 h 541229"/>
              <a:gd name="connsiteX1" fmla="*/ 2011373 w 2011373"/>
              <a:gd name="connsiteY1" fmla="*/ 0 h 541229"/>
              <a:gd name="connsiteX2" fmla="*/ 1781925 w 2011373"/>
              <a:gd name="connsiteY2" fmla="*/ 541229 h 541229"/>
              <a:gd name="connsiteX3" fmla="*/ 0 w 2011373"/>
              <a:gd name="connsiteY3" fmla="*/ 541229 h 541229"/>
              <a:gd name="connsiteX4" fmla="*/ 292100 w 2011373"/>
              <a:gd name="connsiteY4" fmla="*/ 3175 h 541229"/>
              <a:gd name="connsiteX0" fmla="*/ 292100 w 2060877"/>
              <a:gd name="connsiteY0" fmla="*/ 794 h 538848"/>
              <a:gd name="connsiteX1" fmla="*/ 2060877 w 2060877"/>
              <a:gd name="connsiteY1" fmla="*/ 0 h 538848"/>
              <a:gd name="connsiteX2" fmla="*/ 1781925 w 2060877"/>
              <a:gd name="connsiteY2" fmla="*/ 538848 h 538848"/>
              <a:gd name="connsiteX3" fmla="*/ 0 w 2060877"/>
              <a:gd name="connsiteY3" fmla="*/ 538848 h 538848"/>
              <a:gd name="connsiteX4" fmla="*/ 292100 w 2060877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6350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0 h 538054"/>
              <a:gd name="connsiteX1" fmla="*/ 2065591 w 2065591"/>
              <a:gd name="connsiteY1" fmla="*/ 3968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794 h 538848"/>
              <a:gd name="connsiteX1" fmla="*/ 2065591 w 2065591"/>
              <a:gd name="connsiteY1" fmla="*/ 0 h 538848"/>
              <a:gd name="connsiteX2" fmla="*/ 1781925 w 2065591"/>
              <a:gd name="connsiteY2" fmla="*/ 538848 h 538848"/>
              <a:gd name="connsiteX3" fmla="*/ 0 w 2065591"/>
              <a:gd name="connsiteY3" fmla="*/ 538848 h 538848"/>
              <a:gd name="connsiteX4" fmla="*/ 292100 w 2065591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1587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79736"/>
              <a:gd name="connsiteY0" fmla="*/ 0 h 538054"/>
              <a:gd name="connsiteX1" fmla="*/ 2079736 w 2079736"/>
              <a:gd name="connsiteY1" fmla="*/ 1587 h 538054"/>
              <a:gd name="connsiteX2" fmla="*/ 1781925 w 2079736"/>
              <a:gd name="connsiteY2" fmla="*/ 538054 h 538054"/>
              <a:gd name="connsiteX3" fmla="*/ 0 w 2079736"/>
              <a:gd name="connsiteY3" fmla="*/ 538054 h 538054"/>
              <a:gd name="connsiteX4" fmla="*/ 292100 w 2079736"/>
              <a:gd name="connsiteY4" fmla="*/ 0 h 538054"/>
              <a:gd name="connsiteX0" fmla="*/ 183662 w 1971298"/>
              <a:gd name="connsiteY0" fmla="*/ 0 h 538054"/>
              <a:gd name="connsiteX1" fmla="*/ 1971298 w 1971298"/>
              <a:gd name="connsiteY1" fmla="*/ 1587 h 538054"/>
              <a:gd name="connsiteX2" fmla="*/ 1673487 w 1971298"/>
              <a:gd name="connsiteY2" fmla="*/ 538054 h 538054"/>
              <a:gd name="connsiteX3" fmla="*/ 0 w 1971298"/>
              <a:gd name="connsiteY3" fmla="*/ 535673 h 538054"/>
              <a:gd name="connsiteX4" fmla="*/ 183662 w 1971298"/>
              <a:gd name="connsiteY4" fmla="*/ 0 h 538054"/>
              <a:gd name="connsiteX0" fmla="*/ 183662 w 1829858"/>
              <a:gd name="connsiteY0" fmla="*/ 0 h 538054"/>
              <a:gd name="connsiteX1" fmla="*/ 1829858 w 1829858"/>
              <a:gd name="connsiteY1" fmla="*/ 3969 h 538054"/>
              <a:gd name="connsiteX2" fmla="*/ 1673487 w 1829858"/>
              <a:gd name="connsiteY2" fmla="*/ 538054 h 538054"/>
              <a:gd name="connsiteX3" fmla="*/ 0 w 1829858"/>
              <a:gd name="connsiteY3" fmla="*/ 535673 h 538054"/>
              <a:gd name="connsiteX4" fmla="*/ 183662 w 1829858"/>
              <a:gd name="connsiteY4" fmla="*/ 0 h 538054"/>
              <a:gd name="connsiteX0" fmla="*/ 183662 w 1815714"/>
              <a:gd name="connsiteY0" fmla="*/ 0 h 538054"/>
              <a:gd name="connsiteX1" fmla="*/ 1815714 w 1815714"/>
              <a:gd name="connsiteY1" fmla="*/ 3969 h 538054"/>
              <a:gd name="connsiteX2" fmla="*/ 1673487 w 1815714"/>
              <a:gd name="connsiteY2" fmla="*/ 538054 h 538054"/>
              <a:gd name="connsiteX3" fmla="*/ 0 w 1815714"/>
              <a:gd name="connsiteY3" fmla="*/ 535673 h 538054"/>
              <a:gd name="connsiteX4" fmla="*/ 183662 w 1815714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1587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51074"/>
              <a:gd name="connsiteY0" fmla="*/ 0 h 538054"/>
              <a:gd name="connsiteX1" fmla="*/ 1851074 w 1851074"/>
              <a:gd name="connsiteY1" fmla="*/ 1587 h 538054"/>
              <a:gd name="connsiteX2" fmla="*/ 1673487 w 1851074"/>
              <a:gd name="connsiteY2" fmla="*/ 538054 h 538054"/>
              <a:gd name="connsiteX3" fmla="*/ 0 w 1851074"/>
              <a:gd name="connsiteY3" fmla="*/ 535673 h 538054"/>
              <a:gd name="connsiteX4" fmla="*/ 183662 w 1851074"/>
              <a:gd name="connsiteY4" fmla="*/ 0 h 538054"/>
              <a:gd name="connsiteX0" fmla="*/ 247310 w 1914722"/>
              <a:gd name="connsiteY0" fmla="*/ 0 h 538054"/>
              <a:gd name="connsiteX1" fmla="*/ 1914722 w 1914722"/>
              <a:gd name="connsiteY1" fmla="*/ 1587 h 538054"/>
              <a:gd name="connsiteX2" fmla="*/ 1737135 w 1914722"/>
              <a:gd name="connsiteY2" fmla="*/ 538054 h 538054"/>
              <a:gd name="connsiteX3" fmla="*/ 0 w 1914722"/>
              <a:gd name="connsiteY3" fmla="*/ 533800 h 538054"/>
              <a:gd name="connsiteX4" fmla="*/ 247310 w 1914722"/>
              <a:gd name="connsiteY4" fmla="*/ 0 h 538054"/>
              <a:gd name="connsiteX0" fmla="*/ 242595 w 1910007"/>
              <a:gd name="connsiteY0" fmla="*/ 0 h 538054"/>
              <a:gd name="connsiteX1" fmla="*/ 1910007 w 1910007"/>
              <a:gd name="connsiteY1" fmla="*/ 1587 h 538054"/>
              <a:gd name="connsiteX2" fmla="*/ 1732420 w 1910007"/>
              <a:gd name="connsiteY2" fmla="*/ 538054 h 538054"/>
              <a:gd name="connsiteX3" fmla="*/ 0 w 1910007"/>
              <a:gd name="connsiteY3" fmla="*/ 533800 h 538054"/>
              <a:gd name="connsiteX4" fmla="*/ 242595 w 1910007"/>
              <a:gd name="connsiteY4" fmla="*/ 0 h 538054"/>
              <a:gd name="connsiteX0" fmla="*/ 226094 w 1893506"/>
              <a:gd name="connsiteY0" fmla="*/ 0 h 538054"/>
              <a:gd name="connsiteX1" fmla="*/ 1893506 w 1893506"/>
              <a:gd name="connsiteY1" fmla="*/ 1587 h 538054"/>
              <a:gd name="connsiteX2" fmla="*/ 1715919 w 1893506"/>
              <a:gd name="connsiteY2" fmla="*/ 538054 h 538054"/>
              <a:gd name="connsiteX3" fmla="*/ 0 w 1893506"/>
              <a:gd name="connsiteY3" fmla="*/ 533800 h 538054"/>
              <a:gd name="connsiteX4" fmla="*/ 226094 w 1893506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1926 h 538054"/>
              <a:gd name="connsiteX4" fmla="*/ 233165 w 1900577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005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1926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3800 h 538054"/>
              <a:gd name="connsiteX4" fmla="*/ 240237 w 1907649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5673 h 538054"/>
              <a:gd name="connsiteX4" fmla="*/ 233165 w 1900577"/>
              <a:gd name="connsiteY4" fmla="*/ 0 h 538054"/>
              <a:gd name="connsiteX0" fmla="*/ 235522 w 1902934"/>
              <a:gd name="connsiteY0" fmla="*/ 0 h 538054"/>
              <a:gd name="connsiteX1" fmla="*/ 1902934 w 1902934"/>
              <a:gd name="connsiteY1" fmla="*/ 1587 h 538054"/>
              <a:gd name="connsiteX2" fmla="*/ 1725347 w 1902934"/>
              <a:gd name="connsiteY2" fmla="*/ 538054 h 538054"/>
              <a:gd name="connsiteX3" fmla="*/ 0 w 1902934"/>
              <a:gd name="connsiteY3" fmla="*/ 535673 h 538054"/>
              <a:gd name="connsiteX4" fmla="*/ 235522 w 1902934"/>
              <a:gd name="connsiteY4" fmla="*/ 0 h 538054"/>
              <a:gd name="connsiteX0" fmla="*/ 242594 w 1910006"/>
              <a:gd name="connsiteY0" fmla="*/ 0 h 541293"/>
              <a:gd name="connsiteX1" fmla="*/ 1910006 w 1910006"/>
              <a:gd name="connsiteY1" fmla="*/ 1587 h 541293"/>
              <a:gd name="connsiteX2" fmla="*/ 1732419 w 1910006"/>
              <a:gd name="connsiteY2" fmla="*/ 538054 h 541293"/>
              <a:gd name="connsiteX3" fmla="*/ 0 w 1910006"/>
              <a:gd name="connsiteY3" fmla="*/ 541293 h 541293"/>
              <a:gd name="connsiteX4" fmla="*/ 242594 w 1910006"/>
              <a:gd name="connsiteY4" fmla="*/ 0 h 541293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567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7546 h 538054"/>
              <a:gd name="connsiteX4" fmla="*/ 240237 w 1907649"/>
              <a:gd name="connsiteY4" fmla="*/ 0 h 538054"/>
              <a:gd name="connsiteX0" fmla="*/ 240237 w 1961867"/>
              <a:gd name="connsiteY0" fmla="*/ 0 h 538054"/>
              <a:gd name="connsiteX1" fmla="*/ 1961867 w 1961867"/>
              <a:gd name="connsiteY1" fmla="*/ 5333 h 538054"/>
              <a:gd name="connsiteX2" fmla="*/ 1730062 w 1961867"/>
              <a:gd name="connsiteY2" fmla="*/ 538054 h 538054"/>
              <a:gd name="connsiteX3" fmla="*/ 0 w 1961867"/>
              <a:gd name="connsiteY3" fmla="*/ 537546 h 538054"/>
              <a:gd name="connsiteX4" fmla="*/ 240237 w 1961867"/>
              <a:gd name="connsiteY4" fmla="*/ 0 h 538054"/>
              <a:gd name="connsiteX0" fmla="*/ 240237 w 1957153"/>
              <a:gd name="connsiteY0" fmla="*/ 2159 h 540213"/>
              <a:gd name="connsiteX1" fmla="*/ 1957153 w 1957153"/>
              <a:gd name="connsiteY1" fmla="*/ 0 h 540213"/>
              <a:gd name="connsiteX2" fmla="*/ 1730062 w 1957153"/>
              <a:gd name="connsiteY2" fmla="*/ 540213 h 540213"/>
              <a:gd name="connsiteX3" fmla="*/ 0 w 1957153"/>
              <a:gd name="connsiteY3" fmla="*/ 539705 h 540213"/>
              <a:gd name="connsiteX4" fmla="*/ 240237 w 1957153"/>
              <a:gd name="connsiteY4" fmla="*/ 2159 h 540213"/>
              <a:gd name="connsiteX0" fmla="*/ 240237 w 1957153"/>
              <a:gd name="connsiteY0" fmla="*/ 286 h 538340"/>
              <a:gd name="connsiteX1" fmla="*/ 1957153 w 1957153"/>
              <a:gd name="connsiteY1" fmla="*/ 0 h 538340"/>
              <a:gd name="connsiteX2" fmla="*/ 1730062 w 1957153"/>
              <a:gd name="connsiteY2" fmla="*/ 538340 h 538340"/>
              <a:gd name="connsiteX3" fmla="*/ 0 w 1957153"/>
              <a:gd name="connsiteY3" fmla="*/ 537832 h 538340"/>
              <a:gd name="connsiteX4" fmla="*/ 240237 w 1957153"/>
              <a:gd name="connsiteY4" fmla="*/ 286 h 53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153" h="538340">
                <a:moveTo>
                  <a:pt x="240237" y="286"/>
                </a:moveTo>
                <a:lnTo>
                  <a:pt x="1957153" y="0"/>
                </a:lnTo>
                <a:lnTo>
                  <a:pt x="1730062" y="538340"/>
                </a:lnTo>
                <a:lnTo>
                  <a:pt x="0" y="537832"/>
                </a:lnTo>
                <a:lnTo>
                  <a:pt x="240237" y="286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72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Family support</a:t>
            </a:r>
            <a:endParaRPr lang="en-GB" sz="11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br>
              <a:rPr lang="en-GB" sz="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GB" sz="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Intervention to support understanding and adjustment. 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F73E25-1517-4435-8854-5501F118819D}"/>
              </a:ext>
            </a:extLst>
          </p:cNvPr>
          <p:cNvSpPr/>
          <p:nvPr/>
        </p:nvSpPr>
        <p:spPr>
          <a:xfrm rot="16200000">
            <a:off x="3342339" y="2667761"/>
            <a:ext cx="4320000" cy="186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1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C) POST-DIAGNOSIS</a:t>
            </a:r>
            <a:endParaRPr lang="en-GB" sz="100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416">
            <a:extLst>
              <a:ext uri="{FF2B5EF4-FFF2-40B4-BE49-F238E27FC236}">
                <a16:creationId xmlns:a16="http://schemas.microsoft.com/office/drawing/2014/main" id="{C082A859-4FE8-494A-883A-06BE2FE7342F}"/>
              </a:ext>
            </a:extLst>
          </p:cNvPr>
          <p:cNvSpPr>
            <a:spLocks noChangeAspect="1"/>
          </p:cNvSpPr>
          <p:nvPr/>
        </p:nvSpPr>
        <p:spPr>
          <a:xfrm rot="16200000">
            <a:off x="4523035" y="3165487"/>
            <a:ext cx="1925844" cy="1358270"/>
          </a:xfrm>
          <a:custGeom>
            <a:avLst/>
            <a:gdLst>
              <a:gd name="connsiteX0" fmla="*/ 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0 w 1781925"/>
              <a:gd name="connsiteY4" fmla="*/ 0 h 538054"/>
              <a:gd name="connsiteX0" fmla="*/ 29210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292100 w 1781925"/>
              <a:gd name="connsiteY4" fmla="*/ 0 h 538054"/>
              <a:gd name="connsiteX0" fmla="*/ 292100 w 1995657"/>
              <a:gd name="connsiteY0" fmla="*/ 0 h 538054"/>
              <a:gd name="connsiteX1" fmla="*/ 1995657 w 1995657"/>
              <a:gd name="connsiteY1" fmla="*/ 6350 h 538054"/>
              <a:gd name="connsiteX2" fmla="*/ 1781925 w 1995657"/>
              <a:gd name="connsiteY2" fmla="*/ 538054 h 538054"/>
              <a:gd name="connsiteX3" fmla="*/ 0 w 1995657"/>
              <a:gd name="connsiteY3" fmla="*/ 538054 h 538054"/>
              <a:gd name="connsiteX4" fmla="*/ 292100 w 1995657"/>
              <a:gd name="connsiteY4" fmla="*/ 0 h 538054"/>
              <a:gd name="connsiteX0" fmla="*/ 292100 w 1992514"/>
              <a:gd name="connsiteY0" fmla="*/ 3175 h 541229"/>
              <a:gd name="connsiteX1" fmla="*/ 1992514 w 1992514"/>
              <a:gd name="connsiteY1" fmla="*/ 0 h 541229"/>
              <a:gd name="connsiteX2" fmla="*/ 1781925 w 1992514"/>
              <a:gd name="connsiteY2" fmla="*/ 541229 h 541229"/>
              <a:gd name="connsiteX3" fmla="*/ 0 w 1992514"/>
              <a:gd name="connsiteY3" fmla="*/ 541229 h 541229"/>
              <a:gd name="connsiteX4" fmla="*/ 292100 w 1992514"/>
              <a:gd name="connsiteY4" fmla="*/ 3175 h 541229"/>
              <a:gd name="connsiteX0" fmla="*/ 292100 w 2011373"/>
              <a:gd name="connsiteY0" fmla="*/ 3175 h 541229"/>
              <a:gd name="connsiteX1" fmla="*/ 2011373 w 2011373"/>
              <a:gd name="connsiteY1" fmla="*/ 0 h 541229"/>
              <a:gd name="connsiteX2" fmla="*/ 1781925 w 2011373"/>
              <a:gd name="connsiteY2" fmla="*/ 541229 h 541229"/>
              <a:gd name="connsiteX3" fmla="*/ 0 w 2011373"/>
              <a:gd name="connsiteY3" fmla="*/ 541229 h 541229"/>
              <a:gd name="connsiteX4" fmla="*/ 292100 w 2011373"/>
              <a:gd name="connsiteY4" fmla="*/ 3175 h 541229"/>
              <a:gd name="connsiteX0" fmla="*/ 292100 w 2060877"/>
              <a:gd name="connsiteY0" fmla="*/ 794 h 538848"/>
              <a:gd name="connsiteX1" fmla="*/ 2060877 w 2060877"/>
              <a:gd name="connsiteY1" fmla="*/ 0 h 538848"/>
              <a:gd name="connsiteX2" fmla="*/ 1781925 w 2060877"/>
              <a:gd name="connsiteY2" fmla="*/ 538848 h 538848"/>
              <a:gd name="connsiteX3" fmla="*/ 0 w 2060877"/>
              <a:gd name="connsiteY3" fmla="*/ 538848 h 538848"/>
              <a:gd name="connsiteX4" fmla="*/ 292100 w 2060877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6350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0 h 538054"/>
              <a:gd name="connsiteX1" fmla="*/ 2065591 w 2065591"/>
              <a:gd name="connsiteY1" fmla="*/ 3968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794 h 538848"/>
              <a:gd name="connsiteX1" fmla="*/ 2065591 w 2065591"/>
              <a:gd name="connsiteY1" fmla="*/ 0 h 538848"/>
              <a:gd name="connsiteX2" fmla="*/ 1781925 w 2065591"/>
              <a:gd name="connsiteY2" fmla="*/ 538848 h 538848"/>
              <a:gd name="connsiteX3" fmla="*/ 0 w 2065591"/>
              <a:gd name="connsiteY3" fmla="*/ 538848 h 538848"/>
              <a:gd name="connsiteX4" fmla="*/ 292100 w 2065591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1587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79736"/>
              <a:gd name="connsiteY0" fmla="*/ 0 h 538054"/>
              <a:gd name="connsiteX1" fmla="*/ 2079736 w 2079736"/>
              <a:gd name="connsiteY1" fmla="*/ 1587 h 538054"/>
              <a:gd name="connsiteX2" fmla="*/ 1781925 w 2079736"/>
              <a:gd name="connsiteY2" fmla="*/ 538054 h 538054"/>
              <a:gd name="connsiteX3" fmla="*/ 0 w 2079736"/>
              <a:gd name="connsiteY3" fmla="*/ 538054 h 538054"/>
              <a:gd name="connsiteX4" fmla="*/ 292100 w 2079736"/>
              <a:gd name="connsiteY4" fmla="*/ 0 h 538054"/>
              <a:gd name="connsiteX0" fmla="*/ 183662 w 1971298"/>
              <a:gd name="connsiteY0" fmla="*/ 0 h 538054"/>
              <a:gd name="connsiteX1" fmla="*/ 1971298 w 1971298"/>
              <a:gd name="connsiteY1" fmla="*/ 1587 h 538054"/>
              <a:gd name="connsiteX2" fmla="*/ 1673487 w 1971298"/>
              <a:gd name="connsiteY2" fmla="*/ 538054 h 538054"/>
              <a:gd name="connsiteX3" fmla="*/ 0 w 1971298"/>
              <a:gd name="connsiteY3" fmla="*/ 535673 h 538054"/>
              <a:gd name="connsiteX4" fmla="*/ 183662 w 1971298"/>
              <a:gd name="connsiteY4" fmla="*/ 0 h 538054"/>
              <a:gd name="connsiteX0" fmla="*/ 183662 w 1829858"/>
              <a:gd name="connsiteY0" fmla="*/ 0 h 538054"/>
              <a:gd name="connsiteX1" fmla="*/ 1829858 w 1829858"/>
              <a:gd name="connsiteY1" fmla="*/ 3969 h 538054"/>
              <a:gd name="connsiteX2" fmla="*/ 1673487 w 1829858"/>
              <a:gd name="connsiteY2" fmla="*/ 538054 h 538054"/>
              <a:gd name="connsiteX3" fmla="*/ 0 w 1829858"/>
              <a:gd name="connsiteY3" fmla="*/ 535673 h 538054"/>
              <a:gd name="connsiteX4" fmla="*/ 183662 w 1829858"/>
              <a:gd name="connsiteY4" fmla="*/ 0 h 538054"/>
              <a:gd name="connsiteX0" fmla="*/ 183662 w 1815714"/>
              <a:gd name="connsiteY0" fmla="*/ 0 h 538054"/>
              <a:gd name="connsiteX1" fmla="*/ 1815714 w 1815714"/>
              <a:gd name="connsiteY1" fmla="*/ 3969 h 538054"/>
              <a:gd name="connsiteX2" fmla="*/ 1673487 w 1815714"/>
              <a:gd name="connsiteY2" fmla="*/ 538054 h 538054"/>
              <a:gd name="connsiteX3" fmla="*/ 0 w 1815714"/>
              <a:gd name="connsiteY3" fmla="*/ 535673 h 538054"/>
              <a:gd name="connsiteX4" fmla="*/ 183662 w 1815714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1587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51074"/>
              <a:gd name="connsiteY0" fmla="*/ 0 h 538054"/>
              <a:gd name="connsiteX1" fmla="*/ 1851074 w 1851074"/>
              <a:gd name="connsiteY1" fmla="*/ 1587 h 538054"/>
              <a:gd name="connsiteX2" fmla="*/ 1673487 w 1851074"/>
              <a:gd name="connsiteY2" fmla="*/ 538054 h 538054"/>
              <a:gd name="connsiteX3" fmla="*/ 0 w 1851074"/>
              <a:gd name="connsiteY3" fmla="*/ 535673 h 538054"/>
              <a:gd name="connsiteX4" fmla="*/ 183662 w 1851074"/>
              <a:gd name="connsiteY4" fmla="*/ 0 h 538054"/>
              <a:gd name="connsiteX0" fmla="*/ 247310 w 1914722"/>
              <a:gd name="connsiteY0" fmla="*/ 0 h 538054"/>
              <a:gd name="connsiteX1" fmla="*/ 1914722 w 1914722"/>
              <a:gd name="connsiteY1" fmla="*/ 1587 h 538054"/>
              <a:gd name="connsiteX2" fmla="*/ 1737135 w 1914722"/>
              <a:gd name="connsiteY2" fmla="*/ 538054 h 538054"/>
              <a:gd name="connsiteX3" fmla="*/ 0 w 1914722"/>
              <a:gd name="connsiteY3" fmla="*/ 533800 h 538054"/>
              <a:gd name="connsiteX4" fmla="*/ 247310 w 1914722"/>
              <a:gd name="connsiteY4" fmla="*/ 0 h 538054"/>
              <a:gd name="connsiteX0" fmla="*/ 242595 w 1910007"/>
              <a:gd name="connsiteY0" fmla="*/ 0 h 538054"/>
              <a:gd name="connsiteX1" fmla="*/ 1910007 w 1910007"/>
              <a:gd name="connsiteY1" fmla="*/ 1587 h 538054"/>
              <a:gd name="connsiteX2" fmla="*/ 1732420 w 1910007"/>
              <a:gd name="connsiteY2" fmla="*/ 538054 h 538054"/>
              <a:gd name="connsiteX3" fmla="*/ 0 w 1910007"/>
              <a:gd name="connsiteY3" fmla="*/ 533800 h 538054"/>
              <a:gd name="connsiteX4" fmla="*/ 242595 w 1910007"/>
              <a:gd name="connsiteY4" fmla="*/ 0 h 538054"/>
              <a:gd name="connsiteX0" fmla="*/ 226094 w 1893506"/>
              <a:gd name="connsiteY0" fmla="*/ 0 h 538054"/>
              <a:gd name="connsiteX1" fmla="*/ 1893506 w 1893506"/>
              <a:gd name="connsiteY1" fmla="*/ 1587 h 538054"/>
              <a:gd name="connsiteX2" fmla="*/ 1715919 w 1893506"/>
              <a:gd name="connsiteY2" fmla="*/ 538054 h 538054"/>
              <a:gd name="connsiteX3" fmla="*/ 0 w 1893506"/>
              <a:gd name="connsiteY3" fmla="*/ 533800 h 538054"/>
              <a:gd name="connsiteX4" fmla="*/ 226094 w 1893506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1926 h 538054"/>
              <a:gd name="connsiteX4" fmla="*/ 233165 w 1900577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005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1926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3800 h 538054"/>
              <a:gd name="connsiteX4" fmla="*/ 240237 w 1907649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5673 h 538054"/>
              <a:gd name="connsiteX4" fmla="*/ 233165 w 1900577"/>
              <a:gd name="connsiteY4" fmla="*/ 0 h 538054"/>
              <a:gd name="connsiteX0" fmla="*/ 235522 w 1902934"/>
              <a:gd name="connsiteY0" fmla="*/ 0 h 538054"/>
              <a:gd name="connsiteX1" fmla="*/ 1902934 w 1902934"/>
              <a:gd name="connsiteY1" fmla="*/ 1587 h 538054"/>
              <a:gd name="connsiteX2" fmla="*/ 1725347 w 1902934"/>
              <a:gd name="connsiteY2" fmla="*/ 538054 h 538054"/>
              <a:gd name="connsiteX3" fmla="*/ 0 w 1902934"/>
              <a:gd name="connsiteY3" fmla="*/ 535673 h 538054"/>
              <a:gd name="connsiteX4" fmla="*/ 235522 w 1902934"/>
              <a:gd name="connsiteY4" fmla="*/ 0 h 538054"/>
              <a:gd name="connsiteX0" fmla="*/ 242594 w 1910006"/>
              <a:gd name="connsiteY0" fmla="*/ 0 h 541293"/>
              <a:gd name="connsiteX1" fmla="*/ 1910006 w 1910006"/>
              <a:gd name="connsiteY1" fmla="*/ 1587 h 541293"/>
              <a:gd name="connsiteX2" fmla="*/ 1732419 w 1910006"/>
              <a:gd name="connsiteY2" fmla="*/ 538054 h 541293"/>
              <a:gd name="connsiteX3" fmla="*/ 0 w 1910006"/>
              <a:gd name="connsiteY3" fmla="*/ 541293 h 541293"/>
              <a:gd name="connsiteX4" fmla="*/ 242594 w 1910006"/>
              <a:gd name="connsiteY4" fmla="*/ 0 h 541293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567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7546 h 538054"/>
              <a:gd name="connsiteX4" fmla="*/ 240237 w 1907649"/>
              <a:gd name="connsiteY4" fmla="*/ 0 h 538054"/>
              <a:gd name="connsiteX0" fmla="*/ 240237 w 1961867"/>
              <a:gd name="connsiteY0" fmla="*/ 0 h 538054"/>
              <a:gd name="connsiteX1" fmla="*/ 1961867 w 1961867"/>
              <a:gd name="connsiteY1" fmla="*/ 5333 h 538054"/>
              <a:gd name="connsiteX2" fmla="*/ 1730062 w 1961867"/>
              <a:gd name="connsiteY2" fmla="*/ 538054 h 538054"/>
              <a:gd name="connsiteX3" fmla="*/ 0 w 1961867"/>
              <a:gd name="connsiteY3" fmla="*/ 537546 h 538054"/>
              <a:gd name="connsiteX4" fmla="*/ 240237 w 1961867"/>
              <a:gd name="connsiteY4" fmla="*/ 0 h 538054"/>
              <a:gd name="connsiteX0" fmla="*/ 240237 w 1957153"/>
              <a:gd name="connsiteY0" fmla="*/ 2159 h 540213"/>
              <a:gd name="connsiteX1" fmla="*/ 1957153 w 1957153"/>
              <a:gd name="connsiteY1" fmla="*/ 0 h 540213"/>
              <a:gd name="connsiteX2" fmla="*/ 1730062 w 1957153"/>
              <a:gd name="connsiteY2" fmla="*/ 540213 h 540213"/>
              <a:gd name="connsiteX3" fmla="*/ 0 w 1957153"/>
              <a:gd name="connsiteY3" fmla="*/ 539705 h 540213"/>
              <a:gd name="connsiteX4" fmla="*/ 240237 w 1957153"/>
              <a:gd name="connsiteY4" fmla="*/ 2159 h 540213"/>
              <a:gd name="connsiteX0" fmla="*/ 240237 w 1957153"/>
              <a:gd name="connsiteY0" fmla="*/ 286 h 538340"/>
              <a:gd name="connsiteX1" fmla="*/ 1957153 w 1957153"/>
              <a:gd name="connsiteY1" fmla="*/ 0 h 538340"/>
              <a:gd name="connsiteX2" fmla="*/ 1730062 w 1957153"/>
              <a:gd name="connsiteY2" fmla="*/ 538340 h 538340"/>
              <a:gd name="connsiteX3" fmla="*/ 0 w 1957153"/>
              <a:gd name="connsiteY3" fmla="*/ 537832 h 538340"/>
              <a:gd name="connsiteX4" fmla="*/ 240237 w 1957153"/>
              <a:gd name="connsiteY4" fmla="*/ 286 h 538340"/>
              <a:gd name="connsiteX0" fmla="*/ 264740 w 1981656"/>
              <a:gd name="connsiteY0" fmla="*/ 286 h 538340"/>
              <a:gd name="connsiteX1" fmla="*/ 1981656 w 1981656"/>
              <a:gd name="connsiteY1" fmla="*/ 0 h 538340"/>
              <a:gd name="connsiteX2" fmla="*/ 1754565 w 1981656"/>
              <a:gd name="connsiteY2" fmla="*/ 538340 h 538340"/>
              <a:gd name="connsiteX3" fmla="*/ 0 w 1981656"/>
              <a:gd name="connsiteY3" fmla="*/ 537832 h 538340"/>
              <a:gd name="connsiteX4" fmla="*/ 264740 w 1981656"/>
              <a:gd name="connsiteY4" fmla="*/ 286 h 538340"/>
              <a:gd name="connsiteX0" fmla="*/ 264740 w 1981656"/>
              <a:gd name="connsiteY0" fmla="*/ 286 h 538340"/>
              <a:gd name="connsiteX1" fmla="*/ 1981656 w 1981656"/>
              <a:gd name="connsiteY1" fmla="*/ 0 h 538340"/>
              <a:gd name="connsiteX2" fmla="*/ 1725162 w 1981656"/>
              <a:gd name="connsiteY2" fmla="*/ 538340 h 538340"/>
              <a:gd name="connsiteX3" fmla="*/ 0 w 1981656"/>
              <a:gd name="connsiteY3" fmla="*/ 537832 h 538340"/>
              <a:gd name="connsiteX4" fmla="*/ 264740 w 1981656"/>
              <a:gd name="connsiteY4" fmla="*/ 286 h 53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656" h="538340">
                <a:moveTo>
                  <a:pt x="264740" y="286"/>
                </a:moveTo>
                <a:lnTo>
                  <a:pt x="1981656" y="0"/>
                </a:lnTo>
                <a:lnTo>
                  <a:pt x="1725162" y="538340"/>
                </a:lnTo>
                <a:lnTo>
                  <a:pt x="0" y="537832"/>
                </a:lnTo>
                <a:lnTo>
                  <a:pt x="264740" y="286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144000" tIns="0" rIns="18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Primary intervention</a:t>
            </a:r>
            <a:endParaRPr lang="en-GB" sz="11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br>
              <a:rPr lang="en-GB" sz="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GB" sz="8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F</a:t>
            </a:r>
            <a:r>
              <a:rPr lang="en-GB" sz="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amily-focused intervention to optimise child development and build caregiver skills.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6BDD2E-42C3-4514-9B05-16AD22778139}"/>
              </a:ext>
            </a:extLst>
          </p:cNvPr>
          <p:cNvSpPr/>
          <p:nvPr/>
        </p:nvSpPr>
        <p:spPr>
          <a:xfrm rot="16200000">
            <a:off x="6146238" y="1661110"/>
            <a:ext cx="4320000" cy="3881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1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D) LONG-TERM SUPPORT</a:t>
            </a:r>
            <a:endParaRPr lang="en-GB" sz="100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416">
            <a:extLst>
              <a:ext uri="{FF2B5EF4-FFF2-40B4-BE49-F238E27FC236}">
                <a16:creationId xmlns:a16="http://schemas.microsoft.com/office/drawing/2014/main" id="{35ACF8C6-8D29-4A3F-B09C-248EDAAA15F0}"/>
              </a:ext>
            </a:extLst>
          </p:cNvPr>
          <p:cNvSpPr>
            <a:spLocks noChangeAspect="1"/>
          </p:cNvSpPr>
          <p:nvPr/>
        </p:nvSpPr>
        <p:spPr>
          <a:xfrm rot="16200000">
            <a:off x="7475826" y="3344572"/>
            <a:ext cx="1359632" cy="2451807"/>
          </a:xfrm>
          <a:custGeom>
            <a:avLst/>
            <a:gdLst>
              <a:gd name="connsiteX0" fmla="*/ 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0 w 1781925"/>
              <a:gd name="connsiteY4" fmla="*/ 0 h 538054"/>
              <a:gd name="connsiteX0" fmla="*/ 29210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292100 w 1781925"/>
              <a:gd name="connsiteY4" fmla="*/ 0 h 538054"/>
              <a:gd name="connsiteX0" fmla="*/ 292100 w 1995657"/>
              <a:gd name="connsiteY0" fmla="*/ 0 h 538054"/>
              <a:gd name="connsiteX1" fmla="*/ 1995657 w 1995657"/>
              <a:gd name="connsiteY1" fmla="*/ 6350 h 538054"/>
              <a:gd name="connsiteX2" fmla="*/ 1781925 w 1995657"/>
              <a:gd name="connsiteY2" fmla="*/ 538054 h 538054"/>
              <a:gd name="connsiteX3" fmla="*/ 0 w 1995657"/>
              <a:gd name="connsiteY3" fmla="*/ 538054 h 538054"/>
              <a:gd name="connsiteX4" fmla="*/ 292100 w 1995657"/>
              <a:gd name="connsiteY4" fmla="*/ 0 h 538054"/>
              <a:gd name="connsiteX0" fmla="*/ 292100 w 1992514"/>
              <a:gd name="connsiteY0" fmla="*/ 3175 h 541229"/>
              <a:gd name="connsiteX1" fmla="*/ 1992514 w 1992514"/>
              <a:gd name="connsiteY1" fmla="*/ 0 h 541229"/>
              <a:gd name="connsiteX2" fmla="*/ 1781925 w 1992514"/>
              <a:gd name="connsiteY2" fmla="*/ 541229 h 541229"/>
              <a:gd name="connsiteX3" fmla="*/ 0 w 1992514"/>
              <a:gd name="connsiteY3" fmla="*/ 541229 h 541229"/>
              <a:gd name="connsiteX4" fmla="*/ 292100 w 1992514"/>
              <a:gd name="connsiteY4" fmla="*/ 3175 h 541229"/>
              <a:gd name="connsiteX0" fmla="*/ 292100 w 2011373"/>
              <a:gd name="connsiteY0" fmla="*/ 3175 h 541229"/>
              <a:gd name="connsiteX1" fmla="*/ 2011373 w 2011373"/>
              <a:gd name="connsiteY1" fmla="*/ 0 h 541229"/>
              <a:gd name="connsiteX2" fmla="*/ 1781925 w 2011373"/>
              <a:gd name="connsiteY2" fmla="*/ 541229 h 541229"/>
              <a:gd name="connsiteX3" fmla="*/ 0 w 2011373"/>
              <a:gd name="connsiteY3" fmla="*/ 541229 h 541229"/>
              <a:gd name="connsiteX4" fmla="*/ 292100 w 2011373"/>
              <a:gd name="connsiteY4" fmla="*/ 3175 h 541229"/>
              <a:gd name="connsiteX0" fmla="*/ 292100 w 2060877"/>
              <a:gd name="connsiteY0" fmla="*/ 794 h 538848"/>
              <a:gd name="connsiteX1" fmla="*/ 2060877 w 2060877"/>
              <a:gd name="connsiteY1" fmla="*/ 0 h 538848"/>
              <a:gd name="connsiteX2" fmla="*/ 1781925 w 2060877"/>
              <a:gd name="connsiteY2" fmla="*/ 538848 h 538848"/>
              <a:gd name="connsiteX3" fmla="*/ 0 w 2060877"/>
              <a:gd name="connsiteY3" fmla="*/ 538848 h 538848"/>
              <a:gd name="connsiteX4" fmla="*/ 292100 w 2060877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6350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0 h 538054"/>
              <a:gd name="connsiteX1" fmla="*/ 2065591 w 2065591"/>
              <a:gd name="connsiteY1" fmla="*/ 3968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794 h 538848"/>
              <a:gd name="connsiteX1" fmla="*/ 2065591 w 2065591"/>
              <a:gd name="connsiteY1" fmla="*/ 0 h 538848"/>
              <a:gd name="connsiteX2" fmla="*/ 1781925 w 2065591"/>
              <a:gd name="connsiteY2" fmla="*/ 538848 h 538848"/>
              <a:gd name="connsiteX3" fmla="*/ 0 w 2065591"/>
              <a:gd name="connsiteY3" fmla="*/ 538848 h 538848"/>
              <a:gd name="connsiteX4" fmla="*/ 292100 w 2065591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1587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79736"/>
              <a:gd name="connsiteY0" fmla="*/ 0 h 538054"/>
              <a:gd name="connsiteX1" fmla="*/ 2079736 w 2079736"/>
              <a:gd name="connsiteY1" fmla="*/ 1587 h 538054"/>
              <a:gd name="connsiteX2" fmla="*/ 1781925 w 2079736"/>
              <a:gd name="connsiteY2" fmla="*/ 538054 h 538054"/>
              <a:gd name="connsiteX3" fmla="*/ 0 w 2079736"/>
              <a:gd name="connsiteY3" fmla="*/ 538054 h 538054"/>
              <a:gd name="connsiteX4" fmla="*/ 292100 w 2079736"/>
              <a:gd name="connsiteY4" fmla="*/ 0 h 538054"/>
              <a:gd name="connsiteX0" fmla="*/ 183662 w 1971298"/>
              <a:gd name="connsiteY0" fmla="*/ 0 h 538054"/>
              <a:gd name="connsiteX1" fmla="*/ 1971298 w 1971298"/>
              <a:gd name="connsiteY1" fmla="*/ 1587 h 538054"/>
              <a:gd name="connsiteX2" fmla="*/ 1673487 w 1971298"/>
              <a:gd name="connsiteY2" fmla="*/ 538054 h 538054"/>
              <a:gd name="connsiteX3" fmla="*/ 0 w 1971298"/>
              <a:gd name="connsiteY3" fmla="*/ 535673 h 538054"/>
              <a:gd name="connsiteX4" fmla="*/ 183662 w 1971298"/>
              <a:gd name="connsiteY4" fmla="*/ 0 h 538054"/>
              <a:gd name="connsiteX0" fmla="*/ 183662 w 1829858"/>
              <a:gd name="connsiteY0" fmla="*/ 0 h 538054"/>
              <a:gd name="connsiteX1" fmla="*/ 1829858 w 1829858"/>
              <a:gd name="connsiteY1" fmla="*/ 3969 h 538054"/>
              <a:gd name="connsiteX2" fmla="*/ 1673487 w 1829858"/>
              <a:gd name="connsiteY2" fmla="*/ 538054 h 538054"/>
              <a:gd name="connsiteX3" fmla="*/ 0 w 1829858"/>
              <a:gd name="connsiteY3" fmla="*/ 535673 h 538054"/>
              <a:gd name="connsiteX4" fmla="*/ 183662 w 1829858"/>
              <a:gd name="connsiteY4" fmla="*/ 0 h 538054"/>
              <a:gd name="connsiteX0" fmla="*/ 183662 w 1815714"/>
              <a:gd name="connsiteY0" fmla="*/ 0 h 538054"/>
              <a:gd name="connsiteX1" fmla="*/ 1815714 w 1815714"/>
              <a:gd name="connsiteY1" fmla="*/ 3969 h 538054"/>
              <a:gd name="connsiteX2" fmla="*/ 1673487 w 1815714"/>
              <a:gd name="connsiteY2" fmla="*/ 538054 h 538054"/>
              <a:gd name="connsiteX3" fmla="*/ 0 w 1815714"/>
              <a:gd name="connsiteY3" fmla="*/ 535673 h 538054"/>
              <a:gd name="connsiteX4" fmla="*/ 183662 w 1815714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1587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51074"/>
              <a:gd name="connsiteY0" fmla="*/ 0 h 538054"/>
              <a:gd name="connsiteX1" fmla="*/ 1851074 w 1851074"/>
              <a:gd name="connsiteY1" fmla="*/ 1587 h 538054"/>
              <a:gd name="connsiteX2" fmla="*/ 1673487 w 1851074"/>
              <a:gd name="connsiteY2" fmla="*/ 538054 h 538054"/>
              <a:gd name="connsiteX3" fmla="*/ 0 w 1851074"/>
              <a:gd name="connsiteY3" fmla="*/ 535673 h 538054"/>
              <a:gd name="connsiteX4" fmla="*/ 183662 w 1851074"/>
              <a:gd name="connsiteY4" fmla="*/ 0 h 538054"/>
              <a:gd name="connsiteX0" fmla="*/ 247310 w 1914722"/>
              <a:gd name="connsiteY0" fmla="*/ 0 h 538054"/>
              <a:gd name="connsiteX1" fmla="*/ 1914722 w 1914722"/>
              <a:gd name="connsiteY1" fmla="*/ 1587 h 538054"/>
              <a:gd name="connsiteX2" fmla="*/ 1737135 w 1914722"/>
              <a:gd name="connsiteY2" fmla="*/ 538054 h 538054"/>
              <a:gd name="connsiteX3" fmla="*/ 0 w 1914722"/>
              <a:gd name="connsiteY3" fmla="*/ 533800 h 538054"/>
              <a:gd name="connsiteX4" fmla="*/ 247310 w 1914722"/>
              <a:gd name="connsiteY4" fmla="*/ 0 h 538054"/>
              <a:gd name="connsiteX0" fmla="*/ 242595 w 1910007"/>
              <a:gd name="connsiteY0" fmla="*/ 0 h 538054"/>
              <a:gd name="connsiteX1" fmla="*/ 1910007 w 1910007"/>
              <a:gd name="connsiteY1" fmla="*/ 1587 h 538054"/>
              <a:gd name="connsiteX2" fmla="*/ 1732420 w 1910007"/>
              <a:gd name="connsiteY2" fmla="*/ 538054 h 538054"/>
              <a:gd name="connsiteX3" fmla="*/ 0 w 1910007"/>
              <a:gd name="connsiteY3" fmla="*/ 533800 h 538054"/>
              <a:gd name="connsiteX4" fmla="*/ 242595 w 1910007"/>
              <a:gd name="connsiteY4" fmla="*/ 0 h 538054"/>
              <a:gd name="connsiteX0" fmla="*/ 226094 w 1893506"/>
              <a:gd name="connsiteY0" fmla="*/ 0 h 538054"/>
              <a:gd name="connsiteX1" fmla="*/ 1893506 w 1893506"/>
              <a:gd name="connsiteY1" fmla="*/ 1587 h 538054"/>
              <a:gd name="connsiteX2" fmla="*/ 1715919 w 1893506"/>
              <a:gd name="connsiteY2" fmla="*/ 538054 h 538054"/>
              <a:gd name="connsiteX3" fmla="*/ 0 w 1893506"/>
              <a:gd name="connsiteY3" fmla="*/ 533800 h 538054"/>
              <a:gd name="connsiteX4" fmla="*/ 226094 w 1893506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1926 h 538054"/>
              <a:gd name="connsiteX4" fmla="*/ 233165 w 1900577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005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1926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3800 h 538054"/>
              <a:gd name="connsiteX4" fmla="*/ 240237 w 1907649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5673 h 538054"/>
              <a:gd name="connsiteX4" fmla="*/ 233165 w 1900577"/>
              <a:gd name="connsiteY4" fmla="*/ 0 h 538054"/>
              <a:gd name="connsiteX0" fmla="*/ 235522 w 1902934"/>
              <a:gd name="connsiteY0" fmla="*/ 0 h 538054"/>
              <a:gd name="connsiteX1" fmla="*/ 1902934 w 1902934"/>
              <a:gd name="connsiteY1" fmla="*/ 1587 h 538054"/>
              <a:gd name="connsiteX2" fmla="*/ 1725347 w 1902934"/>
              <a:gd name="connsiteY2" fmla="*/ 538054 h 538054"/>
              <a:gd name="connsiteX3" fmla="*/ 0 w 1902934"/>
              <a:gd name="connsiteY3" fmla="*/ 535673 h 538054"/>
              <a:gd name="connsiteX4" fmla="*/ 235522 w 1902934"/>
              <a:gd name="connsiteY4" fmla="*/ 0 h 538054"/>
              <a:gd name="connsiteX0" fmla="*/ 242594 w 1910006"/>
              <a:gd name="connsiteY0" fmla="*/ 0 h 541293"/>
              <a:gd name="connsiteX1" fmla="*/ 1910006 w 1910006"/>
              <a:gd name="connsiteY1" fmla="*/ 1587 h 541293"/>
              <a:gd name="connsiteX2" fmla="*/ 1732419 w 1910006"/>
              <a:gd name="connsiteY2" fmla="*/ 538054 h 541293"/>
              <a:gd name="connsiteX3" fmla="*/ 0 w 1910006"/>
              <a:gd name="connsiteY3" fmla="*/ 541293 h 541293"/>
              <a:gd name="connsiteX4" fmla="*/ 242594 w 1910006"/>
              <a:gd name="connsiteY4" fmla="*/ 0 h 541293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567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7546 h 538054"/>
              <a:gd name="connsiteX4" fmla="*/ 240237 w 1907649"/>
              <a:gd name="connsiteY4" fmla="*/ 0 h 538054"/>
              <a:gd name="connsiteX0" fmla="*/ 240237 w 1961867"/>
              <a:gd name="connsiteY0" fmla="*/ 0 h 538054"/>
              <a:gd name="connsiteX1" fmla="*/ 1961867 w 1961867"/>
              <a:gd name="connsiteY1" fmla="*/ 5333 h 538054"/>
              <a:gd name="connsiteX2" fmla="*/ 1730062 w 1961867"/>
              <a:gd name="connsiteY2" fmla="*/ 538054 h 538054"/>
              <a:gd name="connsiteX3" fmla="*/ 0 w 1961867"/>
              <a:gd name="connsiteY3" fmla="*/ 537546 h 538054"/>
              <a:gd name="connsiteX4" fmla="*/ 240237 w 1961867"/>
              <a:gd name="connsiteY4" fmla="*/ 0 h 538054"/>
              <a:gd name="connsiteX0" fmla="*/ 240237 w 1957153"/>
              <a:gd name="connsiteY0" fmla="*/ 2159 h 540213"/>
              <a:gd name="connsiteX1" fmla="*/ 1957153 w 1957153"/>
              <a:gd name="connsiteY1" fmla="*/ 0 h 540213"/>
              <a:gd name="connsiteX2" fmla="*/ 1730062 w 1957153"/>
              <a:gd name="connsiteY2" fmla="*/ 540213 h 540213"/>
              <a:gd name="connsiteX3" fmla="*/ 0 w 1957153"/>
              <a:gd name="connsiteY3" fmla="*/ 539705 h 540213"/>
              <a:gd name="connsiteX4" fmla="*/ 240237 w 1957153"/>
              <a:gd name="connsiteY4" fmla="*/ 2159 h 540213"/>
              <a:gd name="connsiteX0" fmla="*/ 240237 w 1957153"/>
              <a:gd name="connsiteY0" fmla="*/ 286 h 538340"/>
              <a:gd name="connsiteX1" fmla="*/ 1957153 w 1957153"/>
              <a:gd name="connsiteY1" fmla="*/ 0 h 538340"/>
              <a:gd name="connsiteX2" fmla="*/ 1730062 w 1957153"/>
              <a:gd name="connsiteY2" fmla="*/ 538340 h 538340"/>
              <a:gd name="connsiteX3" fmla="*/ 0 w 1957153"/>
              <a:gd name="connsiteY3" fmla="*/ 537832 h 538340"/>
              <a:gd name="connsiteX4" fmla="*/ 240237 w 1957153"/>
              <a:gd name="connsiteY4" fmla="*/ 286 h 538340"/>
              <a:gd name="connsiteX0" fmla="*/ 264740 w 1981656"/>
              <a:gd name="connsiteY0" fmla="*/ 286 h 538340"/>
              <a:gd name="connsiteX1" fmla="*/ 1981656 w 1981656"/>
              <a:gd name="connsiteY1" fmla="*/ 0 h 538340"/>
              <a:gd name="connsiteX2" fmla="*/ 1754565 w 1981656"/>
              <a:gd name="connsiteY2" fmla="*/ 538340 h 538340"/>
              <a:gd name="connsiteX3" fmla="*/ 0 w 1981656"/>
              <a:gd name="connsiteY3" fmla="*/ 537832 h 538340"/>
              <a:gd name="connsiteX4" fmla="*/ 264740 w 1981656"/>
              <a:gd name="connsiteY4" fmla="*/ 286 h 538340"/>
              <a:gd name="connsiteX0" fmla="*/ 264740 w 1981656"/>
              <a:gd name="connsiteY0" fmla="*/ 286 h 538340"/>
              <a:gd name="connsiteX1" fmla="*/ 1981656 w 1981656"/>
              <a:gd name="connsiteY1" fmla="*/ 0 h 538340"/>
              <a:gd name="connsiteX2" fmla="*/ 1725162 w 1981656"/>
              <a:gd name="connsiteY2" fmla="*/ 538340 h 538340"/>
              <a:gd name="connsiteX3" fmla="*/ 0 w 1981656"/>
              <a:gd name="connsiteY3" fmla="*/ 537832 h 538340"/>
              <a:gd name="connsiteX4" fmla="*/ 264740 w 1981656"/>
              <a:gd name="connsiteY4" fmla="*/ 286 h 538340"/>
              <a:gd name="connsiteX0" fmla="*/ 448870 w 2165786"/>
              <a:gd name="connsiteY0" fmla="*/ 286 h 538340"/>
              <a:gd name="connsiteX1" fmla="*/ 2165786 w 2165786"/>
              <a:gd name="connsiteY1" fmla="*/ 0 h 538340"/>
              <a:gd name="connsiteX2" fmla="*/ 1909292 w 2165786"/>
              <a:gd name="connsiteY2" fmla="*/ 538340 h 538340"/>
              <a:gd name="connsiteX3" fmla="*/ 0 w 2165786"/>
              <a:gd name="connsiteY3" fmla="*/ 537832 h 538340"/>
              <a:gd name="connsiteX4" fmla="*/ 448870 w 2165786"/>
              <a:gd name="connsiteY4" fmla="*/ 286 h 538340"/>
              <a:gd name="connsiteX0" fmla="*/ 448870 w 2372012"/>
              <a:gd name="connsiteY0" fmla="*/ 0 h 538054"/>
              <a:gd name="connsiteX1" fmla="*/ 2372012 w 2372012"/>
              <a:gd name="connsiteY1" fmla="*/ 1202 h 538054"/>
              <a:gd name="connsiteX2" fmla="*/ 1909292 w 2372012"/>
              <a:gd name="connsiteY2" fmla="*/ 538054 h 538054"/>
              <a:gd name="connsiteX3" fmla="*/ 0 w 2372012"/>
              <a:gd name="connsiteY3" fmla="*/ 537546 h 538054"/>
              <a:gd name="connsiteX4" fmla="*/ 448870 w 2372012"/>
              <a:gd name="connsiteY4" fmla="*/ 0 h 538054"/>
              <a:gd name="connsiteX0" fmla="*/ 448870 w 2320455"/>
              <a:gd name="connsiteY0" fmla="*/ 0 h 538054"/>
              <a:gd name="connsiteX1" fmla="*/ 2320455 w 2320455"/>
              <a:gd name="connsiteY1" fmla="*/ 1202 h 538054"/>
              <a:gd name="connsiteX2" fmla="*/ 1909292 w 2320455"/>
              <a:gd name="connsiteY2" fmla="*/ 538054 h 538054"/>
              <a:gd name="connsiteX3" fmla="*/ 0 w 2320455"/>
              <a:gd name="connsiteY3" fmla="*/ 537546 h 538054"/>
              <a:gd name="connsiteX4" fmla="*/ 448870 w 2320455"/>
              <a:gd name="connsiteY4" fmla="*/ 0 h 538054"/>
              <a:gd name="connsiteX0" fmla="*/ 448870 w 2268899"/>
              <a:gd name="connsiteY0" fmla="*/ 0 h 538054"/>
              <a:gd name="connsiteX1" fmla="*/ 2268899 w 2268899"/>
              <a:gd name="connsiteY1" fmla="*/ 1202 h 538054"/>
              <a:gd name="connsiteX2" fmla="*/ 1909292 w 2268899"/>
              <a:gd name="connsiteY2" fmla="*/ 538054 h 538054"/>
              <a:gd name="connsiteX3" fmla="*/ 0 w 2268899"/>
              <a:gd name="connsiteY3" fmla="*/ 537546 h 538054"/>
              <a:gd name="connsiteX4" fmla="*/ 448870 w 2268899"/>
              <a:gd name="connsiteY4" fmla="*/ 0 h 538054"/>
              <a:gd name="connsiteX0" fmla="*/ 448870 w 2290995"/>
              <a:gd name="connsiteY0" fmla="*/ 0 h 538054"/>
              <a:gd name="connsiteX1" fmla="*/ 2290995 w 2290995"/>
              <a:gd name="connsiteY1" fmla="*/ 1202 h 538054"/>
              <a:gd name="connsiteX2" fmla="*/ 1909292 w 2290995"/>
              <a:gd name="connsiteY2" fmla="*/ 538054 h 538054"/>
              <a:gd name="connsiteX3" fmla="*/ 0 w 2290995"/>
              <a:gd name="connsiteY3" fmla="*/ 537546 h 538054"/>
              <a:gd name="connsiteX4" fmla="*/ 448870 w 2290995"/>
              <a:gd name="connsiteY4" fmla="*/ 0 h 538054"/>
              <a:gd name="connsiteX0" fmla="*/ 448870 w 2246804"/>
              <a:gd name="connsiteY0" fmla="*/ 0 h 538054"/>
              <a:gd name="connsiteX1" fmla="*/ 2246804 w 2246804"/>
              <a:gd name="connsiteY1" fmla="*/ 2194 h 538054"/>
              <a:gd name="connsiteX2" fmla="*/ 1909292 w 2246804"/>
              <a:gd name="connsiteY2" fmla="*/ 538054 h 538054"/>
              <a:gd name="connsiteX3" fmla="*/ 0 w 2246804"/>
              <a:gd name="connsiteY3" fmla="*/ 537546 h 538054"/>
              <a:gd name="connsiteX4" fmla="*/ 448870 w 2246804"/>
              <a:gd name="connsiteY4" fmla="*/ 0 h 538054"/>
              <a:gd name="connsiteX0" fmla="*/ 502882 w 2300816"/>
              <a:gd name="connsiteY0" fmla="*/ 0 h 538054"/>
              <a:gd name="connsiteX1" fmla="*/ 2300816 w 2300816"/>
              <a:gd name="connsiteY1" fmla="*/ 2194 h 538054"/>
              <a:gd name="connsiteX2" fmla="*/ 1963304 w 2300816"/>
              <a:gd name="connsiteY2" fmla="*/ 538054 h 538054"/>
              <a:gd name="connsiteX3" fmla="*/ 0 w 2300816"/>
              <a:gd name="connsiteY3" fmla="*/ 537546 h 538054"/>
              <a:gd name="connsiteX4" fmla="*/ 502882 w 2300816"/>
              <a:gd name="connsiteY4" fmla="*/ 0 h 538054"/>
              <a:gd name="connsiteX0" fmla="*/ 502882 w 2295906"/>
              <a:gd name="connsiteY0" fmla="*/ 0 h 538054"/>
              <a:gd name="connsiteX1" fmla="*/ 2295906 w 2295906"/>
              <a:gd name="connsiteY1" fmla="*/ 210 h 538054"/>
              <a:gd name="connsiteX2" fmla="*/ 1963304 w 2295906"/>
              <a:gd name="connsiteY2" fmla="*/ 538054 h 538054"/>
              <a:gd name="connsiteX3" fmla="*/ 0 w 2295906"/>
              <a:gd name="connsiteY3" fmla="*/ 537546 h 538054"/>
              <a:gd name="connsiteX4" fmla="*/ 502882 w 2295906"/>
              <a:gd name="connsiteY4" fmla="*/ 0 h 538054"/>
              <a:gd name="connsiteX0" fmla="*/ 502882 w 2295906"/>
              <a:gd name="connsiteY0" fmla="*/ 0 h 537546"/>
              <a:gd name="connsiteX1" fmla="*/ 2295906 w 2295906"/>
              <a:gd name="connsiteY1" fmla="*/ 210 h 537546"/>
              <a:gd name="connsiteX2" fmla="*/ 1860191 w 2295906"/>
              <a:gd name="connsiteY2" fmla="*/ 537062 h 537546"/>
              <a:gd name="connsiteX3" fmla="*/ 0 w 2295906"/>
              <a:gd name="connsiteY3" fmla="*/ 537546 h 537546"/>
              <a:gd name="connsiteX4" fmla="*/ 502882 w 2295906"/>
              <a:gd name="connsiteY4" fmla="*/ 0 h 537546"/>
              <a:gd name="connsiteX0" fmla="*/ 502882 w 2295906"/>
              <a:gd name="connsiteY0" fmla="*/ 0 h 539046"/>
              <a:gd name="connsiteX1" fmla="*/ 2295906 w 2295906"/>
              <a:gd name="connsiteY1" fmla="*/ 210 h 539046"/>
              <a:gd name="connsiteX2" fmla="*/ 1752167 w 2295906"/>
              <a:gd name="connsiteY2" fmla="*/ 539046 h 539046"/>
              <a:gd name="connsiteX3" fmla="*/ 0 w 2295906"/>
              <a:gd name="connsiteY3" fmla="*/ 537546 h 539046"/>
              <a:gd name="connsiteX4" fmla="*/ 502882 w 2295906"/>
              <a:gd name="connsiteY4" fmla="*/ 0 h 539046"/>
              <a:gd name="connsiteX0" fmla="*/ 502882 w 2295906"/>
              <a:gd name="connsiteY0" fmla="*/ 0 h 538054"/>
              <a:gd name="connsiteX1" fmla="*/ 2295906 w 2295906"/>
              <a:gd name="connsiteY1" fmla="*/ 210 h 538054"/>
              <a:gd name="connsiteX2" fmla="*/ 1820909 w 2295906"/>
              <a:gd name="connsiteY2" fmla="*/ 538054 h 538054"/>
              <a:gd name="connsiteX3" fmla="*/ 0 w 2295906"/>
              <a:gd name="connsiteY3" fmla="*/ 537546 h 538054"/>
              <a:gd name="connsiteX4" fmla="*/ 502882 w 2295906"/>
              <a:gd name="connsiteY4" fmla="*/ 0 h 538054"/>
              <a:gd name="connsiteX0" fmla="*/ 598631 w 2391655"/>
              <a:gd name="connsiteY0" fmla="*/ 0 h 538054"/>
              <a:gd name="connsiteX1" fmla="*/ 2391655 w 2391655"/>
              <a:gd name="connsiteY1" fmla="*/ 210 h 538054"/>
              <a:gd name="connsiteX2" fmla="*/ 1916658 w 2391655"/>
              <a:gd name="connsiteY2" fmla="*/ 538054 h 538054"/>
              <a:gd name="connsiteX3" fmla="*/ 0 w 2391655"/>
              <a:gd name="connsiteY3" fmla="*/ 537546 h 538054"/>
              <a:gd name="connsiteX4" fmla="*/ 598631 w 2391655"/>
              <a:gd name="connsiteY4" fmla="*/ 0 h 538054"/>
              <a:gd name="connsiteX0" fmla="*/ 598631 w 2391655"/>
              <a:gd name="connsiteY0" fmla="*/ 0 h 538054"/>
              <a:gd name="connsiteX1" fmla="*/ 2391655 w 2391655"/>
              <a:gd name="connsiteY1" fmla="*/ 210 h 538054"/>
              <a:gd name="connsiteX2" fmla="*/ 1791450 w 2391655"/>
              <a:gd name="connsiteY2" fmla="*/ 538054 h 538054"/>
              <a:gd name="connsiteX3" fmla="*/ 0 w 2391655"/>
              <a:gd name="connsiteY3" fmla="*/ 537546 h 538054"/>
              <a:gd name="connsiteX4" fmla="*/ 598631 w 2391655"/>
              <a:gd name="connsiteY4" fmla="*/ 0 h 53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655" h="538054">
                <a:moveTo>
                  <a:pt x="598631" y="0"/>
                </a:moveTo>
                <a:lnTo>
                  <a:pt x="2391655" y="210"/>
                </a:lnTo>
                <a:lnTo>
                  <a:pt x="1791450" y="538054"/>
                </a:lnTo>
                <a:lnTo>
                  <a:pt x="0" y="537546"/>
                </a:lnTo>
                <a:lnTo>
                  <a:pt x="598631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252000" tIns="36000" rIns="324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Family/Carer management</a:t>
            </a:r>
            <a:endParaRPr lang="en-GB" sz="1050" b="1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300" b="1" i="1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800" i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Sustained by skills and progress developed during post-diagnostic care.  Ongoing access to low intensity interventions and supported by case management and other local services.</a:t>
            </a: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84F62B-F6DA-46CF-BC56-FB1B26A78DB3}"/>
              </a:ext>
            </a:extLst>
          </p:cNvPr>
          <p:cNvGrpSpPr/>
          <p:nvPr/>
        </p:nvGrpSpPr>
        <p:grpSpPr>
          <a:xfrm>
            <a:off x="6596839" y="3008106"/>
            <a:ext cx="3381405" cy="1144197"/>
            <a:chOff x="6755099" y="3135959"/>
            <a:chExt cx="3381405" cy="114419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2430FE-BCBE-43CF-BD5F-AE567560A6F9}"/>
                </a:ext>
              </a:extLst>
            </p:cNvPr>
            <p:cNvGrpSpPr/>
            <p:nvPr/>
          </p:nvGrpSpPr>
          <p:grpSpPr>
            <a:xfrm rot="16200000">
              <a:off x="8062542" y="2206194"/>
              <a:ext cx="766519" cy="3381405"/>
              <a:chOff x="206992" y="193946"/>
              <a:chExt cx="940271" cy="201174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53E89D2-1183-44AC-B56B-126CFBD58DC2}"/>
                  </a:ext>
                </a:extLst>
              </p:cNvPr>
              <p:cNvSpPr/>
              <p:nvPr/>
            </p:nvSpPr>
            <p:spPr>
              <a:xfrm>
                <a:off x="662436" y="193946"/>
                <a:ext cx="484827" cy="20117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  <a:prstDash val="solid"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7200" tIns="36000" rIns="72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Case management system</a:t>
                </a:r>
                <a:r>
                  <a:rPr lang="en-GB" sz="900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</a:t>
                </a:r>
                <a:br>
                  <a:rPr lang="en-GB" sz="100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br>
                  <a:rPr lang="en-GB" sz="300" i="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700" i="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To ‘step up’ &amp; ‘step down’ care during transition points or to react to co-occurring conditions</a:t>
                </a:r>
                <a:r>
                  <a:rPr lang="en-GB" sz="800" i="1" dirty="0"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GB" sz="100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7B33CC3-CD80-415C-B6DA-123CACF82F17}"/>
                  </a:ext>
                </a:extLst>
              </p:cNvPr>
              <p:cNvGrpSpPr/>
              <p:nvPr/>
            </p:nvGrpSpPr>
            <p:grpSpPr>
              <a:xfrm rot="5400000">
                <a:off x="479149" y="695157"/>
                <a:ext cx="125730" cy="283368"/>
                <a:chOff x="196246" y="-139183"/>
                <a:chExt cx="125808" cy="283908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A70874D-53C1-48FB-B578-815E9A9EAF9B}"/>
                    </a:ext>
                  </a:extLst>
                </p:cNvPr>
                <p:cNvSpPr/>
                <p:nvPr/>
              </p:nvSpPr>
              <p:spPr>
                <a:xfrm>
                  <a:off x="196324" y="-139183"/>
                  <a:ext cx="125730" cy="688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801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B30A6E4-5102-4FDC-B6B0-44F4C1D77A2B}"/>
                    </a:ext>
                  </a:extLst>
                </p:cNvPr>
                <p:cNvSpPr/>
                <p:nvPr/>
              </p:nvSpPr>
              <p:spPr>
                <a:xfrm>
                  <a:off x="196323" y="-30694"/>
                  <a:ext cx="125730" cy="688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801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E76F351-BEFD-4D65-8CE3-C8B1018454CD}"/>
                    </a:ext>
                  </a:extLst>
                </p:cNvPr>
                <p:cNvSpPr/>
                <p:nvPr/>
              </p:nvSpPr>
              <p:spPr>
                <a:xfrm>
                  <a:off x="196246" y="75554"/>
                  <a:ext cx="125807" cy="6917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" wrap="square" lIns="91440" tIns="45721" rIns="91440" bIns="4572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801"/>
                </a:p>
              </p:txBody>
            </p:sp>
          </p:grpSp>
          <p:sp>
            <p:nvSpPr>
              <p:cNvPr id="45" name="Arrow: Up 44">
                <a:extLst>
                  <a:ext uri="{FF2B5EF4-FFF2-40B4-BE49-F238E27FC236}">
                    <a16:creationId xmlns:a16="http://schemas.microsoft.com/office/drawing/2014/main" id="{CE93C969-CD80-44CE-9A50-518F84E16EB2}"/>
                  </a:ext>
                </a:extLst>
              </p:cNvPr>
              <p:cNvSpPr/>
              <p:nvPr/>
            </p:nvSpPr>
            <p:spPr>
              <a:xfrm rot="16200000">
                <a:off x="325581" y="1293151"/>
                <a:ext cx="247650" cy="484828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801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F78857-40E4-4597-974B-E67FEEAFCE93}"/>
                </a:ext>
              </a:extLst>
            </p:cNvPr>
            <p:cNvSpPr/>
            <p:nvPr/>
          </p:nvSpPr>
          <p:spPr>
            <a:xfrm>
              <a:off x="8904538" y="3300191"/>
              <a:ext cx="211200" cy="5605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1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9C6F42-62D7-4AFF-B603-81C1CFF45C14}"/>
                </a:ext>
              </a:extLst>
            </p:cNvPr>
            <p:cNvSpPr/>
            <p:nvPr/>
          </p:nvSpPr>
          <p:spPr>
            <a:xfrm>
              <a:off x="8904536" y="3388464"/>
              <a:ext cx="211200" cy="5605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C122E5D-71DD-4C3E-80F8-EE1FCBA174AE}"/>
                </a:ext>
              </a:extLst>
            </p:cNvPr>
            <p:cNvSpPr/>
            <p:nvPr/>
          </p:nvSpPr>
          <p:spPr>
            <a:xfrm>
              <a:off x="8904407" y="3474914"/>
              <a:ext cx="211329" cy="562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1" dirty="0"/>
            </a:p>
          </p:txBody>
        </p:sp>
        <p:sp>
          <p:nvSpPr>
            <p:cNvPr id="61" name="Arrow: Up 60">
              <a:extLst>
                <a:ext uri="{FF2B5EF4-FFF2-40B4-BE49-F238E27FC236}">
                  <a16:creationId xmlns:a16="http://schemas.microsoft.com/office/drawing/2014/main" id="{1EB74DD2-95D2-4AE1-97EB-CF13B66F31B1}"/>
                </a:ext>
              </a:extLst>
            </p:cNvPr>
            <p:cNvSpPr/>
            <p:nvPr/>
          </p:nvSpPr>
          <p:spPr>
            <a:xfrm>
              <a:off x="7627565" y="3135959"/>
              <a:ext cx="416257" cy="395237"/>
            </a:xfrm>
            <a:prstGeom prst="upArrow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1"/>
            </a:p>
          </p:txBody>
        </p:sp>
      </p:grpSp>
      <p:sp>
        <p:nvSpPr>
          <p:cNvPr id="60" name="Rectangle 416">
            <a:extLst>
              <a:ext uri="{FF2B5EF4-FFF2-40B4-BE49-F238E27FC236}">
                <a16:creationId xmlns:a16="http://schemas.microsoft.com/office/drawing/2014/main" id="{84A343EB-F8A3-4234-B7FD-541663CA5C98}"/>
              </a:ext>
            </a:extLst>
          </p:cNvPr>
          <p:cNvSpPr>
            <a:spLocks noChangeAspect="1"/>
          </p:cNvSpPr>
          <p:nvPr/>
        </p:nvSpPr>
        <p:spPr>
          <a:xfrm rot="16200000">
            <a:off x="7475827" y="1370522"/>
            <a:ext cx="1359632" cy="2451807"/>
          </a:xfrm>
          <a:custGeom>
            <a:avLst/>
            <a:gdLst>
              <a:gd name="connsiteX0" fmla="*/ 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0 w 1781925"/>
              <a:gd name="connsiteY4" fmla="*/ 0 h 538054"/>
              <a:gd name="connsiteX0" fmla="*/ 292100 w 1781925"/>
              <a:gd name="connsiteY0" fmla="*/ 0 h 538054"/>
              <a:gd name="connsiteX1" fmla="*/ 1781925 w 1781925"/>
              <a:gd name="connsiteY1" fmla="*/ 0 h 538054"/>
              <a:gd name="connsiteX2" fmla="*/ 1781925 w 1781925"/>
              <a:gd name="connsiteY2" fmla="*/ 538054 h 538054"/>
              <a:gd name="connsiteX3" fmla="*/ 0 w 1781925"/>
              <a:gd name="connsiteY3" fmla="*/ 538054 h 538054"/>
              <a:gd name="connsiteX4" fmla="*/ 292100 w 1781925"/>
              <a:gd name="connsiteY4" fmla="*/ 0 h 538054"/>
              <a:gd name="connsiteX0" fmla="*/ 292100 w 1995657"/>
              <a:gd name="connsiteY0" fmla="*/ 0 h 538054"/>
              <a:gd name="connsiteX1" fmla="*/ 1995657 w 1995657"/>
              <a:gd name="connsiteY1" fmla="*/ 6350 h 538054"/>
              <a:gd name="connsiteX2" fmla="*/ 1781925 w 1995657"/>
              <a:gd name="connsiteY2" fmla="*/ 538054 h 538054"/>
              <a:gd name="connsiteX3" fmla="*/ 0 w 1995657"/>
              <a:gd name="connsiteY3" fmla="*/ 538054 h 538054"/>
              <a:gd name="connsiteX4" fmla="*/ 292100 w 1995657"/>
              <a:gd name="connsiteY4" fmla="*/ 0 h 538054"/>
              <a:gd name="connsiteX0" fmla="*/ 292100 w 1992514"/>
              <a:gd name="connsiteY0" fmla="*/ 3175 h 541229"/>
              <a:gd name="connsiteX1" fmla="*/ 1992514 w 1992514"/>
              <a:gd name="connsiteY1" fmla="*/ 0 h 541229"/>
              <a:gd name="connsiteX2" fmla="*/ 1781925 w 1992514"/>
              <a:gd name="connsiteY2" fmla="*/ 541229 h 541229"/>
              <a:gd name="connsiteX3" fmla="*/ 0 w 1992514"/>
              <a:gd name="connsiteY3" fmla="*/ 541229 h 541229"/>
              <a:gd name="connsiteX4" fmla="*/ 292100 w 1992514"/>
              <a:gd name="connsiteY4" fmla="*/ 3175 h 541229"/>
              <a:gd name="connsiteX0" fmla="*/ 292100 w 2011373"/>
              <a:gd name="connsiteY0" fmla="*/ 3175 h 541229"/>
              <a:gd name="connsiteX1" fmla="*/ 2011373 w 2011373"/>
              <a:gd name="connsiteY1" fmla="*/ 0 h 541229"/>
              <a:gd name="connsiteX2" fmla="*/ 1781925 w 2011373"/>
              <a:gd name="connsiteY2" fmla="*/ 541229 h 541229"/>
              <a:gd name="connsiteX3" fmla="*/ 0 w 2011373"/>
              <a:gd name="connsiteY3" fmla="*/ 541229 h 541229"/>
              <a:gd name="connsiteX4" fmla="*/ 292100 w 2011373"/>
              <a:gd name="connsiteY4" fmla="*/ 3175 h 541229"/>
              <a:gd name="connsiteX0" fmla="*/ 292100 w 2060877"/>
              <a:gd name="connsiteY0" fmla="*/ 794 h 538848"/>
              <a:gd name="connsiteX1" fmla="*/ 2060877 w 2060877"/>
              <a:gd name="connsiteY1" fmla="*/ 0 h 538848"/>
              <a:gd name="connsiteX2" fmla="*/ 1781925 w 2060877"/>
              <a:gd name="connsiteY2" fmla="*/ 538848 h 538848"/>
              <a:gd name="connsiteX3" fmla="*/ 0 w 2060877"/>
              <a:gd name="connsiteY3" fmla="*/ 538848 h 538848"/>
              <a:gd name="connsiteX4" fmla="*/ 292100 w 2060877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6350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0 h 538054"/>
              <a:gd name="connsiteX1" fmla="*/ 2065591 w 2065591"/>
              <a:gd name="connsiteY1" fmla="*/ 3968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65591"/>
              <a:gd name="connsiteY0" fmla="*/ 794 h 538848"/>
              <a:gd name="connsiteX1" fmla="*/ 2065591 w 2065591"/>
              <a:gd name="connsiteY1" fmla="*/ 0 h 538848"/>
              <a:gd name="connsiteX2" fmla="*/ 1781925 w 2065591"/>
              <a:gd name="connsiteY2" fmla="*/ 538848 h 538848"/>
              <a:gd name="connsiteX3" fmla="*/ 0 w 2065591"/>
              <a:gd name="connsiteY3" fmla="*/ 538848 h 538848"/>
              <a:gd name="connsiteX4" fmla="*/ 292100 w 2065591"/>
              <a:gd name="connsiteY4" fmla="*/ 794 h 538848"/>
              <a:gd name="connsiteX0" fmla="*/ 292100 w 2065591"/>
              <a:gd name="connsiteY0" fmla="*/ 0 h 538054"/>
              <a:gd name="connsiteX1" fmla="*/ 2065591 w 2065591"/>
              <a:gd name="connsiteY1" fmla="*/ 1587 h 538054"/>
              <a:gd name="connsiteX2" fmla="*/ 1781925 w 2065591"/>
              <a:gd name="connsiteY2" fmla="*/ 538054 h 538054"/>
              <a:gd name="connsiteX3" fmla="*/ 0 w 2065591"/>
              <a:gd name="connsiteY3" fmla="*/ 538054 h 538054"/>
              <a:gd name="connsiteX4" fmla="*/ 292100 w 2065591"/>
              <a:gd name="connsiteY4" fmla="*/ 0 h 538054"/>
              <a:gd name="connsiteX0" fmla="*/ 292100 w 2079736"/>
              <a:gd name="connsiteY0" fmla="*/ 0 h 538054"/>
              <a:gd name="connsiteX1" fmla="*/ 2079736 w 2079736"/>
              <a:gd name="connsiteY1" fmla="*/ 1587 h 538054"/>
              <a:gd name="connsiteX2" fmla="*/ 1781925 w 2079736"/>
              <a:gd name="connsiteY2" fmla="*/ 538054 h 538054"/>
              <a:gd name="connsiteX3" fmla="*/ 0 w 2079736"/>
              <a:gd name="connsiteY3" fmla="*/ 538054 h 538054"/>
              <a:gd name="connsiteX4" fmla="*/ 292100 w 2079736"/>
              <a:gd name="connsiteY4" fmla="*/ 0 h 538054"/>
              <a:gd name="connsiteX0" fmla="*/ 183662 w 1971298"/>
              <a:gd name="connsiteY0" fmla="*/ 0 h 538054"/>
              <a:gd name="connsiteX1" fmla="*/ 1971298 w 1971298"/>
              <a:gd name="connsiteY1" fmla="*/ 1587 h 538054"/>
              <a:gd name="connsiteX2" fmla="*/ 1673487 w 1971298"/>
              <a:gd name="connsiteY2" fmla="*/ 538054 h 538054"/>
              <a:gd name="connsiteX3" fmla="*/ 0 w 1971298"/>
              <a:gd name="connsiteY3" fmla="*/ 535673 h 538054"/>
              <a:gd name="connsiteX4" fmla="*/ 183662 w 1971298"/>
              <a:gd name="connsiteY4" fmla="*/ 0 h 538054"/>
              <a:gd name="connsiteX0" fmla="*/ 183662 w 1829858"/>
              <a:gd name="connsiteY0" fmla="*/ 0 h 538054"/>
              <a:gd name="connsiteX1" fmla="*/ 1829858 w 1829858"/>
              <a:gd name="connsiteY1" fmla="*/ 3969 h 538054"/>
              <a:gd name="connsiteX2" fmla="*/ 1673487 w 1829858"/>
              <a:gd name="connsiteY2" fmla="*/ 538054 h 538054"/>
              <a:gd name="connsiteX3" fmla="*/ 0 w 1829858"/>
              <a:gd name="connsiteY3" fmla="*/ 535673 h 538054"/>
              <a:gd name="connsiteX4" fmla="*/ 183662 w 1829858"/>
              <a:gd name="connsiteY4" fmla="*/ 0 h 538054"/>
              <a:gd name="connsiteX0" fmla="*/ 183662 w 1815714"/>
              <a:gd name="connsiteY0" fmla="*/ 0 h 538054"/>
              <a:gd name="connsiteX1" fmla="*/ 1815714 w 1815714"/>
              <a:gd name="connsiteY1" fmla="*/ 3969 h 538054"/>
              <a:gd name="connsiteX2" fmla="*/ 1673487 w 1815714"/>
              <a:gd name="connsiteY2" fmla="*/ 538054 h 538054"/>
              <a:gd name="connsiteX3" fmla="*/ 0 w 1815714"/>
              <a:gd name="connsiteY3" fmla="*/ 535673 h 538054"/>
              <a:gd name="connsiteX4" fmla="*/ 183662 w 1815714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3969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03927"/>
              <a:gd name="connsiteY0" fmla="*/ 0 h 538054"/>
              <a:gd name="connsiteX1" fmla="*/ 1803927 w 1803927"/>
              <a:gd name="connsiteY1" fmla="*/ 1587 h 538054"/>
              <a:gd name="connsiteX2" fmla="*/ 1673487 w 1803927"/>
              <a:gd name="connsiteY2" fmla="*/ 538054 h 538054"/>
              <a:gd name="connsiteX3" fmla="*/ 0 w 1803927"/>
              <a:gd name="connsiteY3" fmla="*/ 535673 h 538054"/>
              <a:gd name="connsiteX4" fmla="*/ 183662 w 1803927"/>
              <a:gd name="connsiteY4" fmla="*/ 0 h 538054"/>
              <a:gd name="connsiteX0" fmla="*/ 183662 w 1851074"/>
              <a:gd name="connsiteY0" fmla="*/ 0 h 538054"/>
              <a:gd name="connsiteX1" fmla="*/ 1851074 w 1851074"/>
              <a:gd name="connsiteY1" fmla="*/ 1587 h 538054"/>
              <a:gd name="connsiteX2" fmla="*/ 1673487 w 1851074"/>
              <a:gd name="connsiteY2" fmla="*/ 538054 h 538054"/>
              <a:gd name="connsiteX3" fmla="*/ 0 w 1851074"/>
              <a:gd name="connsiteY3" fmla="*/ 535673 h 538054"/>
              <a:gd name="connsiteX4" fmla="*/ 183662 w 1851074"/>
              <a:gd name="connsiteY4" fmla="*/ 0 h 538054"/>
              <a:gd name="connsiteX0" fmla="*/ 247310 w 1914722"/>
              <a:gd name="connsiteY0" fmla="*/ 0 h 538054"/>
              <a:gd name="connsiteX1" fmla="*/ 1914722 w 1914722"/>
              <a:gd name="connsiteY1" fmla="*/ 1587 h 538054"/>
              <a:gd name="connsiteX2" fmla="*/ 1737135 w 1914722"/>
              <a:gd name="connsiteY2" fmla="*/ 538054 h 538054"/>
              <a:gd name="connsiteX3" fmla="*/ 0 w 1914722"/>
              <a:gd name="connsiteY3" fmla="*/ 533800 h 538054"/>
              <a:gd name="connsiteX4" fmla="*/ 247310 w 1914722"/>
              <a:gd name="connsiteY4" fmla="*/ 0 h 538054"/>
              <a:gd name="connsiteX0" fmla="*/ 242595 w 1910007"/>
              <a:gd name="connsiteY0" fmla="*/ 0 h 538054"/>
              <a:gd name="connsiteX1" fmla="*/ 1910007 w 1910007"/>
              <a:gd name="connsiteY1" fmla="*/ 1587 h 538054"/>
              <a:gd name="connsiteX2" fmla="*/ 1732420 w 1910007"/>
              <a:gd name="connsiteY2" fmla="*/ 538054 h 538054"/>
              <a:gd name="connsiteX3" fmla="*/ 0 w 1910007"/>
              <a:gd name="connsiteY3" fmla="*/ 533800 h 538054"/>
              <a:gd name="connsiteX4" fmla="*/ 242595 w 1910007"/>
              <a:gd name="connsiteY4" fmla="*/ 0 h 538054"/>
              <a:gd name="connsiteX0" fmla="*/ 226094 w 1893506"/>
              <a:gd name="connsiteY0" fmla="*/ 0 h 538054"/>
              <a:gd name="connsiteX1" fmla="*/ 1893506 w 1893506"/>
              <a:gd name="connsiteY1" fmla="*/ 1587 h 538054"/>
              <a:gd name="connsiteX2" fmla="*/ 1715919 w 1893506"/>
              <a:gd name="connsiteY2" fmla="*/ 538054 h 538054"/>
              <a:gd name="connsiteX3" fmla="*/ 0 w 1893506"/>
              <a:gd name="connsiteY3" fmla="*/ 533800 h 538054"/>
              <a:gd name="connsiteX4" fmla="*/ 226094 w 1893506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1926 h 538054"/>
              <a:gd name="connsiteX4" fmla="*/ 233165 w 1900577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005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1926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3800 h 538054"/>
              <a:gd name="connsiteX4" fmla="*/ 240237 w 1907649"/>
              <a:gd name="connsiteY4" fmla="*/ 0 h 538054"/>
              <a:gd name="connsiteX0" fmla="*/ 233165 w 1900577"/>
              <a:gd name="connsiteY0" fmla="*/ 0 h 538054"/>
              <a:gd name="connsiteX1" fmla="*/ 1900577 w 1900577"/>
              <a:gd name="connsiteY1" fmla="*/ 1587 h 538054"/>
              <a:gd name="connsiteX2" fmla="*/ 1722990 w 1900577"/>
              <a:gd name="connsiteY2" fmla="*/ 538054 h 538054"/>
              <a:gd name="connsiteX3" fmla="*/ 0 w 1900577"/>
              <a:gd name="connsiteY3" fmla="*/ 535673 h 538054"/>
              <a:gd name="connsiteX4" fmla="*/ 233165 w 1900577"/>
              <a:gd name="connsiteY4" fmla="*/ 0 h 538054"/>
              <a:gd name="connsiteX0" fmla="*/ 235522 w 1902934"/>
              <a:gd name="connsiteY0" fmla="*/ 0 h 538054"/>
              <a:gd name="connsiteX1" fmla="*/ 1902934 w 1902934"/>
              <a:gd name="connsiteY1" fmla="*/ 1587 h 538054"/>
              <a:gd name="connsiteX2" fmla="*/ 1725347 w 1902934"/>
              <a:gd name="connsiteY2" fmla="*/ 538054 h 538054"/>
              <a:gd name="connsiteX3" fmla="*/ 0 w 1902934"/>
              <a:gd name="connsiteY3" fmla="*/ 535673 h 538054"/>
              <a:gd name="connsiteX4" fmla="*/ 235522 w 1902934"/>
              <a:gd name="connsiteY4" fmla="*/ 0 h 538054"/>
              <a:gd name="connsiteX0" fmla="*/ 242594 w 1910006"/>
              <a:gd name="connsiteY0" fmla="*/ 0 h 541293"/>
              <a:gd name="connsiteX1" fmla="*/ 1910006 w 1910006"/>
              <a:gd name="connsiteY1" fmla="*/ 1587 h 541293"/>
              <a:gd name="connsiteX2" fmla="*/ 1732419 w 1910006"/>
              <a:gd name="connsiteY2" fmla="*/ 538054 h 541293"/>
              <a:gd name="connsiteX3" fmla="*/ 0 w 1910006"/>
              <a:gd name="connsiteY3" fmla="*/ 541293 h 541293"/>
              <a:gd name="connsiteX4" fmla="*/ 242594 w 1910006"/>
              <a:gd name="connsiteY4" fmla="*/ 0 h 541293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5673 h 538054"/>
              <a:gd name="connsiteX4" fmla="*/ 240237 w 1907649"/>
              <a:gd name="connsiteY4" fmla="*/ 0 h 538054"/>
              <a:gd name="connsiteX0" fmla="*/ 240237 w 1907649"/>
              <a:gd name="connsiteY0" fmla="*/ 0 h 538054"/>
              <a:gd name="connsiteX1" fmla="*/ 1907649 w 1907649"/>
              <a:gd name="connsiteY1" fmla="*/ 1587 h 538054"/>
              <a:gd name="connsiteX2" fmla="*/ 1730062 w 1907649"/>
              <a:gd name="connsiteY2" fmla="*/ 538054 h 538054"/>
              <a:gd name="connsiteX3" fmla="*/ 0 w 1907649"/>
              <a:gd name="connsiteY3" fmla="*/ 537546 h 538054"/>
              <a:gd name="connsiteX4" fmla="*/ 240237 w 1907649"/>
              <a:gd name="connsiteY4" fmla="*/ 0 h 538054"/>
              <a:gd name="connsiteX0" fmla="*/ 240237 w 1961867"/>
              <a:gd name="connsiteY0" fmla="*/ 0 h 538054"/>
              <a:gd name="connsiteX1" fmla="*/ 1961867 w 1961867"/>
              <a:gd name="connsiteY1" fmla="*/ 5333 h 538054"/>
              <a:gd name="connsiteX2" fmla="*/ 1730062 w 1961867"/>
              <a:gd name="connsiteY2" fmla="*/ 538054 h 538054"/>
              <a:gd name="connsiteX3" fmla="*/ 0 w 1961867"/>
              <a:gd name="connsiteY3" fmla="*/ 537546 h 538054"/>
              <a:gd name="connsiteX4" fmla="*/ 240237 w 1961867"/>
              <a:gd name="connsiteY4" fmla="*/ 0 h 538054"/>
              <a:gd name="connsiteX0" fmla="*/ 240237 w 1957153"/>
              <a:gd name="connsiteY0" fmla="*/ 2159 h 540213"/>
              <a:gd name="connsiteX1" fmla="*/ 1957153 w 1957153"/>
              <a:gd name="connsiteY1" fmla="*/ 0 h 540213"/>
              <a:gd name="connsiteX2" fmla="*/ 1730062 w 1957153"/>
              <a:gd name="connsiteY2" fmla="*/ 540213 h 540213"/>
              <a:gd name="connsiteX3" fmla="*/ 0 w 1957153"/>
              <a:gd name="connsiteY3" fmla="*/ 539705 h 540213"/>
              <a:gd name="connsiteX4" fmla="*/ 240237 w 1957153"/>
              <a:gd name="connsiteY4" fmla="*/ 2159 h 540213"/>
              <a:gd name="connsiteX0" fmla="*/ 240237 w 1957153"/>
              <a:gd name="connsiteY0" fmla="*/ 286 h 538340"/>
              <a:gd name="connsiteX1" fmla="*/ 1957153 w 1957153"/>
              <a:gd name="connsiteY1" fmla="*/ 0 h 538340"/>
              <a:gd name="connsiteX2" fmla="*/ 1730062 w 1957153"/>
              <a:gd name="connsiteY2" fmla="*/ 538340 h 538340"/>
              <a:gd name="connsiteX3" fmla="*/ 0 w 1957153"/>
              <a:gd name="connsiteY3" fmla="*/ 537832 h 538340"/>
              <a:gd name="connsiteX4" fmla="*/ 240237 w 1957153"/>
              <a:gd name="connsiteY4" fmla="*/ 286 h 538340"/>
              <a:gd name="connsiteX0" fmla="*/ 264740 w 1981656"/>
              <a:gd name="connsiteY0" fmla="*/ 286 h 538340"/>
              <a:gd name="connsiteX1" fmla="*/ 1981656 w 1981656"/>
              <a:gd name="connsiteY1" fmla="*/ 0 h 538340"/>
              <a:gd name="connsiteX2" fmla="*/ 1754565 w 1981656"/>
              <a:gd name="connsiteY2" fmla="*/ 538340 h 538340"/>
              <a:gd name="connsiteX3" fmla="*/ 0 w 1981656"/>
              <a:gd name="connsiteY3" fmla="*/ 537832 h 538340"/>
              <a:gd name="connsiteX4" fmla="*/ 264740 w 1981656"/>
              <a:gd name="connsiteY4" fmla="*/ 286 h 538340"/>
              <a:gd name="connsiteX0" fmla="*/ 264740 w 1981656"/>
              <a:gd name="connsiteY0" fmla="*/ 286 h 538340"/>
              <a:gd name="connsiteX1" fmla="*/ 1981656 w 1981656"/>
              <a:gd name="connsiteY1" fmla="*/ 0 h 538340"/>
              <a:gd name="connsiteX2" fmla="*/ 1725162 w 1981656"/>
              <a:gd name="connsiteY2" fmla="*/ 538340 h 538340"/>
              <a:gd name="connsiteX3" fmla="*/ 0 w 1981656"/>
              <a:gd name="connsiteY3" fmla="*/ 537832 h 538340"/>
              <a:gd name="connsiteX4" fmla="*/ 264740 w 1981656"/>
              <a:gd name="connsiteY4" fmla="*/ 286 h 538340"/>
              <a:gd name="connsiteX0" fmla="*/ 448870 w 2165786"/>
              <a:gd name="connsiteY0" fmla="*/ 286 h 538340"/>
              <a:gd name="connsiteX1" fmla="*/ 2165786 w 2165786"/>
              <a:gd name="connsiteY1" fmla="*/ 0 h 538340"/>
              <a:gd name="connsiteX2" fmla="*/ 1909292 w 2165786"/>
              <a:gd name="connsiteY2" fmla="*/ 538340 h 538340"/>
              <a:gd name="connsiteX3" fmla="*/ 0 w 2165786"/>
              <a:gd name="connsiteY3" fmla="*/ 537832 h 538340"/>
              <a:gd name="connsiteX4" fmla="*/ 448870 w 2165786"/>
              <a:gd name="connsiteY4" fmla="*/ 286 h 538340"/>
              <a:gd name="connsiteX0" fmla="*/ 448870 w 2372012"/>
              <a:gd name="connsiteY0" fmla="*/ 0 h 538054"/>
              <a:gd name="connsiteX1" fmla="*/ 2372012 w 2372012"/>
              <a:gd name="connsiteY1" fmla="*/ 1202 h 538054"/>
              <a:gd name="connsiteX2" fmla="*/ 1909292 w 2372012"/>
              <a:gd name="connsiteY2" fmla="*/ 538054 h 538054"/>
              <a:gd name="connsiteX3" fmla="*/ 0 w 2372012"/>
              <a:gd name="connsiteY3" fmla="*/ 537546 h 538054"/>
              <a:gd name="connsiteX4" fmla="*/ 448870 w 2372012"/>
              <a:gd name="connsiteY4" fmla="*/ 0 h 538054"/>
              <a:gd name="connsiteX0" fmla="*/ 448870 w 2320455"/>
              <a:gd name="connsiteY0" fmla="*/ 0 h 538054"/>
              <a:gd name="connsiteX1" fmla="*/ 2320455 w 2320455"/>
              <a:gd name="connsiteY1" fmla="*/ 1202 h 538054"/>
              <a:gd name="connsiteX2" fmla="*/ 1909292 w 2320455"/>
              <a:gd name="connsiteY2" fmla="*/ 538054 h 538054"/>
              <a:gd name="connsiteX3" fmla="*/ 0 w 2320455"/>
              <a:gd name="connsiteY3" fmla="*/ 537546 h 538054"/>
              <a:gd name="connsiteX4" fmla="*/ 448870 w 2320455"/>
              <a:gd name="connsiteY4" fmla="*/ 0 h 538054"/>
              <a:gd name="connsiteX0" fmla="*/ 448870 w 2268899"/>
              <a:gd name="connsiteY0" fmla="*/ 0 h 538054"/>
              <a:gd name="connsiteX1" fmla="*/ 2268899 w 2268899"/>
              <a:gd name="connsiteY1" fmla="*/ 1202 h 538054"/>
              <a:gd name="connsiteX2" fmla="*/ 1909292 w 2268899"/>
              <a:gd name="connsiteY2" fmla="*/ 538054 h 538054"/>
              <a:gd name="connsiteX3" fmla="*/ 0 w 2268899"/>
              <a:gd name="connsiteY3" fmla="*/ 537546 h 538054"/>
              <a:gd name="connsiteX4" fmla="*/ 448870 w 2268899"/>
              <a:gd name="connsiteY4" fmla="*/ 0 h 538054"/>
              <a:gd name="connsiteX0" fmla="*/ 448870 w 2290995"/>
              <a:gd name="connsiteY0" fmla="*/ 0 h 538054"/>
              <a:gd name="connsiteX1" fmla="*/ 2290995 w 2290995"/>
              <a:gd name="connsiteY1" fmla="*/ 1202 h 538054"/>
              <a:gd name="connsiteX2" fmla="*/ 1909292 w 2290995"/>
              <a:gd name="connsiteY2" fmla="*/ 538054 h 538054"/>
              <a:gd name="connsiteX3" fmla="*/ 0 w 2290995"/>
              <a:gd name="connsiteY3" fmla="*/ 537546 h 538054"/>
              <a:gd name="connsiteX4" fmla="*/ 448870 w 2290995"/>
              <a:gd name="connsiteY4" fmla="*/ 0 h 538054"/>
              <a:gd name="connsiteX0" fmla="*/ 448870 w 2246804"/>
              <a:gd name="connsiteY0" fmla="*/ 0 h 538054"/>
              <a:gd name="connsiteX1" fmla="*/ 2246804 w 2246804"/>
              <a:gd name="connsiteY1" fmla="*/ 2194 h 538054"/>
              <a:gd name="connsiteX2" fmla="*/ 1909292 w 2246804"/>
              <a:gd name="connsiteY2" fmla="*/ 538054 h 538054"/>
              <a:gd name="connsiteX3" fmla="*/ 0 w 2246804"/>
              <a:gd name="connsiteY3" fmla="*/ 537546 h 538054"/>
              <a:gd name="connsiteX4" fmla="*/ 448870 w 2246804"/>
              <a:gd name="connsiteY4" fmla="*/ 0 h 538054"/>
              <a:gd name="connsiteX0" fmla="*/ 502882 w 2300816"/>
              <a:gd name="connsiteY0" fmla="*/ 0 h 538054"/>
              <a:gd name="connsiteX1" fmla="*/ 2300816 w 2300816"/>
              <a:gd name="connsiteY1" fmla="*/ 2194 h 538054"/>
              <a:gd name="connsiteX2" fmla="*/ 1963304 w 2300816"/>
              <a:gd name="connsiteY2" fmla="*/ 538054 h 538054"/>
              <a:gd name="connsiteX3" fmla="*/ 0 w 2300816"/>
              <a:gd name="connsiteY3" fmla="*/ 537546 h 538054"/>
              <a:gd name="connsiteX4" fmla="*/ 502882 w 2300816"/>
              <a:gd name="connsiteY4" fmla="*/ 0 h 538054"/>
              <a:gd name="connsiteX0" fmla="*/ 502882 w 2295906"/>
              <a:gd name="connsiteY0" fmla="*/ 0 h 538054"/>
              <a:gd name="connsiteX1" fmla="*/ 2295906 w 2295906"/>
              <a:gd name="connsiteY1" fmla="*/ 210 h 538054"/>
              <a:gd name="connsiteX2" fmla="*/ 1963304 w 2295906"/>
              <a:gd name="connsiteY2" fmla="*/ 538054 h 538054"/>
              <a:gd name="connsiteX3" fmla="*/ 0 w 2295906"/>
              <a:gd name="connsiteY3" fmla="*/ 537546 h 538054"/>
              <a:gd name="connsiteX4" fmla="*/ 502882 w 2295906"/>
              <a:gd name="connsiteY4" fmla="*/ 0 h 538054"/>
              <a:gd name="connsiteX0" fmla="*/ 502882 w 2295906"/>
              <a:gd name="connsiteY0" fmla="*/ 0 h 537546"/>
              <a:gd name="connsiteX1" fmla="*/ 2295906 w 2295906"/>
              <a:gd name="connsiteY1" fmla="*/ 210 h 537546"/>
              <a:gd name="connsiteX2" fmla="*/ 1860191 w 2295906"/>
              <a:gd name="connsiteY2" fmla="*/ 537062 h 537546"/>
              <a:gd name="connsiteX3" fmla="*/ 0 w 2295906"/>
              <a:gd name="connsiteY3" fmla="*/ 537546 h 537546"/>
              <a:gd name="connsiteX4" fmla="*/ 502882 w 2295906"/>
              <a:gd name="connsiteY4" fmla="*/ 0 h 537546"/>
              <a:gd name="connsiteX0" fmla="*/ 502882 w 2295906"/>
              <a:gd name="connsiteY0" fmla="*/ 0 h 539046"/>
              <a:gd name="connsiteX1" fmla="*/ 2295906 w 2295906"/>
              <a:gd name="connsiteY1" fmla="*/ 210 h 539046"/>
              <a:gd name="connsiteX2" fmla="*/ 1752167 w 2295906"/>
              <a:gd name="connsiteY2" fmla="*/ 539046 h 539046"/>
              <a:gd name="connsiteX3" fmla="*/ 0 w 2295906"/>
              <a:gd name="connsiteY3" fmla="*/ 537546 h 539046"/>
              <a:gd name="connsiteX4" fmla="*/ 502882 w 2295906"/>
              <a:gd name="connsiteY4" fmla="*/ 0 h 539046"/>
              <a:gd name="connsiteX0" fmla="*/ 502882 w 2295906"/>
              <a:gd name="connsiteY0" fmla="*/ 0 h 538054"/>
              <a:gd name="connsiteX1" fmla="*/ 2295906 w 2295906"/>
              <a:gd name="connsiteY1" fmla="*/ 210 h 538054"/>
              <a:gd name="connsiteX2" fmla="*/ 1820909 w 2295906"/>
              <a:gd name="connsiteY2" fmla="*/ 538054 h 538054"/>
              <a:gd name="connsiteX3" fmla="*/ 0 w 2295906"/>
              <a:gd name="connsiteY3" fmla="*/ 537546 h 538054"/>
              <a:gd name="connsiteX4" fmla="*/ 502882 w 2295906"/>
              <a:gd name="connsiteY4" fmla="*/ 0 h 538054"/>
              <a:gd name="connsiteX0" fmla="*/ 598631 w 2391655"/>
              <a:gd name="connsiteY0" fmla="*/ 0 h 538054"/>
              <a:gd name="connsiteX1" fmla="*/ 2391655 w 2391655"/>
              <a:gd name="connsiteY1" fmla="*/ 210 h 538054"/>
              <a:gd name="connsiteX2" fmla="*/ 1916658 w 2391655"/>
              <a:gd name="connsiteY2" fmla="*/ 538054 h 538054"/>
              <a:gd name="connsiteX3" fmla="*/ 0 w 2391655"/>
              <a:gd name="connsiteY3" fmla="*/ 537546 h 538054"/>
              <a:gd name="connsiteX4" fmla="*/ 598631 w 2391655"/>
              <a:gd name="connsiteY4" fmla="*/ 0 h 538054"/>
              <a:gd name="connsiteX0" fmla="*/ 598631 w 2391655"/>
              <a:gd name="connsiteY0" fmla="*/ 0 h 538054"/>
              <a:gd name="connsiteX1" fmla="*/ 2391655 w 2391655"/>
              <a:gd name="connsiteY1" fmla="*/ 210 h 538054"/>
              <a:gd name="connsiteX2" fmla="*/ 1791450 w 2391655"/>
              <a:gd name="connsiteY2" fmla="*/ 538054 h 538054"/>
              <a:gd name="connsiteX3" fmla="*/ 0 w 2391655"/>
              <a:gd name="connsiteY3" fmla="*/ 537546 h 538054"/>
              <a:gd name="connsiteX4" fmla="*/ 598631 w 2391655"/>
              <a:gd name="connsiteY4" fmla="*/ 0 h 53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655" h="538054">
                <a:moveTo>
                  <a:pt x="598631" y="0"/>
                </a:moveTo>
                <a:lnTo>
                  <a:pt x="2391655" y="210"/>
                </a:lnTo>
                <a:lnTo>
                  <a:pt x="1791450" y="538054"/>
                </a:lnTo>
                <a:lnTo>
                  <a:pt x="0" y="537546"/>
                </a:lnTo>
                <a:lnTo>
                  <a:pt x="598631" y="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252000" tIns="0" rIns="324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Step-up care</a:t>
            </a:r>
            <a:endParaRPr lang="en-GB" sz="1050" b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300" b="1" i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80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Specific interventions and support for co-occurring problems.</a:t>
            </a:r>
            <a:endParaRPr lang="en-GB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Callout: Bent Line 24">
            <a:extLst>
              <a:ext uri="{FF2B5EF4-FFF2-40B4-BE49-F238E27FC236}">
                <a16:creationId xmlns:a16="http://schemas.microsoft.com/office/drawing/2014/main" id="{40735F76-2497-41ED-95A0-7C100515080A}"/>
              </a:ext>
            </a:extLst>
          </p:cNvPr>
          <p:cNvSpPr/>
          <p:nvPr/>
        </p:nvSpPr>
        <p:spPr>
          <a:xfrm>
            <a:off x="1805373" y="1674345"/>
            <a:ext cx="875828" cy="346420"/>
          </a:xfrm>
          <a:prstGeom prst="borderCallout2">
            <a:avLst>
              <a:gd name="adj1" fmla="val 108613"/>
              <a:gd name="adj2" fmla="val 84146"/>
              <a:gd name="adj3" fmla="val 145912"/>
              <a:gd name="adj4" fmla="val 84502"/>
              <a:gd name="adj5" fmla="val 210165"/>
              <a:gd name="adj6" fmla="val 45680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E.g. </a:t>
            </a:r>
            <a:r>
              <a:rPr lang="en-GB" sz="1000" b="1" dirty="0" err="1">
                <a:solidFill>
                  <a:srgbClr val="00A59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iBASIS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Callout: Bent Line 28">
            <a:extLst>
              <a:ext uri="{FF2B5EF4-FFF2-40B4-BE49-F238E27FC236}">
                <a16:creationId xmlns:a16="http://schemas.microsoft.com/office/drawing/2014/main" id="{7C3AB3D2-133E-4110-9A93-C420501AD9C0}"/>
              </a:ext>
            </a:extLst>
          </p:cNvPr>
          <p:cNvSpPr/>
          <p:nvPr/>
        </p:nvSpPr>
        <p:spPr>
          <a:xfrm>
            <a:off x="2961045" y="4900398"/>
            <a:ext cx="774934" cy="486156"/>
          </a:xfrm>
          <a:prstGeom prst="borderCallout2">
            <a:avLst>
              <a:gd name="adj1" fmla="val 8514"/>
              <a:gd name="adj2" fmla="val -4187"/>
              <a:gd name="adj3" fmla="val 8468"/>
              <a:gd name="adj4" fmla="val -13016"/>
              <a:gd name="adj5" fmla="val -32703"/>
              <a:gd name="adj6" fmla="val -26899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Using tools like the SACS, M-CHAT &amp; SDQ 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Callout: Bent Line 31">
            <a:extLst>
              <a:ext uri="{FF2B5EF4-FFF2-40B4-BE49-F238E27FC236}">
                <a16:creationId xmlns:a16="http://schemas.microsoft.com/office/drawing/2014/main" id="{B7FDA2AE-0A67-44B1-A668-8AD2087CD129}"/>
              </a:ext>
            </a:extLst>
          </p:cNvPr>
          <p:cNvSpPr/>
          <p:nvPr/>
        </p:nvSpPr>
        <p:spPr>
          <a:xfrm>
            <a:off x="3580809" y="1782264"/>
            <a:ext cx="1221217" cy="612664"/>
          </a:xfrm>
          <a:prstGeom prst="borderCallout2">
            <a:avLst>
              <a:gd name="adj1" fmla="val 102690"/>
              <a:gd name="adj2" fmla="val 30297"/>
              <a:gd name="adj3" fmla="val 125032"/>
              <a:gd name="adj4" fmla="val 30611"/>
              <a:gd name="adj5" fmla="val 150968"/>
              <a:gd name="adj6" fmla="val 11943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Psychoeducation+ interventions </a:t>
            </a:r>
            <a:r>
              <a:rPr lang="en-GB" sz="1000" b="1" dirty="0" err="1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eg</a:t>
            </a:r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PEGASUS/?EMPOWER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Callout: Bent Line 34">
            <a:extLst>
              <a:ext uri="{FF2B5EF4-FFF2-40B4-BE49-F238E27FC236}">
                <a16:creationId xmlns:a16="http://schemas.microsoft.com/office/drawing/2014/main" id="{79ABEE7A-7949-4AA1-A876-A78459887389}"/>
              </a:ext>
            </a:extLst>
          </p:cNvPr>
          <p:cNvSpPr/>
          <p:nvPr/>
        </p:nvSpPr>
        <p:spPr>
          <a:xfrm>
            <a:off x="5229005" y="2529070"/>
            <a:ext cx="915204" cy="337099"/>
          </a:xfrm>
          <a:prstGeom prst="borderCallout2">
            <a:avLst>
              <a:gd name="adj1" fmla="val 104498"/>
              <a:gd name="adj2" fmla="val 34147"/>
              <a:gd name="adj3" fmla="val 126840"/>
              <a:gd name="adj4" fmla="val 33477"/>
              <a:gd name="adj5" fmla="val 174716"/>
              <a:gd name="adj6" fmla="val -18646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 err="1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Eg</a:t>
            </a:r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PACT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Callout: Bent Line 36">
            <a:extLst>
              <a:ext uri="{FF2B5EF4-FFF2-40B4-BE49-F238E27FC236}">
                <a16:creationId xmlns:a16="http://schemas.microsoft.com/office/drawing/2014/main" id="{5B82DCAA-A75C-4F67-B027-BC82DD106213}"/>
              </a:ext>
            </a:extLst>
          </p:cNvPr>
          <p:cNvSpPr/>
          <p:nvPr/>
        </p:nvSpPr>
        <p:spPr>
          <a:xfrm>
            <a:off x="9479513" y="2089582"/>
            <a:ext cx="1261796" cy="968335"/>
          </a:xfrm>
          <a:prstGeom prst="borderCallout2">
            <a:avLst>
              <a:gd name="adj1" fmla="val 102690"/>
              <a:gd name="adj2" fmla="val 34147"/>
              <a:gd name="adj3" fmla="val 115706"/>
              <a:gd name="adj4" fmla="val 34655"/>
              <a:gd name="adj5" fmla="val 155627"/>
              <a:gd name="adj6" fmla="val 13848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E.g. a shared record system where an autistic person/family has their own profile that is shared with a specialist step-up service.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Callout: Bent Line 37">
            <a:extLst>
              <a:ext uri="{FF2B5EF4-FFF2-40B4-BE49-F238E27FC236}">
                <a16:creationId xmlns:a16="http://schemas.microsoft.com/office/drawing/2014/main" id="{95E8FB94-71A6-4B01-9325-12B66629440B}"/>
              </a:ext>
            </a:extLst>
          </p:cNvPr>
          <p:cNvSpPr/>
          <p:nvPr/>
        </p:nvSpPr>
        <p:spPr>
          <a:xfrm>
            <a:off x="7885562" y="1394002"/>
            <a:ext cx="2236837" cy="518442"/>
          </a:xfrm>
          <a:prstGeom prst="borderCallout2">
            <a:avLst>
              <a:gd name="adj1" fmla="val 102690"/>
              <a:gd name="adj2" fmla="val 34147"/>
              <a:gd name="adj3" fmla="val 120677"/>
              <a:gd name="adj4" fmla="val 34144"/>
              <a:gd name="adj5" fmla="val 159511"/>
              <a:gd name="adj6" fmla="val 24351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An enhanced SAT or another format of specialist support which temporarily managed the care of an autistic person.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Callout: Bent Line 40">
            <a:extLst>
              <a:ext uri="{FF2B5EF4-FFF2-40B4-BE49-F238E27FC236}">
                <a16:creationId xmlns:a16="http://schemas.microsoft.com/office/drawing/2014/main" id="{B28DCECB-DE20-405D-8E82-07960DCD4F29}"/>
              </a:ext>
            </a:extLst>
          </p:cNvPr>
          <p:cNvSpPr/>
          <p:nvPr/>
        </p:nvSpPr>
        <p:spPr>
          <a:xfrm>
            <a:off x="9503418" y="3966551"/>
            <a:ext cx="1213986" cy="1770476"/>
          </a:xfrm>
          <a:prstGeom prst="borderCallout2">
            <a:avLst>
              <a:gd name="adj1" fmla="val 30397"/>
              <a:gd name="adj2" fmla="val -2813"/>
              <a:gd name="adj3" fmla="val 30764"/>
              <a:gd name="adj4" fmla="val -10108"/>
              <a:gd name="adj5" fmla="val 23239"/>
              <a:gd name="adj6" fmla="val -24169"/>
            </a:avLst>
          </a:prstGeom>
          <a:solidFill>
            <a:schemeClr val="bg1"/>
          </a:solidFill>
          <a:ln>
            <a:solidFill>
              <a:srgbClr val="00A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rgbClr val="00A59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Online support </a:t>
            </a:r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could include information, self-guided therapy (e.g. </a:t>
            </a:r>
            <a:r>
              <a:rPr lang="en-GB" sz="1000" b="1" dirty="0">
                <a:solidFill>
                  <a:srgbClr val="00A590"/>
                </a:solidFill>
                <a:latin typeface="Calibri Light" panose="020F03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mindfulness/CBT</a:t>
            </a:r>
            <a:r>
              <a:rPr lang="en-GB" sz="1000" b="1" dirty="0">
                <a:solidFill>
                  <a:srgbClr val="00A59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or apps like Molehill Mountain</a:t>
            </a:r>
            <a:r>
              <a:rPr lang="en-GB" sz="1000" b="1" dirty="0">
                <a:solidFill>
                  <a:srgbClr val="00A59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), peer support models, socially prescribed activities, coping/planning tools</a:t>
            </a:r>
            <a:endParaRPr lang="en-GB" sz="1000" b="1" dirty="0">
              <a:solidFill>
                <a:srgbClr val="00A5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AEC11F-95C4-4FDE-B88A-3FB56E0AE47E}"/>
              </a:ext>
            </a:extLst>
          </p:cNvPr>
          <p:cNvSpPr txBox="1"/>
          <p:nvPr/>
        </p:nvSpPr>
        <p:spPr>
          <a:xfrm>
            <a:off x="222190" y="268290"/>
            <a:ext cx="10024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83000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Summary</a:t>
            </a:r>
            <a:endParaRPr lang="en-GB" sz="1600" dirty="0">
              <a:solidFill>
                <a:srgbClr val="83000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30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3902-9A39-444D-99B5-0F3E3C45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581024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Implementing the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C348-F209-AA4C-8FD5-076BF96A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UK</a:t>
            </a:r>
            <a:r>
              <a:rPr lang="en-US" dirty="0"/>
              <a:t> – Manchester and Cambridge*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Australia</a:t>
            </a:r>
            <a:r>
              <a:rPr lang="en-US" dirty="0"/>
              <a:t> – planned nationally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LMIC</a:t>
            </a:r>
            <a:r>
              <a:rPr lang="en-US" dirty="0"/>
              <a:t> – India, Sri Lanka, Nepal**</a:t>
            </a:r>
          </a:p>
          <a:p>
            <a:r>
              <a:rPr lang="en-US" dirty="0"/>
              <a:t>Adaptation to different health systems – and evaluation in practice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95C41-9DE2-DD47-8D16-1FEFA482B34A}"/>
              </a:ext>
            </a:extLst>
          </p:cNvPr>
          <p:cNvSpPr txBox="1"/>
          <p:nvPr/>
        </p:nvSpPr>
        <p:spPr>
          <a:xfrm>
            <a:off x="838200" y="5020056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*Green et al 2022. An integrated early care pathway for autism. The Lancet Child and Adolescent Health. https://</a:t>
            </a:r>
            <a:r>
              <a:rPr lang="en-GB" sz="1600" dirty="0" err="1"/>
              <a:t>doi.org</a:t>
            </a:r>
            <a:r>
              <a:rPr lang="en-GB" sz="1600" dirty="0"/>
              <a:t>/10.1016/S2352-4642(22)00037-2 </a:t>
            </a:r>
          </a:p>
          <a:p>
            <a:endParaRPr lang="en-US" sz="1600" dirty="0"/>
          </a:p>
          <a:p>
            <a:r>
              <a:rPr lang="en-US" sz="1600" dirty="0"/>
              <a:t>**Divan et al 2021. JCPP Annual Research Review Achieving universal health coverage for young children with autism spectrum disorder in low- and middle-income countries: a review of reviews https://</a:t>
            </a:r>
            <a:r>
              <a:rPr lang="en-US" sz="1600" dirty="0" err="1"/>
              <a:t>doi.org</a:t>
            </a:r>
            <a:r>
              <a:rPr lang="en-US" sz="1600" dirty="0"/>
              <a:t>/10.1111/jcpp.13404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7664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08081"/>
            <a:ext cx="8447088" cy="62071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i="1" dirty="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GB" i="1" dirty="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200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Intervention in the British Autism Study of Infant Siblings (</a:t>
            </a:r>
            <a:r>
              <a:rPr lang="en-GB" sz="2200" i="1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iBASIS</a:t>
            </a:r>
            <a:r>
              <a:rPr lang="en-GB" sz="2200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GB" sz="31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49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4900" i="1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919288" y="1582602"/>
            <a:ext cx="4608512" cy="51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 dirty="0"/>
              <a:t>Jonathan Green, Ming </a:t>
            </a:r>
            <a:r>
              <a:rPr lang="en-GB" sz="1400" b="1" dirty="0" err="1"/>
              <a:t>Wai</a:t>
            </a:r>
            <a:r>
              <a:rPr lang="en-GB" sz="1400" b="1" dirty="0"/>
              <a:t> Wan, </a:t>
            </a:r>
            <a:r>
              <a:rPr lang="en-GB" sz="1400" b="1" dirty="0" err="1"/>
              <a:t>Samina</a:t>
            </a:r>
            <a:r>
              <a:rPr lang="en-GB" sz="1400" b="1" dirty="0"/>
              <a:t> </a:t>
            </a:r>
            <a:r>
              <a:rPr lang="en-GB" sz="1400" b="1" dirty="0" err="1"/>
              <a:t>Holsgrove</a:t>
            </a:r>
            <a:r>
              <a:rPr lang="en-GB" sz="1400" b="1" dirty="0"/>
              <a:t>, Janet McNally, Clare </a:t>
            </a:r>
            <a:r>
              <a:rPr lang="en-GB" sz="1400" b="1" dirty="0" err="1"/>
              <a:t>Harrop</a:t>
            </a:r>
            <a:r>
              <a:rPr lang="en-GB" sz="1400" b="1" dirty="0"/>
              <a:t>, Carol Taylor, Hannah </a:t>
            </a:r>
            <a:r>
              <a:rPr lang="en-US" sz="1400" b="1" dirty="0" err="1"/>
              <a:t>Venton-Platz</a:t>
            </a:r>
            <a:r>
              <a:rPr lang="en-US" sz="1400" b="1" dirty="0"/>
              <a:t>, Ami Brooks</a:t>
            </a:r>
            <a:r>
              <a:rPr lang="en-GB" sz="1400" b="1" dirty="0"/>
              <a:t> </a:t>
            </a:r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>
              <a:lnSpc>
                <a:spcPct val="90000"/>
              </a:lnSpc>
            </a:pPr>
            <a:r>
              <a:rPr lang="en-GB" sz="1400" b="1" dirty="0"/>
              <a:t>Mark Johnson, </a:t>
            </a:r>
            <a:r>
              <a:rPr lang="en-GB" sz="1400" b="1" dirty="0" err="1"/>
              <a:t>Mayada</a:t>
            </a:r>
            <a:r>
              <a:rPr lang="en-GB" sz="1400" b="1" dirty="0"/>
              <a:t> </a:t>
            </a:r>
            <a:r>
              <a:rPr lang="en-GB" sz="1400" b="1" dirty="0" err="1"/>
              <a:t>Elsabbagh</a:t>
            </a:r>
            <a:r>
              <a:rPr lang="en-GB" sz="1400" b="1" dirty="0"/>
              <a:t>, Emily Jones, </a:t>
            </a:r>
            <a:r>
              <a:rPr lang="en-GB" sz="1400" b="1" dirty="0" err="1"/>
              <a:t>Teea</a:t>
            </a:r>
            <a:r>
              <a:rPr lang="en-GB" sz="1400" b="1" dirty="0"/>
              <a:t> </a:t>
            </a:r>
            <a:r>
              <a:rPr lang="en-GB" sz="1400" b="1" dirty="0" err="1"/>
              <a:t>Gliga</a:t>
            </a:r>
            <a:r>
              <a:rPr lang="en-GB" sz="1400" b="1" dirty="0"/>
              <a:t>, Helen Maris, Helen </a:t>
            </a:r>
            <a:r>
              <a:rPr lang="en-GB" sz="1400" b="1" dirty="0" err="1"/>
              <a:t>Ribeiro</a:t>
            </a:r>
            <a:r>
              <a:rPr lang="en-GB" sz="1400" b="1" dirty="0"/>
              <a:t>, Kim Davies, Jeanne </a:t>
            </a:r>
            <a:r>
              <a:rPr lang="en-GB" sz="1400" b="1" dirty="0" err="1"/>
              <a:t>Guiraud</a:t>
            </a:r>
            <a:r>
              <a:rPr lang="en-GB" sz="1400" b="1" dirty="0"/>
              <a:t>, Janice </a:t>
            </a:r>
            <a:r>
              <a:rPr lang="en-GB" sz="1400" b="1" dirty="0" err="1"/>
              <a:t>Fernandes</a:t>
            </a:r>
            <a:r>
              <a:rPr lang="en-GB" sz="1400" b="1" dirty="0"/>
              <a:t>, Leslie Tucker</a:t>
            </a:r>
          </a:p>
          <a:p>
            <a:pPr eaLnBrk="1" hangingPunct="1">
              <a:lnSpc>
                <a:spcPct val="90000"/>
              </a:lnSpc>
            </a:pPr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>
              <a:lnSpc>
                <a:spcPct val="50000"/>
              </a:lnSpc>
            </a:pPr>
            <a:r>
              <a:rPr lang="en-GB" sz="1400" b="1" dirty="0"/>
              <a:t>Vicky </a:t>
            </a:r>
            <a:r>
              <a:rPr lang="en-GB" sz="1400" b="1" dirty="0" err="1"/>
              <a:t>Slonims</a:t>
            </a:r>
            <a:r>
              <a:rPr lang="en-GB" sz="1400" b="1" dirty="0"/>
              <a:t>, Rhonda Booth</a:t>
            </a:r>
          </a:p>
          <a:p>
            <a:pPr eaLnBrk="1" hangingPunct="1">
              <a:lnSpc>
                <a:spcPct val="50000"/>
              </a:lnSpc>
            </a:pPr>
            <a:endParaRPr lang="en-GB" sz="1400" b="1" dirty="0"/>
          </a:p>
          <a:p>
            <a:pPr eaLnBrk="1" hangingPunct="1">
              <a:lnSpc>
                <a:spcPct val="50000"/>
              </a:lnSpc>
            </a:pPr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b="1" dirty="0"/>
          </a:p>
          <a:p>
            <a:pPr eaLnBrk="1" hangingPunct="1"/>
            <a:r>
              <a:rPr lang="en-GB" sz="1400" b="1" dirty="0"/>
              <a:t>Andrew Pickles, Tony </a:t>
            </a:r>
            <a:r>
              <a:rPr lang="en-GB" sz="1400" b="1" dirty="0" err="1"/>
              <a:t>Charman</a:t>
            </a:r>
            <a:r>
              <a:rPr lang="en-GB" sz="1400" b="1" dirty="0"/>
              <a:t>, </a:t>
            </a:r>
          </a:p>
          <a:p>
            <a:pPr eaLnBrk="1" hangingPunct="1"/>
            <a:r>
              <a:rPr lang="en-GB" sz="1400" b="1" dirty="0"/>
              <a:t>Greg Pasco, Rachael Bedford</a:t>
            </a:r>
          </a:p>
          <a:p>
            <a:pPr eaLnBrk="1" hangingPunct="1"/>
            <a:endParaRPr lang="en-GB" sz="1400" b="1" dirty="0"/>
          </a:p>
          <a:p>
            <a:pPr eaLnBrk="1" hangingPunct="1"/>
            <a:endParaRPr lang="en-GB" sz="1400" dirty="0"/>
          </a:p>
          <a:p>
            <a:pPr eaLnBrk="1" hangingPunct="1"/>
            <a:endParaRPr lang="en-US" sz="1800" dirty="0"/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6816725" y="1844676"/>
            <a:ext cx="345598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8000"/>
                </a:solidFill>
              </a:rPr>
              <a:t>Funding: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endParaRPr lang="en-US" sz="1400" i="1" dirty="0">
              <a:solidFill>
                <a:srgbClr val="008000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008000"/>
                </a:solidFill>
              </a:rPr>
              <a:t>Background funding…</a:t>
            </a:r>
          </a:p>
          <a:p>
            <a:pPr eaLnBrk="1" hangingPunct="1"/>
            <a:endParaRPr lang="en-US" sz="1400" b="1" dirty="0"/>
          </a:p>
          <a:p>
            <a:pPr eaLnBrk="1" hangingPunct="1"/>
            <a:endParaRPr lang="en-US" sz="1400" b="1" dirty="0"/>
          </a:p>
        </p:txBody>
      </p:sp>
      <p:pic>
        <p:nvPicPr>
          <p:cNvPr id="7" name="Picture 2" descr="Basi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8971" y="347434"/>
            <a:ext cx="1103086" cy="119652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7893" name="Picture 7" descr="Manchester%20University%20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05" y="909169"/>
            <a:ext cx="1368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BBK_Logo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420888"/>
            <a:ext cx="1368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GuysAndStThomas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5" y="3855567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50" y="1884839"/>
            <a:ext cx="1882199" cy="8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2" descr="autismspeaks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40" y="2727892"/>
            <a:ext cx="1984454" cy="7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3" descr="C:\Users\Catherine Kay\AppData\Local\Microsoft\Windows\Temporary Internet Files\Low\Content.IE5\UQBY3CY2\Waterloo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574718"/>
            <a:ext cx="2791732" cy="4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4" descr="MRC Logo - Hi-res colour GIF with transparent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5651500"/>
            <a:ext cx="1558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944414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5503864"/>
            <a:ext cx="10080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2294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ctrTitle"/>
          </p:nvPr>
        </p:nvSpPr>
        <p:spPr>
          <a:xfrm>
            <a:off x="1922463" y="115888"/>
            <a:ext cx="8134350" cy="576262"/>
          </a:xfrm>
        </p:spPr>
        <p:txBody>
          <a:bodyPr>
            <a:normAutofit fontScale="90000"/>
          </a:bodyPr>
          <a:lstStyle/>
          <a:p>
            <a:r>
              <a:rPr lang="en-US" altLang="zh-CN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26626" name="Subtitle 4"/>
          <p:cNvSpPr txBox="1">
            <a:spLocks/>
          </p:cNvSpPr>
          <p:nvPr/>
        </p:nvSpPr>
        <p:spPr bwMode="auto">
          <a:xfrm>
            <a:off x="3287713" y="2781300"/>
            <a:ext cx="52562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altLang="zh-CN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altLang="zh-CN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TextBox 15"/>
          <p:cNvSpPr txBox="1">
            <a:spLocks noChangeArrowheads="1"/>
          </p:cNvSpPr>
          <p:nvPr/>
        </p:nvSpPr>
        <p:spPr bwMode="auto">
          <a:xfrm>
            <a:off x="2028056" y="188641"/>
            <a:ext cx="6660232" cy="138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altLang="zh-CN" sz="2000" i="1" dirty="0">
              <a:solidFill>
                <a:srgbClr val="8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zh-CN" sz="2000" i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PACT UK Collaborating Team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altLang="zh-CN" sz="2000" i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endParaRPr lang="en-GB" altLang="zh-CN" sz="2800" dirty="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GB" altLang="zh-CN" sz="1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6628" name="Picture 11" descr="HSS_mainbanne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5918200"/>
            <a:ext cx="15843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departmen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5373688"/>
            <a:ext cx="18002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 descr="DCF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6208714"/>
            <a:ext cx="20716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63552" y="1556792"/>
          <a:ext cx="4464496" cy="4176464"/>
        </p:xfrm>
        <a:graphic>
          <a:graphicData uri="http://schemas.openxmlformats.org/drawingml/2006/table">
            <a:tbl>
              <a:tblPr/>
              <a:tblGrid>
                <a:gridCol w="215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Jonathan Green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Catherine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Aldred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Barbara Barrett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Sam Barron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Karen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Beggs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Laura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Blazey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Katy Bourne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Sarah Byford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Tony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Charman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Julia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Collino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Ruth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Colmer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Anna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Cutress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Clare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Harrop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Tori Houghton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Pat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MS PGothic" charset="0"/>
                          <a:cs typeface="Arial" charset="0"/>
                        </a:rPr>
                        <a:t>Howlin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MS PGothic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Kristelle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Hudry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Ann Le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Couteur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Sue Leach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Dharmi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Kapadia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Kathy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Leadbitter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Helen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McConachie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Wendy MacDonald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Jeremy Parr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Andrew Pickles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Sarah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Randles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Carol Taylor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Vicky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Slonims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Kathryn Temple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Lydia W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hite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634" name="Group 31"/>
          <p:cNvGrpSpPr>
            <a:grpSpLocks/>
          </p:cNvGrpSpPr>
          <p:nvPr/>
        </p:nvGrpSpPr>
        <p:grpSpPr bwMode="auto">
          <a:xfrm>
            <a:off x="3863752" y="3068960"/>
            <a:ext cx="936178" cy="1619430"/>
            <a:chOff x="4643438" y="3357563"/>
            <a:chExt cx="1873250" cy="3629725"/>
          </a:xfrm>
        </p:grpSpPr>
        <p:pic>
          <p:nvPicPr>
            <p:cNvPr id="26636" name="Picture 15" descr="United Kingdom Map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357563"/>
              <a:ext cx="1873250" cy="29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5-Point Star 12"/>
            <p:cNvSpPr/>
            <p:nvPr/>
          </p:nvSpPr>
          <p:spPr bwMode="auto">
            <a:xfrm>
              <a:off x="5867974" y="5733837"/>
              <a:ext cx="432476" cy="1253451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defTabSz="652463">
                <a:defRPr/>
              </a:pPr>
              <a:endParaRPr lang="en-AU" sz="800"/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5724626" y="4507757"/>
              <a:ext cx="432476" cy="12534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defTabSz="652463">
                <a:defRPr/>
              </a:pPr>
              <a:endParaRPr lang="en-AU" sz="800"/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5508389" y="4941745"/>
              <a:ext cx="432476" cy="1253451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defTabSz="652463">
                <a:defRPr/>
              </a:pPr>
              <a:endParaRPr lang="en-AU" sz="800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19536" y="5373217"/>
            <a:ext cx="44196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600" b="1" i="1" dirty="0">
              <a:solidFill>
                <a:srgbClr val="009900"/>
              </a:solidFill>
            </a:endParaRPr>
          </a:p>
          <a:p>
            <a:pPr eaLnBrk="1" hangingPunct="1"/>
            <a:endParaRPr lang="en-GB" sz="1800" dirty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800" dirty="0">
              <a:latin typeface="Times New Roman" charset="0"/>
            </a:endParaRPr>
          </a:p>
        </p:txBody>
      </p:sp>
      <p:pic>
        <p:nvPicPr>
          <p:cNvPr id="18" name="Picture 7" descr="Manchester%20University%20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4" y="1364382"/>
            <a:ext cx="1368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GuysAndStThomas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76" y="2204864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2996953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image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005065"/>
            <a:ext cx="1354138" cy="4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1173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ctrTitle"/>
          </p:nvPr>
        </p:nvSpPr>
        <p:spPr>
          <a:xfrm>
            <a:off x="1847850" y="171670"/>
            <a:ext cx="8134350" cy="576263"/>
          </a:xfrm>
        </p:spPr>
        <p:txBody>
          <a:bodyPr>
            <a:noAutofit/>
          </a:bodyPr>
          <a:lstStyle/>
          <a:p>
            <a:r>
              <a:rPr lang="en-US" altLang="zh-CN" sz="2800" i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you!  </a:t>
            </a:r>
          </a:p>
        </p:txBody>
      </p:sp>
      <p:pic>
        <p:nvPicPr>
          <p:cNvPr id="58371" name="Picture 12" descr="autismspeaks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437063"/>
            <a:ext cx="1536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3" descr="C:\Users\Catherine Kay\AppData\Local\Microsoft\Windows\Temporary Internet Files\Low\Content.IE5\UQBY3CY2\Waterloo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4" y="4508501"/>
            <a:ext cx="2320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4" descr="MRC Logo - Hi-res colour GIF with transparent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9" y="5300664"/>
            <a:ext cx="1724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5300663"/>
            <a:ext cx="88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brc_logo_72d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237289"/>
            <a:ext cx="1449388" cy="504825"/>
          </a:xfrm>
          <a:prstGeom prst="rect">
            <a:avLst/>
          </a:prstGeom>
          <a:noFill/>
          <a:ln w="635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6237289"/>
            <a:ext cx="253932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5229226"/>
            <a:ext cx="20859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Subtitle 4"/>
          <p:cNvSpPr txBox="1">
            <a:spLocks/>
          </p:cNvSpPr>
          <p:nvPr/>
        </p:nvSpPr>
        <p:spPr bwMode="auto">
          <a:xfrm>
            <a:off x="1847851" y="894348"/>
            <a:ext cx="84248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 b="1" i="1" dirty="0">
                <a:solidFill>
                  <a:schemeClr val="accent6">
                    <a:lumMod val="75000"/>
                  </a:schemeClr>
                </a:solidFill>
              </a:rPr>
              <a:t>More Information </a:t>
            </a:r>
            <a:r>
              <a:rPr lang="en-GB" sz="1800" dirty="0">
                <a:solidFill>
                  <a:srgbClr val="000000"/>
                </a:solidFill>
              </a:rPr>
              <a:t>(papers, videos, blogs, interviews, media): </a:t>
            </a:r>
          </a:p>
          <a:p>
            <a:pPr algn="ctr"/>
            <a:r>
              <a:rPr lang="en-GB" sz="1800" dirty="0">
                <a:solidFill>
                  <a:srgbClr val="000000"/>
                </a:solidFill>
              </a:rPr>
              <a:t>Search </a:t>
            </a:r>
            <a:r>
              <a:rPr lang="en-GB" sz="1800" b="1" dirty="0">
                <a:solidFill>
                  <a:srgbClr val="008000"/>
                </a:solidFill>
                <a:hlinkClick r:id="rId9"/>
              </a:rPr>
              <a:t>‘iBASIS’ or ‘PACT 7-11’, Manchester</a:t>
            </a:r>
            <a:r>
              <a:rPr lang="en-GB" sz="1800" u="sng" dirty="0"/>
              <a:t> </a:t>
            </a:r>
          </a:p>
          <a:p>
            <a:pPr algn="ctr"/>
            <a:endParaRPr lang="en-GB" sz="1800" dirty="0"/>
          </a:p>
          <a:p>
            <a:pPr algn="ctr"/>
            <a:r>
              <a:rPr lang="en-GB" sz="1800" b="1" i="1" dirty="0">
                <a:solidFill>
                  <a:schemeClr val="accent6">
                    <a:lumMod val="75000"/>
                  </a:schemeClr>
                </a:solidFill>
              </a:rPr>
              <a:t>Training in PACT</a:t>
            </a:r>
            <a:r>
              <a:rPr lang="en-GB" sz="1800" dirty="0"/>
              <a:t>: </a:t>
            </a:r>
            <a:r>
              <a:rPr lang="en-GB" sz="1800" b="1" dirty="0" err="1">
                <a:solidFill>
                  <a:srgbClr val="5368E0"/>
                </a:solidFill>
              </a:rPr>
              <a:t>info@pacttraining.co.uk</a:t>
            </a:r>
            <a:r>
              <a:rPr lang="en-GB" sz="1800" b="1" dirty="0">
                <a:solidFill>
                  <a:srgbClr val="5368E0"/>
                </a:solidFill>
              </a:rPr>
              <a:t> </a:t>
            </a:r>
          </a:p>
          <a:p>
            <a:pPr algn="ctr"/>
            <a:endParaRPr lang="en-GB" sz="1800" b="1" dirty="0">
              <a:solidFill>
                <a:srgbClr val="5368E0"/>
              </a:solidFill>
            </a:endParaRPr>
          </a:p>
          <a:p>
            <a:pPr algn="ctr"/>
            <a:r>
              <a:rPr lang="en-US" altLang="zh-CN" sz="1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Training in </a:t>
            </a:r>
            <a:r>
              <a:rPr lang="en-US" altLang="zh-CN" sz="18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iBASIS</a:t>
            </a:r>
            <a:r>
              <a:rPr lang="en-US" altLang="zh-CN" sz="1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-VIPP</a:t>
            </a:r>
            <a:r>
              <a:rPr lang="en-US" altLang="zh-CN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from Summer 2022</a:t>
            </a:r>
            <a:r>
              <a:rPr lang="en-GB" sz="1800" b="1" dirty="0">
                <a:solidFill>
                  <a:srgbClr val="5368E0"/>
                </a:solidFill>
              </a:rPr>
              <a:t> </a:t>
            </a:r>
          </a:p>
          <a:p>
            <a:pPr algn="ctr"/>
            <a:r>
              <a:rPr lang="en-GB" sz="1800" dirty="0" err="1">
                <a:solidFill>
                  <a:srgbClr val="008000"/>
                </a:solidFill>
              </a:rPr>
              <a:t>j</a:t>
            </a:r>
            <a:r>
              <a:rPr lang="en-GB" sz="1800" u="sng" dirty="0" err="1">
                <a:hlinkClick r:id="rId10"/>
              </a:rPr>
              <a:t>onathan.green@manchester.ac.uk</a:t>
            </a:r>
            <a:endParaRPr lang="en-GB" sz="1800" u="sng" dirty="0"/>
          </a:p>
          <a:p>
            <a:pPr algn="ctr"/>
            <a:endParaRPr lang="en-GB" sz="1800" dirty="0">
              <a:solidFill>
                <a:srgbClr val="000000"/>
              </a:solidFill>
            </a:endParaRPr>
          </a:p>
          <a:p>
            <a:pPr algn="ctr"/>
            <a:r>
              <a:rPr lang="en-GB" sz="1800" dirty="0">
                <a:solidFill>
                  <a:srgbClr val="000000"/>
                </a:solidFill>
              </a:rPr>
              <a:t>For further Information on all elements contact: </a:t>
            </a:r>
          </a:p>
          <a:p>
            <a:pPr algn="ctr"/>
            <a:r>
              <a:rPr lang="en-GB" sz="1800" dirty="0" err="1">
                <a:solidFill>
                  <a:srgbClr val="008000"/>
                </a:solidFill>
              </a:rPr>
              <a:t>j</a:t>
            </a:r>
            <a:r>
              <a:rPr lang="en-GB" sz="1800" u="sng" dirty="0" err="1">
                <a:hlinkClick r:id="rId10"/>
              </a:rPr>
              <a:t>onathan.green@manchester.ac.uk</a:t>
            </a:r>
            <a:endParaRPr lang="en-GB" sz="1800" u="sng" dirty="0"/>
          </a:p>
          <a:p>
            <a:pPr algn="ctr"/>
            <a:endParaRPr lang="en-GB" sz="2000" dirty="0"/>
          </a:p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altLang="zh-CN" sz="1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Autistica - NSPA">
            <a:extLst>
              <a:ext uri="{FF2B5EF4-FFF2-40B4-BE49-F238E27FC236}">
                <a16:creationId xmlns:a16="http://schemas.microsoft.com/office/drawing/2014/main" id="{F575959C-1AC9-4415-9EF6-5BEDBA26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66" y="4304306"/>
            <a:ext cx="1311526" cy="9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2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67C611-F4F4-48F1-8834-C66D5AF53D4B}"/>
              </a:ext>
            </a:extLst>
          </p:cNvPr>
          <p:cNvGrpSpPr/>
          <p:nvPr/>
        </p:nvGrpSpPr>
        <p:grpSpPr>
          <a:xfrm>
            <a:off x="3849624" y="643950"/>
            <a:ext cx="4231851" cy="1507565"/>
            <a:chOff x="3767706" y="2787710"/>
            <a:chExt cx="4313769" cy="1507565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17FAF3C2-A4A8-460C-95B2-84C910E4A3FE}"/>
                </a:ext>
              </a:extLst>
            </p:cNvPr>
            <p:cNvSpPr/>
            <p:nvPr/>
          </p:nvSpPr>
          <p:spPr>
            <a:xfrm>
              <a:off x="4182317" y="3459041"/>
              <a:ext cx="3484548" cy="836234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DIAGNOSTIC ASSESSMENT</a:t>
              </a:r>
              <a:endParaRPr lang="en-GB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841D40-8FE9-4ED4-92BF-BBE80E52223E}"/>
                </a:ext>
              </a:extLst>
            </p:cNvPr>
            <p:cNvGrpSpPr/>
            <p:nvPr/>
          </p:nvGrpSpPr>
          <p:grpSpPr>
            <a:xfrm>
              <a:off x="3767706" y="2787710"/>
              <a:ext cx="4313769" cy="900000"/>
              <a:chOff x="3869308" y="506149"/>
              <a:chExt cx="4313769" cy="90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1EC4C9-E689-4015-93A4-4D0E7A9E74E1}"/>
                  </a:ext>
                </a:extLst>
              </p:cNvPr>
              <p:cNvSpPr/>
              <p:nvPr/>
            </p:nvSpPr>
            <p:spPr>
              <a:xfrm>
                <a:off x="3869308" y="506149"/>
                <a:ext cx="4313769" cy="90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000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A) PRE-DIAGNOSIS</a:t>
                </a:r>
                <a:endParaRPr lang="en-GB" sz="1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416">
                <a:extLst>
                  <a:ext uri="{FF2B5EF4-FFF2-40B4-BE49-F238E27FC236}">
                    <a16:creationId xmlns:a16="http://schemas.microsoft.com/office/drawing/2014/main" id="{0C7E2767-1D31-4596-932B-556F8E4C842F}"/>
                  </a:ext>
                </a:extLst>
              </p:cNvPr>
              <p:cNvSpPr/>
              <p:nvPr/>
            </p:nvSpPr>
            <p:spPr>
              <a:xfrm>
                <a:off x="5769657" y="699240"/>
                <a:ext cx="1869849" cy="538054"/>
              </a:xfrm>
              <a:custGeom>
                <a:avLst/>
                <a:gdLst>
                  <a:gd name="connsiteX0" fmla="*/ 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0 w 1781925"/>
                  <a:gd name="connsiteY4" fmla="*/ 0 h 538054"/>
                  <a:gd name="connsiteX0" fmla="*/ 29210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292100 w 1781925"/>
                  <a:gd name="connsiteY4" fmla="*/ 0 h 538054"/>
                  <a:gd name="connsiteX0" fmla="*/ 292100 w 1995657"/>
                  <a:gd name="connsiteY0" fmla="*/ 0 h 538054"/>
                  <a:gd name="connsiteX1" fmla="*/ 1995657 w 1995657"/>
                  <a:gd name="connsiteY1" fmla="*/ 6350 h 538054"/>
                  <a:gd name="connsiteX2" fmla="*/ 1781925 w 1995657"/>
                  <a:gd name="connsiteY2" fmla="*/ 538054 h 538054"/>
                  <a:gd name="connsiteX3" fmla="*/ 0 w 1995657"/>
                  <a:gd name="connsiteY3" fmla="*/ 538054 h 538054"/>
                  <a:gd name="connsiteX4" fmla="*/ 292100 w 1995657"/>
                  <a:gd name="connsiteY4" fmla="*/ 0 h 538054"/>
                  <a:gd name="connsiteX0" fmla="*/ 292100 w 1992514"/>
                  <a:gd name="connsiteY0" fmla="*/ 3175 h 541229"/>
                  <a:gd name="connsiteX1" fmla="*/ 1992514 w 1992514"/>
                  <a:gd name="connsiteY1" fmla="*/ 0 h 541229"/>
                  <a:gd name="connsiteX2" fmla="*/ 1781925 w 1992514"/>
                  <a:gd name="connsiteY2" fmla="*/ 541229 h 541229"/>
                  <a:gd name="connsiteX3" fmla="*/ 0 w 1992514"/>
                  <a:gd name="connsiteY3" fmla="*/ 541229 h 541229"/>
                  <a:gd name="connsiteX4" fmla="*/ 292100 w 1992514"/>
                  <a:gd name="connsiteY4" fmla="*/ 3175 h 541229"/>
                  <a:gd name="connsiteX0" fmla="*/ 292100 w 2011373"/>
                  <a:gd name="connsiteY0" fmla="*/ 3175 h 541229"/>
                  <a:gd name="connsiteX1" fmla="*/ 2011373 w 2011373"/>
                  <a:gd name="connsiteY1" fmla="*/ 0 h 541229"/>
                  <a:gd name="connsiteX2" fmla="*/ 1781925 w 2011373"/>
                  <a:gd name="connsiteY2" fmla="*/ 541229 h 541229"/>
                  <a:gd name="connsiteX3" fmla="*/ 0 w 2011373"/>
                  <a:gd name="connsiteY3" fmla="*/ 541229 h 541229"/>
                  <a:gd name="connsiteX4" fmla="*/ 292100 w 2011373"/>
                  <a:gd name="connsiteY4" fmla="*/ 3175 h 541229"/>
                  <a:gd name="connsiteX0" fmla="*/ 292100 w 2060877"/>
                  <a:gd name="connsiteY0" fmla="*/ 794 h 538848"/>
                  <a:gd name="connsiteX1" fmla="*/ 2060877 w 2060877"/>
                  <a:gd name="connsiteY1" fmla="*/ 0 h 538848"/>
                  <a:gd name="connsiteX2" fmla="*/ 1781925 w 2060877"/>
                  <a:gd name="connsiteY2" fmla="*/ 538848 h 538848"/>
                  <a:gd name="connsiteX3" fmla="*/ 0 w 2060877"/>
                  <a:gd name="connsiteY3" fmla="*/ 538848 h 538848"/>
                  <a:gd name="connsiteX4" fmla="*/ 292100 w 2060877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6350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0 h 538054"/>
                  <a:gd name="connsiteX1" fmla="*/ 2065591 w 2065591"/>
                  <a:gd name="connsiteY1" fmla="*/ 3968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794 h 538848"/>
                  <a:gd name="connsiteX1" fmla="*/ 2065591 w 2065591"/>
                  <a:gd name="connsiteY1" fmla="*/ 0 h 538848"/>
                  <a:gd name="connsiteX2" fmla="*/ 1781925 w 2065591"/>
                  <a:gd name="connsiteY2" fmla="*/ 538848 h 538848"/>
                  <a:gd name="connsiteX3" fmla="*/ 0 w 2065591"/>
                  <a:gd name="connsiteY3" fmla="*/ 538848 h 538848"/>
                  <a:gd name="connsiteX4" fmla="*/ 292100 w 2065591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1587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79736"/>
                  <a:gd name="connsiteY0" fmla="*/ 0 h 538054"/>
                  <a:gd name="connsiteX1" fmla="*/ 2079736 w 2079736"/>
                  <a:gd name="connsiteY1" fmla="*/ 1587 h 538054"/>
                  <a:gd name="connsiteX2" fmla="*/ 1781925 w 2079736"/>
                  <a:gd name="connsiteY2" fmla="*/ 538054 h 538054"/>
                  <a:gd name="connsiteX3" fmla="*/ 0 w 2079736"/>
                  <a:gd name="connsiteY3" fmla="*/ 538054 h 538054"/>
                  <a:gd name="connsiteX4" fmla="*/ 292100 w 2079736"/>
                  <a:gd name="connsiteY4" fmla="*/ 0 h 538054"/>
                  <a:gd name="connsiteX0" fmla="*/ 183662 w 1971298"/>
                  <a:gd name="connsiteY0" fmla="*/ 0 h 538054"/>
                  <a:gd name="connsiteX1" fmla="*/ 1971298 w 1971298"/>
                  <a:gd name="connsiteY1" fmla="*/ 1587 h 538054"/>
                  <a:gd name="connsiteX2" fmla="*/ 1673487 w 1971298"/>
                  <a:gd name="connsiteY2" fmla="*/ 538054 h 538054"/>
                  <a:gd name="connsiteX3" fmla="*/ 0 w 1971298"/>
                  <a:gd name="connsiteY3" fmla="*/ 535673 h 538054"/>
                  <a:gd name="connsiteX4" fmla="*/ 183662 w 1971298"/>
                  <a:gd name="connsiteY4" fmla="*/ 0 h 538054"/>
                  <a:gd name="connsiteX0" fmla="*/ 183662 w 1829858"/>
                  <a:gd name="connsiteY0" fmla="*/ 0 h 538054"/>
                  <a:gd name="connsiteX1" fmla="*/ 1829858 w 1829858"/>
                  <a:gd name="connsiteY1" fmla="*/ 3969 h 538054"/>
                  <a:gd name="connsiteX2" fmla="*/ 1673487 w 1829858"/>
                  <a:gd name="connsiteY2" fmla="*/ 538054 h 538054"/>
                  <a:gd name="connsiteX3" fmla="*/ 0 w 1829858"/>
                  <a:gd name="connsiteY3" fmla="*/ 535673 h 538054"/>
                  <a:gd name="connsiteX4" fmla="*/ 183662 w 1829858"/>
                  <a:gd name="connsiteY4" fmla="*/ 0 h 538054"/>
                  <a:gd name="connsiteX0" fmla="*/ 183662 w 1815714"/>
                  <a:gd name="connsiteY0" fmla="*/ 0 h 538054"/>
                  <a:gd name="connsiteX1" fmla="*/ 1815714 w 1815714"/>
                  <a:gd name="connsiteY1" fmla="*/ 3969 h 538054"/>
                  <a:gd name="connsiteX2" fmla="*/ 1673487 w 1815714"/>
                  <a:gd name="connsiteY2" fmla="*/ 538054 h 538054"/>
                  <a:gd name="connsiteX3" fmla="*/ 0 w 1815714"/>
                  <a:gd name="connsiteY3" fmla="*/ 535673 h 538054"/>
                  <a:gd name="connsiteX4" fmla="*/ 183662 w 1815714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1587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51074"/>
                  <a:gd name="connsiteY0" fmla="*/ 0 h 538054"/>
                  <a:gd name="connsiteX1" fmla="*/ 1851074 w 1851074"/>
                  <a:gd name="connsiteY1" fmla="*/ 1587 h 538054"/>
                  <a:gd name="connsiteX2" fmla="*/ 1673487 w 1851074"/>
                  <a:gd name="connsiteY2" fmla="*/ 538054 h 538054"/>
                  <a:gd name="connsiteX3" fmla="*/ 0 w 1851074"/>
                  <a:gd name="connsiteY3" fmla="*/ 535673 h 538054"/>
                  <a:gd name="connsiteX4" fmla="*/ 183662 w 1851074"/>
                  <a:gd name="connsiteY4" fmla="*/ 0 h 53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1074" h="538054">
                    <a:moveTo>
                      <a:pt x="183662" y="0"/>
                    </a:moveTo>
                    <a:lnTo>
                      <a:pt x="1851074" y="1587"/>
                    </a:lnTo>
                    <a:lnTo>
                      <a:pt x="1673487" y="538054"/>
                    </a:lnTo>
                    <a:lnTo>
                      <a:pt x="0" y="535673"/>
                    </a:lnTo>
                    <a:lnTo>
                      <a:pt x="183662" y="0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Pre-diagnosis care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b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        </a:t>
                </a: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Pre-emptive intervention to support</a:t>
                </a:r>
                <a:b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social interaction skill development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Rectangle 47">
                <a:extLst>
                  <a:ext uri="{FF2B5EF4-FFF2-40B4-BE49-F238E27FC236}">
                    <a16:creationId xmlns:a16="http://schemas.microsoft.com/office/drawing/2014/main" id="{613CB78C-C8EB-46BA-94FC-6256B6F6E3CB}"/>
                  </a:ext>
                </a:extLst>
              </p:cNvPr>
              <p:cNvSpPr/>
              <p:nvPr/>
            </p:nvSpPr>
            <p:spPr>
              <a:xfrm>
                <a:off x="4525189" y="697526"/>
                <a:ext cx="1382610" cy="538054"/>
              </a:xfrm>
              <a:custGeom>
                <a:avLst/>
                <a:gdLst>
                  <a:gd name="connsiteX0" fmla="*/ 0 w 1804713"/>
                  <a:gd name="connsiteY0" fmla="*/ 0 h 550652"/>
                  <a:gd name="connsiteX1" fmla="*/ 1804713 w 1804713"/>
                  <a:gd name="connsiteY1" fmla="*/ 0 h 550652"/>
                  <a:gd name="connsiteX2" fmla="*/ 1804713 w 1804713"/>
                  <a:gd name="connsiteY2" fmla="*/ 550652 h 550652"/>
                  <a:gd name="connsiteX3" fmla="*/ 0 w 1804713"/>
                  <a:gd name="connsiteY3" fmla="*/ 550652 h 550652"/>
                  <a:gd name="connsiteX4" fmla="*/ 0 w 1804713"/>
                  <a:gd name="connsiteY4" fmla="*/ 0 h 550652"/>
                  <a:gd name="connsiteX0" fmla="*/ 0 w 1804713"/>
                  <a:gd name="connsiteY0" fmla="*/ 0 h 553827"/>
                  <a:gd name="connsiteX1" fmla="*/ 1804713 w 1804713"/>
                  <a:gd name="connsiteY1" fmla="*/ 0 h 553827"/>
                  <a:gd name="connsiteX2" fmla="*/ 1503088 w 1804713"/>
                  <a:gd name="connsiteY2" fmla="*/ 553827 h 553827"/>
                  <a:gd name="connsiteX3" fmla="*/ 0 w 1804713"/>
                  <a:gd name="connsiteY3" fmla="*/ 550652 h 553827"/>
                  <a:gd name="connsiteX4" fmla="*/ 0 w 1804713"/>
                  <a:gd name="connsiteY4" fmla="*/ 0 h 553827"/>
                  <a:gd name="connsiteX0" fmla="*/ 0 w 1804713"/>
                  <a:gd name="connsiteY0" fmla="*/ 0 h 550652"/>
                  <a:gd name="connsiteX1" fmla="*/ 1804713 w 1804713"/>
                  <a:gd name="connsiteY1" fmla="*/ 0 h 550652"/>
                  <a:gd name="connsiteX2" fmla="*/ 1505469 w 1804713"/>
                  <a:gd name="connsiteY2" fmla="*/ 549065 h 550652"/>
                  <a:gd name="connsiteX3" fmla="*/ 0 w 1804713"/>
                  <a:gd name="connsiteY3" fmla="*/ 550652 h 550652"/>
                  <a:gd name="connsiteX4" fmla="*/ 0 w 1804713"/>
                  <a:gd name="connsiteY4" fmla="*/ 0 h 550652"/>
                  <a:gd name="connsiteX0" fmla="*/ 0 w 1666239"/>
                  <a:gd name="connsiteY0" fmla="*/ 0 h 550652"/>
                  <a:gd name="connsiteX1" fmla="*/ 1666239 w 1666239"/>
                  <a:gd name="connsiteY1" fmla="*/ 0 h 550652"/>
                  <a:gd name="connsiteX2" fmla="*/ 1505469 w 1666239"/>
                  <a:gd name="connsiteY2" fmla="*/ 549065 h 550652"/>
                  <a:gd name="connsiteX3" fmla="*/ 0 w 1666239"/>
                  <a:gd name="connsiteY3" fmla="*/ 550652 h 550652"/>
                  <a:gd name="connsiteX4" fmla="*/ 0 w 1666239"/>
                  <a:gd name="connsiteY4" fmla="*/ 0 h 550652"/>
                  <a:gd name="connsiteX0" fmla="*/ 0 w 1713989"/>
                  <a:gd name="connsiteY0" fmla="*/ 0 h 550652"/>
                  <a:gd name="connsiteX1" fmla="*/ 1713989 w 1713989"/>
                  <a:gd name="connsiteY1" fmla="*/ 0 h 550652"/>
                  <a:gd name="connsiteX2" fmla="*/ 1505469 w 1713989"/>
                  <a:gd name="connsiteY2" fmla="*/ 549065 h 550652"/>
                  <a:gd name="connsiteX3" fmla="*/ 0 w 1713989"/>
                  <a:gd name="connsiteY3" fmla="*/ 550652 h 550652"/>
                  <a:gd name="connsiteX4" fmla="*/ 0 w 171398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505469 w 1685339"/>
                  <a:gd name="connsiteY2" fmla="*/ 549065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43546 w 1685339"/>
                  <a:gd name="connsiteY2" fmla="*/ 549065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51286 w 1685339"/>
                  <a:gd name="connsiteY2" fmla="*/ 545828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5828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9065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5541"/>
                  <a:gd name="connsiteX1" fmla="*/ 1685339 w 1685339"/>
                  <a:gd name="connsiteY1" fmla="*/ 0 h 555541"/>
                  <a:gd name="connsiteX2" fmla="*/ 1462897 w 1685339"/>
                  <a:gd name="connsiteY2" fmla="*/ 555541 h 555541"/>
                  <a:gd name="connsiteX3" fmla="*/ 0 w 1685339"/>
                  <a:gd name="connsiteY3" fmla="*/ 550652 h 555541"/>
                  <a:gd name="connsiteX4" fmla="*/ 0 w 1685339"/>
                  <a:gd name="connsiteY4" fmla="*/ 0 h 555541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9066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9066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2304"/>
                  <a:gd name="connsiteX1" fmla="*/ 1685339 w 1685339"/>
                  <a:gd name="connsiteY1" fmla="*/ 0 h 552304"/>
                  <a:gd name="connsiteX2" fmla="*/ 1459027 w 1685339"/>
                  <a:gd name="connsiteY2" fmla="*/ 552304 h 552304"/>
                  <a:gd name="connsiteX3" fmla="*/ 0 w 1685339"/>
                  <a:gd name="connsiteY3" fmla="*/ 550652 h 552304"/>
                  <a:gd name="connsiteX4" fmla="*/ 0 w 1685339"/>
                  <a:gd name="connsiteY4" fmla="*/ 0 h 55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339" h="552304">
                    <a:moveTo>
                      <a:pt x="0" y="0"/>
                    </a:moveTo>
                    <a:lnTo>
                      <a:pt x="1685339" y="0"/>
                    </a:lnTo>
                    <a:lnTo>
                      <a:pt x="1459027" y="552304"/>
                    </a:lnTo>
                    <a:lnTo>
                      <a:pt x="0" y="550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144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Stepwise monitoring</a:t>
                </a:r>
              </a:p>
              <a:p>
                <a:pPr algn="ctr"/>
                <a:br>
                  <a:rPr lang="en-GB" sz="300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To recognise divergent development</a:t>
                </a:r>
                <a:endParaRPr lang="en-GB" sz="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B205FB3-0999-6546-BB77-1BD12038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0" y="17686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8300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Pre-diagnosis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181C1-4F7C-854B-89C7-E0E2EF8B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2510229"/>
            <a:ext cx="11161059" cy="4298465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Tackling the diagnostic bottleneck</a:t>
            </a:r>
          </a:p>
          <a:p>
            <a:pPr marL="0" indent="0">
              <a:buNone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r>
              <a:rPr lang="en-US" sz="2600" b="1" i="1" dirty="0">
                <a:latin typeface="+mj-lt"/>
                <a:cs typeface="Arial" panose="020B0604020202020204" pitchFamily="34" charset="0"/>
              </a:rPr>
              <a:t>Surveillance instruments evidenced to pick up early likelihood or concern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Within the HV/Community Child Health infrastructure</a:t>
            </a:r>
          </a:p>
          <a:p>
            <a:pPr lvl="1"/>
            <a:r>
              <a:rPr lang="en-GB" sz="26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Social Attention and Communication Surveillance (SACS)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– plus </a:t>
            </a:r>
            <a:r>
              <a:rPr lang="en-US" sz="2600" b="1" i="1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ASDetect</a:t>
            </a:r>
            <a:r>
              <a:rPr lang="en-US" sz="2600" i="1" dirty="0">
                <a:latin typeface="+mj-lt"/>
                <a:cs typeface="Arial" panose="020B0604020202020204" pitchFamily="34" charset="0"/>
              </a:rPr>
              <a:t>….</a:t>
            </a:r>
          </a:p>
          <a:p>
            <a:pPr lvl="2"/>
            <a:r>
              <a:rPr lang="en-US" sz="2200" dirty="0">
                <a:latin typeface="+mj-lt"/>
                <a:cs typeface="Arial" panose="020B0604020202020204" pitchFamily="34" charset="0"/>
              </a:rPr>
              <a:t>PPV for autism &gt;80%; remaining are other Developmental Conditions</a:t>
            </a:r>
          </a:p>
          <a:p>
            <a:pPr marL="457200" lvl="1" indent="0">
              <a:buNone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r>
              <a:rPr lang="en-US" sz="26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Triage to personalized evidenced support for early child social development</a:t>
            </a:r>
          </a:p>
          <a:p>
            <a:pPr lvl="1"/>
            <a:r>
              <a:rPr lang="en-US" sz="26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 month, video-aided intervention with parents (</a:t>
            </a:r>
            <a:r>
              <a:rPr lang="en-US" sz="2600" b="1" i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iBASIS</a:t>
            </a:r>
            <a:r>
              <a:rPr lang="en-US" sz="26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-VIPP)</a:t>
            </a:r>
            <a:r>
              <a:rPr lang="en-US" sz="2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improves subsequent symptom development, reduces 3 year diagnosis </a:t>
            </a:r>
            <a:r>
              <a:rPr lang="en-US" sz="2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(Green et al 2017, Whitehouse et al 2021) </a:t>
            </a:r>
            <a:endParaRPr lang="en-US" sz="2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Conversations with stakeholders on implications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Other supports for complimentary indications: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eg</a:t>
            </a:r>
            <a:r>
              <a:rPr lang="en-US" sz="2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More than Words, Language therapy, Portage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634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75" y="0"/>
            <a:ext cx="6618973" cy="6858000"/>
          </a:xfrm>
          <a:prstGeom prst="rect">
            <a:avLst/>
          </a:prstGeom>
          <a:solidFill>
            <a:srgbClr val="E52212"/>
          </a:solidFill>
          <a:ln>
            <a:solidFill>
              <a:srgbClr val="E5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Roboto" panose="02000000000000000000" pitchFamily="2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47900" y="2792043"/>
            <a:ext cx="4638675" cy="36290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AU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Prospective Identification of Autism Spectrum Disorders in Infancy and Toddlerhood</a:t>
            </a:r>
            <a:endParaRPr lang="en-US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Associate Professor Josephine Barbaro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Professor Cheryl Dissanayake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School of Psychology and Public Health, La Trobe University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 err="1">
                <a:solidFill>
                  <a:schemeClr val="bg1"/>
                </a:solidFill>
              </a:rPr>
              <a:t>Ms</a:t>
            </a:r>
            <a:r>
              <a:rPr lang="en-US" sz="2000" dirty="0">
                <a:solidFill>
                  <a:schemeClr val="bg1"/>
                </a:solidFill>
              </a:rPr>
              <a:t> Lael Ridgway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School of Nursing and Midwifery, La Trobe University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2150" y="436932"/>
            <a:ext cx="4638675" cy="2435921"/>
          </a:xfrm>
        </p:spPr>
        <p:txBody>
          <a:bodyPr>
            <a:noAutofit/>
          </a:bodyPr>
          <a:lstStyle/>
          <a:p>
            <a:pPr algn="ctr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i="0" kern="1200" spc="-150" baseline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Social Attention and Communication Surveillance (SACS)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/>
          <a:stretch/>
        </p:blipFill>
        <p:spPr>
          <a:xfrm>
            <a:off x="6640667" y="-1"/>
            <a:ext cx="5526897" cy="452952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68" y="3447892"/>
            <a:ext cx="5526897" cy="3393434"/>
          </a:xfrm>
          <a:prstGeom prst="rect">
            <a:avLst/>
          </a:prstGeom>
        </p:spPr>
      </p:pic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750966" y="5720201"/>
            <a:ext cx="1119790" cy="700867"/>
            <a:chOff x="440574" y="7732884"/>
            <a:chExt cx="2586831" cy="1534989"/>
          </a:xfrm>
        </p:grpSpPr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48" y="8885708"/>
              <a:ext cx="1662534" cy="38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162" y="7732884"/>
              <a:ext cx="1115105" cy="90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440574" y="8721817"/>
              <a:ext cx="25868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880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67C611-F4F4-48F1-8834-C66D5AF53D4B}"/>
              </a:ext>
            </a:extLst>
          </p:cNvPr>
          <p:cNvGrpSpPr/>
          <p:nvPr/>
        </p:nvGrpSpPr>
        <p:grpSpPr>
          <a:xfrm>
            <a:off x="3849624" y="643950"/>
            <a:ext cx="4231851" cy="1507565"/>
            <a:chOff x="3767706" y="2787710"/>
            <a:chExt cx="4313769" cy="1507565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17FAF3C2-A4A8-460C-95B2-84C910E4A3FE}"/>
                </a:ext>
              </a:extLst>
            </p:cNvPr>
            <p:cNvSpPr/>
            <p:nvPr/>
          </p:nvSpPr>
          <p:spPr>
            <a:xfrm>
              <a:off x="4182317" y="3459041"/>
              <a:ext cx="3484548" cy="836234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DIAGNOSTIC ASSESSMENT</a:t>
              </a:r>
              <a:endParaRPr lang="en-GB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841D40-8FE9-4ED4-92BF-BBE80E52223E}"/>
                </a:ext>
              </a:extLst>
            </p:cNvPr>
            <p:cNvGrpSpPr/>
            <p:nvPr/>
          </p:nvGrpSpPr>
          <p:grpSpPr>
            <a:xfrm>
              <a:off x="3767706" y="2787710"/>
              <a:ext cx="4313769" cy="900000"/>
              <a:chOff x="3869308" y="506149"/>
              <a:chExt cx="4313769" cy="90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1EC4C9-E689-4015-93A4-4D0E7A9E74E1}"/>
                  </a:ext>
                </a:extLst>
              </p:cNvPr>
              <p:cNvSpPr/>
              <p:nvPr/>
            </p:nvSpPr>
            <p:spPr>
              <a:xfrm>
                <a:off x="3869308" y="506149"/>
                <a:ext cx="4313769" cy="90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000" b="1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A) PRE-DIAGNOSIS</a:t>
                </a:r>
                <a:endParaRPr lang="en-GB" sz="1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416">
                <a:extLst>
                  <a:ext uri="{FF2B5EF4-FFF2-40B4-BE49-F238E27FC236}">
                    <a16:creationId xmlns:a16="http://schemas.microsoft.com/office/drawing/2014/main" id="{0C7E2767-1D31-4596-932B-556F8E4C842F}"/>
                  </a:ext>
                </a:extLst>
              </p:cNvPr>
              <p:cNvSpPr/>
              <p:nvPr/>
            </p:nvSpPr>
            <p:spPr>
              <a:xfrm>
                <a:off x="5769657" y="699240"/>
                <a:ext cx="1869849" cy="538054"/>
              </a:xfrm>
              <a:custGeom>
                <a:avLst/>
                <a:gdLst>
                  <a:gd name="connsiteX0" fmla="*/ 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0 w 1781925"/>
                  <a:gd name="connsiteY4" fmla="*/ 0 h 538054"/>
                  <a:gd name="connsiteX0" fmla="*/ 292100 w 1781925"/>
                  <a:gd name="connsiteY0" fmla="*/ 0 h 538054"/>
                  <a:gd name="connsiteX1" fmla="*/ 1781925 w 1781925"/>
                  <a:gd name="connsiteY1" fmla="*/ 0 h 538054"/>
                  <a:gd name="connsiteX2" fmla="*/ 1781925 w 1781925"/>
                  <a:gd name="connsiteY2" fmla="*/ 538054 h 538054"/>
                  <a:gd name="connsiteX3" fmla="*/ 0 w 1781925"/>
                  <a:gd name="connsiteY3" fmla="*/ 538054 h 538054"/>
                  <a:gd name="connsiteX4" fmla="*/ 292100 w 1781925"/>
                  <a:gd name="connsiteY4" fmla="*/ 0 h 538054"/>
                  <a:gd name="connsiteX0" fmla="*/ 292100 w 1995657"/>
                  <a:gd name="connsiteY0" fmla="*/ 0 h 538054"/>
                  <a:gd name="connsiteX1" fmla="*/ 1995657 w 1995657"/>
                  <a:gd name="connsiteY1" fmla="*/ 6350 h 538054"/>
                  <a:gd name="connsiteX2" fmla="*/ 1781925 w 1995657"/>
                  <a:gd name="connsiteY2" fmla="*/ 538054 h 538054"/>
                  <a:gd name="connsiteX3" fmla="*/ 0 w 1995657"/>
                  <a:gd name="connsiteY3" fmla="*/ 538054 h 538054"/>
                  <a:gd name="connsiteX4" fmla="*/ 292100 w 1995657"/>
                  <a:gd name="connsiteY4" fmla="*/ 0 h 538054"/>
                  <a:gd name="connsiteX0" fmla="*/ 292100 w 1992514"/>
                  <a:gd name="connsiteY0" fmla="*/ 3175 h 541229"/>
                  <a:gd name="connsiteX1" fmla="*/ 1992514 w 1992514"/>
                  <a:gd name="connsiteY1" fmla="*/ 0 h 541229"/>
                  <a:gd name="connsiteX2" fmla="*/ 1781925 w 1992514"/>
                  <a:gd name="connsiteY2" fmla="*/ 541229 h 541229"/>
                  <a:gd name="connsiteX3" fmla="*/ 0 w 1992514"/>
                  <a:gd name="connsiteY3" fmla="*/ 541229 h 541229"/>
                  <a:gd name="connsiteX4" fmla="*/ 292100 w 1992514"/>
                  <a:gd name="connsiteY4" fmla="*/ 3175 h 541229"/>
                  <a:gd name="connsiteX0" fmla="*/ 292100 w 2011373"/>
                  <a:gd name="connsiteY0" fmla="*/ 3175 h 541229"/>
                  <a:gd name="connsiteX1" fmla="*/ 2011373 w 2011373"/>
                  <a:gd name="connsiteY1" fmla="*/ 0 h 541229"/>
                  <a:gd name="connsiteX2" fmla="*/ 1781925 w 2011373"/>
                  <a:gd name="connsiteY2" fmla="*/ 541229 h 541229"/>
                  <a:gd name="connsiteX3" fmla="*/ 0 w 2011373"/>
                  <a:gd name="connsiteY3" fmla="*/ 541229 h 541229"/>
                  <a:gd name="connsiteX4" fmla="*/ 292100 w 2011373"/>
                  <a:gd name="connsiteY4" fmla="*/ 3175 h 541229"/>
                  <a:gd name="connsiteX0" fmla="*/ 292100 w 2060877"/>
                  <a:gd name="connsiteY0" fmla="*/ 794 h 538848"/>
                  <a:gd name="connsiteX1" fmla="*/ 2060877 w 2060877"/>
                  <a:gd name="connsiteY1" fmla="*/ 0 h 538848"/>
                  <a:gd name="connsiteX2" fmla="*/ 1781925 w 2060877"/>
                  <a:gd name="connsiteY2" fmla="*/ 538848 h 538848"/>
                  <a:gd name="connsiteX3" fmla="*/ 0 w 2060877"/>
                  <a:gd name="connsiteY3" fmla="*/ 538848 h 538848"/>
                  <a:gd name="connsiteX4" fmla="*/ 292100 w 2060877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6350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0 h 538054"/>
                  <a:gd name="connsiteX1" fmla="*/ 2065591 w 2065591"/>
                  <a:gd name="connsiteY1" fmla="*/ 3968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65591"/>
                  <a:gd name="connsiteY0" fmla="*/ 794 h 538848"/>
                  <a:gd name="connsiteX1" fmla="*/ 2065591 w 2065591"/>
                  <a:gd name="connsiteY1" fmla="*/ 0 h 538848"/>
                  <a:gd name="connsiteX2" fmla="*/ 1781925 w 2065591"/>
                  <a:gd name="connsiteY2" fmla="*/ 538848 h 538848"/>
                  <a:gd name="connsiteX3" fmla="*/ 0 w 2065591"/>
                  <a:gd name="connsiteY3" fmla="*/ 538848 h 538848"/>
                  <a:gd name="connsiteX4" fmla="*/ 292100 w 2065591"/>
                  <a:gd name="connsiteY4" fmla="*/ 794 h 538848"/>
                  <a:gd name="connsiteX0" fmla="*/ 292100 w 2065591"/>
                  <a:gd name="connsiteY0" fmla="*/ 0 h 538054"/>
                  <a:gd name="connsiteX1" fmla="*/ 2065591 w 2065591"/>
                  <a:gd name="connsiteY1" fmla="*/ 1587 h 538054"/>
                  <a:gd name="connsiteX2" fmla="*/ 1781925 w 2065591"/>
                  <a:gd name="connsiteY2" fmla="*/ 538054 h 538054"/>
                  <a:gd name="connsiteX3" fmla="*/ 0 w 2065591"/>
                  <a:gd name="connsiteY3" fmla="*/ 538054 h 538054"/>
                  <a:gd name="connsiteX4" fmla="*/ 292100 w 2065591"/>
                  <a:gd name="connsiteY4" fmla="*/ 0 h 538054"/>
                  <a:gd name="connsiteX0" fmla="*/ 292100 w 2079736"/>
                  <a:gd name="connsiteY0" fmla="*/ 0 h 538054"/>
                  <a:gd name="connsiteX1" fmla="*/ 2079736 w 2079736"/>
                  <a:gd name="connsiteY1" fmla="*/ 1587 h 538054"/>
                  <a:gd name="connsiteX2" fmla="*/ 1781925 w 2079736"/>
                  <a:gd name="connsiteY2" fmla="*/ 538054 h 538054"/>
                  <a:gd name="connsiteX3" fmla="*/ 0 w 2079736"/>
                  <a:gd name="connsiteY3" fmla="*/ 538054 h 538054"/>
                  <a:gd name="connsiteX4" fmla="*/ 292100 w 2079736"/>
                  <a:gd name="connsiteY4" fmla="*/ 0 h 538054"/>
                  <a:gd name="connsiteX0" fmla="*/ 183662 w 1971298"/>
                  <a:gd name="connsiteY0" fmla="*/ 0 h 538054"/>
                  <a:gd name="connsiteX1" fmla="*/ 1971298 w 1971298"/>
                  <a:gd name="connsiteY1" fmla="*/ 1587 h 538054"/>
                  <a:gd name="connsiteX2" fmla="*/ 1673487 w 1971298"/>
                  <a:gd name="connsiteY2" fmla="*/ 538054 h 538054"/>
                  <a:gd name="connsiteX3" fmla="*/ 0 w 1971298"/>
                  <a:gd name="connsiteY3" fmla="*/ 535673 h 538054"/>
                  <a:gd name="connsiteX4" fmla="*/ 183662 w 1971298"/>
                  <a:gd name="connsiteY4" fmla="*/ 0 h 538054"/>
                  <a:gd name="connsiteX0" fmla="*/ 183662 w 1829858"/>
                  <a:gd name="connsiteY0" fmla="*/ 0 h 538054"/>
                  <a:gd name="connsiteX1" fmla="*/ 1829858 w 1829858"/>
                  <a:gd name="connsiteY1" fmla="*/ 3969 h 538054"/>
                  <a:gd name="connsiteX2" fmla="*/ 1673487 w 1829858"/>
                  <a:gd name="connsiteY2" fmla="*/ 538054 h 538054"/>
                  <a:gd name="connsiteX3" fmla="*/ 0 w 1829858"/>
                  <a:gd name="connsiteY3" fmla="*/ 535673 h 538054"/>
                  <a:gd name="connsiteX4" fmla="*/ 183662 w 1829858"/>
                  <a:gd name="connsiteY4" fmla="*/ 0 h 538054"/>
                  <a:gd name="connsiteX0" fmla="*/ 183662 w 1815714"/>
                  <a:gd name="connsiteY0" fmla="*/ 0 h 538054"/>
                  <a:gd name="connsiteX1" fmla="*/ 1815714 w 1815714"/>
                  <a:gd name="connsiteY1" fmla="*/ 3969 h 538054"/>
                  <a:gd name="connsiteX2" fmla="*/ 1673487 w 1815714"/>
                  <a:gd name="connsiteY2" fmla="*/ 538054 h 538054"/>
                  <a:gd name="connsiteX3" fmla="*/ 0 w 1815714"/>
                  <a:gd name="connsiteY3" fmla="*/ 535673 h 538054"/>
                  <a:gd name="connsiteX4" fmla="*/ 183662 w 1815714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3969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03927"/>
                  <a:gd name="connsiteY0" fmla="*/ 0 h 538054"/>
                  <a:gd name="connsiteX1" fmla="*/ 1803927 w 1803927"/>
                  <a:gd name="connsiteY1" fmla="*/ 1587 h 538054"/>
                  <a:gd name="connsiteX2" fmla="*/ 1673487 w 1803927"/>
                  <a:gd name="connsiteY2" fmla="*/ 538054 h 538054"/>
                  <a:gd name="connsiteX3" fmla="*/ 0 w 1803927"/>
                  <a:gd name="connsiteY3" fmla="*/ 535673 h 538054"/>
                  <a:gd name="connsiteX4" fmla="*/ 183662 w 1803927"/>
                  <a:gd name="connsiteY4" fmla="*/ 0 h 538054"/>
                  <a:gd name="connsiteX0" fmla="*/ 183662 w 1851074"/>
                  <a:gd name="connsiteY0" fmla="*/ 0 h 538054"/>
                  <a:gd name="connsiteX1" fmla="*/ 1851074 w 1851074"/>
                  <a:gd name="connsiteY1" fmla="*/ 1587 h 538054"/>
                  <a:gd name="connsiteX2" fmla="*/ 1673487 w 1851074"/>
                  <a:gd name="connsiteY2" fmla="*/ 538054 h 538054"/>
                  <a:gd name="connsiteX3" fmla="*/ 0 w 1851074"/>
                  <a:gd name="connsiteY3" fmla="*/ 535673 h 538054"/>
                  <a:gd name="connsiteX4" fmla="*/ 183662 w 1851074"/>
                  <a:gd name="connsiteY4" fmla="*/ 0 h 53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1074" h="538054">
                    <a:moveTo>
                      <a:pt x="183662" y="0"/>
                    </a:moveTo>
                    <a:lnTo>
                      <a:pt x="1851074" y="1587"/>
                    </a:lnTo>
                    <a:lnTo>
                      <a:pt x="1673487" y="538054"/>
                    </a:lnTo>
                    <a:lnTo>
                      <a:pt x="0" y="535673"/>
                    </a:lnTo>
                    <a:lnTo>
                      <a:pt x="183662" y="0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Pre-diagnosis care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b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3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        </a:t>
                </a: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Pre-emptive intervention to support</a:t>
                </a:r>
                <a:b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social interaction skill development</a:t>
                </a:r>
                <a:endPara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Rectangle 47">
                <a:extLst>
                  <a:ext uri="{FF2B5EF4-FFF2-40B4-BE49-F238E27FC236}">
                    <a16:creationId xmlns:a16="http://schemas.microsoft.com/office/drawing/2014/main" id="{613CB78C-C8EB-46BA-94FC-6256B6F6E3CB}"/>
                  </a:ext>
                </a:extLst>
              </p:cNvPr>
              <p:cNvSpPr/>
              <p:nvPr/>
            </p:nvSpPr>
            <p:spPr>
              <a:xfrm>
                <a:off x="4525189" y="697526"/>
                <a:ext cx="1382610" cy="538054"/>
              </a:xfrm>
              <a:custGeom>
                <a:avLst/>
                <a:gdLst>
                  <a:gd name="connsiteX0" fmla="*/ 0 w 1804713"/>
                  <a:gd name="connsiteY0" fmla="*/ 0 h 550652"/>
                  <a:gd name="connsiteX1" fmla="*/ 1804713 w 1804713"/>
                  <a:gd name="connsiteY1" fmla="*/ 0 h 550652"/>
                  <a:gd name="connsiteX2" fmla="*/ 1804713 w 1804713"/>
                  <a:gd name="connsiteY2" fmla="*/ 550652 h 550652"/>
                  <a:gd name="connsiteX3" fmla="*/ 0 w 1804713"/>
                  <a:gd name="connsiteY3" fmla="*/ 550652 h 550652"/>
                  <a:gd name="connsiteX4" fmla="*/ 0 w 1804713"/>
                  <a:gd name="connsiteY4" fmla="*/ 0 h 550652"/>
                  <a:gd name="connsiteX0" fmla="*/ 0 w 1804713"/>
                  <a:gd name="connsiteY0" fmla="*/ 0 h 553827"/>
                  <a:gd name="connsiteX1" fmla="*/ 1804713 w 1804713"/>
                  <a:gd name="connsiteY1" fmla="*/ 0 h 553827"/>
                  <a:gd name="connsiteX2" fmla="*/ 1503088 w 1804713"/>
                  <a:gd name="connsiteY2" fmla="*/ 553827 h 553827"/>
                  <a:gd name="connsiteX3" fmla="*/ 0 w 1804713"/>
                  <a:gd name="connsiteY3" fmla="*/ 550652 h 553827"/>
                  <a:gd name="connsiteX4" fmla="*/ 0 w 1804713"/>
                  <a:gd name="connsiteY4" fmla="*/ 0 h 553827"/>
                  <a:gd name="connsiteX0" fmla="*/ 0 w 1804713"/>
                  <a:gd name="connsiteY0" fmla="*/ 0 h 550652"/>
                  <a:gd name="connsiteX1" fmla="*/ 1804713 w 1804713"/>
                  <a:gd name="connsiteY1" fmla="*/ 0 h 550652"/>
                  <a:gd name="connsiteX2" fmla="*/ 1505469 w 1804713"/>
                  <a:gd name="connsiteY2" fmla="*/ 549065 h 550652"/>
                  <a:gd name="connsiteX3" fmla="*/ 0 w 1804713"/>
                  <a:gd name="connsiteY3" fmla="*/ 550652 h 550652"/>
                  <a:gd name="connsiteX4" fmla="*/ 0 w 1804713"/>
                  <a:gd name="connsiteY4" fmla="*/ 0 h 550652"/>
                  <a:gd name="connsiteX0" fmla="*/ 0 w 1666239"/>
                  <a:gd name="connsiteY0" fmla="*/ 0 h 550652"/>
                  <a:gd name="connsiteX1" fmla="*/ 1666239 w 1666239"/>
                  <a:gd name="connsiteY1" fmla="*/ 0 h 550652"/>
                  <a:gd name="connsiteX2" fmla="*/ 1505469 w 1666239"/>
                  <a:gd name="connsiteY2" fmla="*/ 549065 h 550652"/>
                  <a:gd name="connsiteX3" fmla="*/ 0 w 1666239"/>
                  <a:gd name="connsiteY3" fmla="*/ 550652 h 550652"/>
                  <a:gd name="connsiteX4" fmla="*/ 0 w 1666239"/>
                  <a:gd name="connsiteY4" fmla="*/ 0 h 550652"/>
                  <a:gd name="connsiteX0" fmla="*/ 0 w 1713989"/>
                  <a:gd name="connsiteY0" fmla="*/ 0 h 550652"/>
                  <a:gd name="connsiteX1" fmla="*/ 1713989 w 1713989"/>
                  <a:gd name="connsiteY1" fmla="*/ 0 h 550652"/>
                  <a:gd name="connsiteX2" fmla="*/ 1505469 w 1713989"/>
                  <a:gd name="connsiteY2" fmla="*/ 549065 h 550652"/>
                  <a:gd name="connsiteX3" fmla="*/ 0 w 1713989"/>
                  <a:gd name="connsiteY3" fmla="*/ 550652 h 550652"/>
                  <a:gd name="connsiteX4" fmla="*/ 0 w 171398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505469 w 1685339"/>
                  <a:gd name="connsiteY2" fmla="*/ 549065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43546 w 1685339"/>
                  <a:gd name="connsiteY2" fmla="*/ 549065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51286 w 1685339"/>
                  <a:gd name="connsiteY2" fmla="*/ 545828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5828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9065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5541"/>
                  <a:gd name="connsiteX1" fmla="*/ 1685339 w 1685339"/>
                  <a:gd name="connsiteY1" fmla="*/ 0 h 555541"/>
                  <a:gd name="connsiteX2" fmla="*/ 1462897 w 1685339"/>
                  <a:gd name="connsiteY2" fmla="*/ 555541 h 555541"/>
                  <a:gd name="connsiteX3" fmla="*/ 0 w 1685339"/>
                  <a:gd name="connsiteY3" fmla="*/ 550652 h 555541"/>
                  <a:gd name="connsiteX4" fmla="*/ 0 w 1685339"/>
                  <a:gd name="connsiteY4" fmla="*/ 0 h 555541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9066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0652"/>
                  <a:gd name="connsiteX1" fmla="*/ 1685339 w 1685339"/>
                  <a:gd name="connsiteY1" fmla="*/ 0 h 550652"/>
                  <a:gd name="connsiteX2" fmla="*/ 1462897 w 1685339"/>
                  <a:gd name="connsiteY2" fmla="*/ 549066 h 550652"/>
                  <a:gd name="connsiteX3" fmla="*/ 0 w 1685339"/>
                  <a:gd name="connsiteY3" fmla="*/ 550652 h 550652"/>
                  <a:gd name="connsiteX4" fmla="*/ 0 w 1685339"/>
                  <a:gd name="connsiteY4" fmla="*/ 0 h 550652"/>
                  <a:gd name="connsiteX0" fmla="*/ 0 w 1685339"/>
                  <a:gd name="connsiteY0" fmla="*/ 0 h 552304"/>
                  <a:gd name="connsiteX1" fmla="*/ 1685339 w 1685339"/>
                  <a:gd name="connsiteY1" fmla="*/ 0 h 552304"/>
                  <a:gd name="connsiteX2" fmla="*/ 1459027 w 1685339"/>
                  <a:gd name="connsiteY2" fmla="*/ 552304 h 552304"/>
                  <a:gd name="connsiteX3" fmla="*/ 0 w 1685339"/>
                  <a:gd name="connsiteY3" fmla="*/ 550652 h 552304"/>
                  <a:gd name="connsiteX4" fmla="*/ 0 w 1685339"/>
                  <a:gd name="connsiteY4" fmla="*/ 0 h 55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339" h="552304">
                    <a:moveTo>
                      <a:pt x="0" y="0"/>
                    </a:moveTo>
                    <a:lnTo>
                      <a:pt x="1685339" y="0"/>
                    </a:lnTo>
                    <a:lnTo>
                      <a:pt x="1459027" y="552304"/>
                    </a:lnTo>
                    <a:lnTo>
                      <a:pt x="0" y="550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144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Stepwise monitoring</a:t>
                </a:r>
              </a:p>
              <a:p>
                <a:pPr algn="ctr"/>
                <a:br>
                  <a:rPr lang="en-GB" sz="300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</a:br>
                <a:r>
                  <a:rPr lang="en-GB" sz="800" i="1" dirty="0">
                    <a:solidFill>
                      <a:schemeClr val="bg1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To recognise divergent development</a:t>
                </a:r>
                <a:endParaRPr lang="en-GB" sz="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B205FB3-0999-6546-BB77-1BD12038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0" y="17686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8300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Pre-diagnosis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181C1-4F7C-854B-89C7-E0E2EF8B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2427933"/>
            <a:ext cx="11161059" cy="4298465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Tackling the diagnostic bottleneck</a:t>
            </a:r>
          </a:p>
          <a:p>
            <a:pPr marL="0" indent="0">
              <a:buNone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r>
              <a:rPr lang="en-US" sz="2600" b="1" i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Surveillance instruments evidenced to pick up early likelihood or concern</a:t>
            </a:r>
          </a:p>
          <a:p>
            <a:pPr lvl="1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Within the HV/Community Child Health infrastructure</a:t>
            </a:r>
          </a:p>
          <a:p>
            <a:pPr lvl="1"/>
            <a:r>
              <a:rPr lang="en-GB" sz="2600" b="1" i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Social Attention and Communication Surveillance (SACS)</a:t>
            </a:r>
            <a:r>
              <a:rPr lang="en-US" sz="2600" b="1" i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– plus </a:t>
            </a:r>
            <a:r>
              <a:rPr lang="en-US" sz="2600" b="1" i="1" dirty="0" err="1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ASDetect</a:t>
            </a:r>
            <a:r>
              <a:rPr lang="en-US" sz="2600" i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….</a:t>
            </a:r>
          </a:p>
          <a:p>
            <a:pPr lvl="2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PPV for autism &gt;80%; remaining are other Developmental Conditions</a:t>
            </a:r>
          </a:p>
          <a:p>
            <a:pPr marL="457200" lvl="1" indent="0">
              <a:buNone/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r>
              <a:rPr lang="en-US" sz="2600" b="1" i="1" dirty="0">
                <a:latin typeface="+mj-lt"/>
                <a:cs typeface="Arial" panose="020B0604020202020204" pitchFamily="34" charset="0"/>
              </a:rPr>
              <a:t>Triage to personalized evidenced support for early child social development</a:t>
            </a:r>
          </a:p>
          <a:p>
            <a:pPr lvl="1"/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 month, video-aided intervention with parents (</a:t>
            </a:r>
            <a:r>
              <a:rPr lang="en-US" sz="2600" b="1" i="1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iBASIS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-VIPP)</a:t>
            </a:r>
            <a:r>
              <a:rPr lang="en-US" sz="2600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Other supports for complimentary indications: </a:t>
            </a:r>
            <a:r>
              <a:rPr lang="en-US" sz="2600" dirty="0" err="1">
                <a:latin typeface="+mj-lt"/>
                <a:cs typeface="Arial" panose="020B0604020202020204" pitchFamily="34" charset="0"/>
              </a:rPr>
              <a:t>eg</a:t>
            </a:r>
            <a:r>
              <a:rPr lang="en-US" sz="26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More than Words, Language therapy, Portage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161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C22C3A-6495-FF40-942D-46023A876745}"/>
              </a:ext>
            </a:extLst>
          </p:cNvPr>
          <p:cNvSpPr/>
          <p:nvPr/>
        </p:nvSpPr>
        <p:spPr>
          <a:xfrm>
            <a:off x="2576854" y="4822291"/>
            <a:ext cx="2917568" cy="81724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lvl="3"/>
            <a:r>
              <a:rPr lang="en-GB" sz="1050" b="1" dirty="0">
                <a:solidFill>
                  <a:schemeClr val="bg1"/>
                </a:solidFill>
              </a:rPr>
              <a:t>Improved child dyadic communication generalises to other contexts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DAAA8D-F58C-1E4D-8E38-777CD00DA3CD}"/>
              </a:ext>
            </a:extLst>
          </p:cNvPr>
          <p:cNvSpPr/>
          <p:nvPr/>
        </p:nvSpPr>
        <p:spPr>
          <a:xfrm>
            <a:off x="2576854" y="1539015"/>
            <a:ext cx="2917568" cy="638473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3"/>
            <a:r>
              <a:rPr lang="en-GB" sz="1050" b="1" dirty="0">
                <a:solidFill>
                  <a:schemeClr val="bg1"/>
                </a:solidFill>
              </a:rPr>
              <a:t>Parent and therapist interaction changes parent behaviour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2F2F1-3A50-954B-BDA5-2496C1C6AED8}"/>
              </a:ext>
            </a:extLst>
          </p:cNvPr>
          <p:cNvSpPr/>
          <p:nvPr/>
        </p:nvSpPr>
        <p:spPr>
          <a:xfrm>
            <a:off x="5812043" y="857250"/>
            <a:ext cx="5214366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39388" y="1160749"/>
            <a:ext cx="2862263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altLang="zh-CN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dirty="0">
                <a:solidFill>
                  <a:srgbClr val="FFFFFF"/>
                </a:solidFill>
              </a:rPr>
              <a:t>Developmentally staged: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9388" y="4197829"/>
            <a:ext cx="3554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Intervention delivered with and through parents to enhance development in the neurologically-vulnerable child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F480D-8E1C-9649-96BF-1718B74222DE}"/>
              </a:ext>
            </a:extLst>
          </p:cNvPr>
          <p:cNvSpPr/>
          <p:nvPr/>
        </p:nvSpPr>
        <p:spPr>
          <a:xfrm>
            <a:off x="6139387" y="2281853"/>
            <a:ext cx="3554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</a:rPr>
              <a:t>Parent-Mediated Intervention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D2AA9E-2B6F-804D-BC88-05503A15FA33}"/>
              </a:ext>
            </a:extLst>
          </p:cNvPr>
          <p:cNvSpPr/>
          <p:nvPr/>
        </p:nvSpPr>
        <p:spPr>
          <a:xfrm>
            <a:off x="1866919" y="1223424"/>
            <a:ext cx="1645218" cy="1244114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4300">
            <a:solidFill>
              <a:schemeClr val="bg2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0E8E95-A4C4-5F4F-A24B-81DDCDB5AB82}"/>
              </a:ext>
            </a:extLst>
          </p:cNvPr>
          <p:cNvSpPr/>
          <p:nvPr/>
        </p:nvSpPr>
        <p:spPr>
          <a:xfrm>
            <a:off x="1866921" y="4506700"/>
            <a:ext cx="1645217" cy="1244114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4300">
            <a:solidFill>
              <a:schemeClr val="bg2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87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96CEEC3-3E56-1A44-9ECC-1C702F828EC5}"/>
              </a:ext>
            </a:extLst>
          </p:cNvPr>
          <p:cNvSpPr/>
          <p:nvPr/>
        </p:nvSpPr>
        <p:spPr>
          <a:xfrm>
            <a:off x="2576854" y="3189775"/>
            <a:ext cx="2917568" cy="81724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3"/>
            <a:r>
              <a:rPr lang="en-GB" sz="1050" b="1" dirty="0"/>
              <a:t>Changed parental behaviour leads to improved child dyadic communication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09B36-77C7-1D45-AA87-AC885D4FBDC9}"/>
              </a:ext>
            </a:extLst>
          </p:cNvPr>
          <p:cNvSpPr/>
          <p:nvPr/>
        </p:nvSpPr>
        <p:spPr>
          <a:xfrm>
            <a:off x="1866919" y="2870093"/>
            <a:ext cx="1645219" cy="1244114"/>
          </a:xfrm>
          <a:prstGeom prst="ellipse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14300">
            <a:solidFill>
              <a:schemeClr val="bg2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440331"/>
              <a:satOff val="-38085"/>
              <a:lumOff val="43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FA72D4-469E-3848-8606-42AB736E6771}"/>
              </a:ext>
            </a:extLst>
          </p:cNvPr>
          <p:cNvSpPr/>
          <p:nvPr/>
        </p:nvSpPr>
        <p:spPr>
          <a:xfrm>
            <a:off x="2612950" y="2587758"/>
            <a:ext cx="192505" cy="1925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874640-D2AE-114A-96EF-D6D20275889F}"/>
              </a:ext>
            </a:extLst>
          </p:cNvPr>
          <p:cNvSpPr/>
          <p:nvPr/>
        </p:nvSpPr>
        <p:spPr>
          <a:xfrm>
            <a:off x="2612950" y="4230068"/>
            <a:ext cx="192505" cy="1925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774826" y="188914"/>
            <a:ext cx="8785225" cy="287337"/>
          </a:xfrm>
        </p:spPr>
        <p:txBody>
          <a:bodyPr>
            <a:normAutofit fontScale="90000"/>
          </a:bodyPr>
          <a:lstStyle/>
          <a:p>
            <a:br>
              <a:rPr lang="en-US" altLang="zh-CN" sz="3200" i="1" dirty="0">
                <a:solidFill>
                  <a:srgbClr val="800000"/>
                </a:solidFill>
                <a:latin typeface="Arial" charset="0"/>
                <a:ea typeface="MS PGothic" charset="0"/>
              </a:rPr>
            </a:br>
            <a:r>
              <a:rPr lang="en-US" altLang="zh-CN" sz="2800" i="1" dirty="0">
                <a:solidFill>
                  <a:srgbClr val="800000"/>
                </a:solidFill>
                <a:latin typeface="Arial" charset="0"/>
                <a:ea typeface="MS PGothic" charset="0"/>
              </a:rPr>
              <a:t>What is specific about parent-mediated intervention?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92313" y="1092200"/>
            <a:ext cx="8229600" cy="5289550"/>
          </a:xfrm>
        </p:spPr>
        <p:txBody>
          <a:bodyPr/>
          <a:lstStyle/>
          <a:p>
            <a:r>
              <a:rPr lang="en-US" altLang="zh-CN" sz="2000" dirty="0">
                <a:latin typeface="+mj-lt"/>
                <a:ea typeface="MS PGothic" charset="0"/>
              </a:rPr>
              <a:t>Shift of focus to the naturalistic developmental context of family 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Context for normative social development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Transactional account of known developmental processes 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Does not imply primary parenting problems</a:t>
            </a:r>
          </a:p>
          <a:p>
            <a:r>
              <a:rPr lang="en-US" altLang="zh-CN" sz="2000" dirty="0">
                <a:latin typeface="+mj-lt"/>
                <a:ea typeface="MS PGothic" charset="0"/>
              </a:rPr>
              <a:t>Parental empowerment, confidence, family function     </a:t>
            </a:r>
          </a:p>
          <a:p>
            <a:r>
              <a:rPr lang="en-US" altLang="zh-CN" sz="2000" dirty="0">
                <a:latin typeface="+mj-lt"/>
                <a:ea typeface="MS PGothic" charset="0"/>
              </a:rPr>
              <a:t>Efficient of professional time </a:t>
            </a:r>
          </a:p>
          <a:p>
            <a:r>
              <a:rPr lang="en-US" altLang="zh-CN" sz="2000" dirty="0">
                <a:latin typeface="+mj-lt"/>
                <a:ea typeface="MS PGothic" charset="0"/>
              </a:rPr>
              <a:t>Potential 24/7 therapeutic effect extending beyond treatment end</a:t>
            </a:r>
          </a:p>
          <a:p>
            <a:endParaRPr lang="en-US" altLang="zh-CN" sz="2000" b="1" i="1" dirty="0">
              <a:latin typeface="+mj-lt"/>
              <a:ea typeface="MS PGothic" charset="0"/>
            </a:endParaRPr>
          </a:p>
          <a:p>
            <a:endParaRPr lang="en-US" altLang="zh-CN" sz="2000" b="1" i="1" dirty="0">
              <a:latin typeface="+mj-lt"/>
              <a:ea typeface="MS PGothic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j-lt"/>
                <a:ea typeface="MS PGothic" charset="0"/>
              </a:rPr>
              <a:t>To do this the intervention aims to make 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S PGothic" charset="0"/>
              </a:rPr>
              <a:t>focused, reproducible 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MS PGothic" charset="0"/>
              </a:rPr>
              <a:t>impacts on targeted parental interactions using 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S PGothic" charset="0"/>
              </a:rPr>
              <a:t>video feedback</a:t>
            </a:r>
          </a:p>
          <a:p>
            <a:pPr lvl="1"/>
            <a:r>
              <a:rPr lang="en-US" altLang="zh-CN" sz="1800" dirty="0">
                <a:solidFill>
                  <a:schemeClr val="bg1"/>
                </a:solidFill>
                <a:latin typeface="+mj-lt"/>
                <a:ea typeface="MS PGothic" charset="0"/>
              </a:rPr>
              <a:t>More than education or coaching</a:t>
            </a:r>
          </a:p>
          <a:p>
            <a:pPr lvl="1"/>
            <a:r>
              <a:rPr lang="en-US" altLang="zh-CN" sz="1800" dirty="0">
                <a:solidFill>
                  <a:schemeClr val="bg1"/>
                </a:solidFill>
                <a:latin typeface="+mj-lt"/>
                <a:ea typeface="MS PGothic" charset="0"/>
              </a:rPr>
              <a:t>Known to be very effective for observation, reflection and adult learning</a:t>
            </a:r>
            <a:endParaRPr lang="en-US" altLang="zh-CN" dirty="0">
              <a:solidFill>
                <a:schemeClr val="bg1"/>
              </a:solidFill>
              <a:latin typeface="+mj-lt"/>
              <a:ea typeface="MS PGothic" charset="0"/>
            </a:endParaRPr>
          </a:p>
          <a:p>
            <a:endParaRPr lang="en-US" altLang="zh-CN" sz="1800" dirty="0">
              <a:latin typeface="+mj-lt"/>
              <a:ea typeface="MS PGothic" charset="0"/>
            </a:endParaRPr>
          </a:p>
          <a:p>
            <a:endParaRPr lang="en-US" altLang="zh-CN" sz="18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774826" y="188914"/>
            <a:ext cx="8785225" cy="287337"/>
          </a:xfrm>
        </p:spPr>
        <p:txBody>
          <a:bodyPr>
            <a:normAutofit fontScale="90000"/>
          </a:bodyPr>
          <a:lstStyle/>
          <a:p>
            <a:br>
              <a:rPr lang="en-US" altLang="zh-CN" sz="3200" i="1" dirty="0">
                <a:solidFill>
                  <a:srgbClr val="800000"/>
                </a:solidFill>
                <a:latin typeface="Arial" charset="0"/>
                <a:ea typeface="MS PGothic" charset="0"/>
              </a:rPr>
            </a:br>
            <a:r>
              <a:rPr lang="en-US" altLang="zh-CN" sz="2800" i="1" dirty="0">
                <a:solidFill>
                  <a:srgbClr val="800000"/>
                </a:solidFill>
                <a:latin typeface="Arial" charset="0"/>
                <a:ea typeface="MS PGothic" charset="0"/>
              </a:rPr>
              <a:t>What is specific about parent-mediated intervention?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92313" y="1092200"/>
            <a:ext cx="8229600" cy="5289550"/>
          </a:xfrm>
        </p:spPr>
        <p:txBody>
          <a:bodyPr/>
          <a:lstStyle/>
          <a:p>
            <a:r>
              <a:rPr lang="en-US" altLang="zh-CN" sz="2000" dirty="0">
                <a:latin typeface="+mj-lt"/>
                <a:ea typeface="MS PGothic" charset="0"/>
              </a:rPr>
              <a:t>Shift of focus to the naturalistic developmental context of family 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Context for normative social development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Transactional account of known developmental processes 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Does not imply primary parenting problems</a:t>
            </a:r>
          </a:p>
          <a:p>
            <a:r>
              <a:rPr lang="en-US" altLang="zh-CN" sz="2000" dirty="0">
                <a:latin typeface="+mj-lt"/>
                <a:ea typeface="MS PGothic" charset="0"/>
              </a:rPr>
              <a:t>Parental empowerment, confidence, family function     </a:t>
            </a:r>
          </a:p>
          <a:p>
            <a:r>
              <a:rPr lang="en-US" altLang="zh-CN" sz="2000" dirty="0">
                <a:latin typeface="+mj-lt"/>
                <a:ea typeface="MS PGothic" charset="0"/>
              </a:rPr>
              <a:t>Efficient of professional time </a:t>
            </a:r>
          </a:p>
          <a:p>
            <a:r>
              <a:rPr lang="en-US" altLang="zh-CN" sz="2000" dirty="0">
                <a:latin typeface="+mj-lt"/>
                <a:ea typeface="MS PGothic" charset="0"/>
              </a:rPr>
              <a:t>Potential 24/7 therapeutic effect extending beyond treatment end</a:t>
            </a:r>
          </a:p>
          <a:p>
            <a:endParaRPr lang="en-US" altLang="zh-CN" sz="2000" b="1" i="1" dirty="0">
              <a:latin typeface="+mj-lt"/>
              <a:ea typeface="MS PGothic" charset="0"/>
            </a:endParaRPr>
          </a:p>
          <a:p>
            <a:endParaRPr lang="en-US" altLang="zh-CN" sz="2000" b="1" i="1" dirty="0">
              <a:latin typeface="+mj-lt"/>
              <a:ea typeface="MS PGothic" charset="0"/>
            </a:endParaRPr>
          </a:p>
          <a:p>
            <a:r>
              <a:rPr lang="en-US" altLang="zh-CN" sz="2000" dirty="0">
                <a:latin typeface="+mj-lt"/>
                <a:ea typeface="MS PGothic" charset="0"/>
              </a:rPr>
              <a:t>To do this the intervention aims to make </a:t>
            </a:r>
            <a:r>
              <a:rPr lang="en-US" altLang="zh-CN" sz="2000" b="1" dirty="0">
                <a:solidFill>
                  <a:srgbClr val="008000"/>
                </a:solidFill>
                <a:latin typeface="+mj-lt"/>
                <a:ea typeface="MS PGothic" charset="0"/>
              </a:rPr>
              <a:t>focused, reproducible </a:t>
            </a:r>
            <a:r>
              <a:rPr lang="en-US" altLang="zh-CN" sz="2000" dirty="0">
                <a:latin typeface="+mj-lt"/>
                <a:ea typeface="MS PGothic" charset="0"/>
              </a:rPr>
              <a:t>impacts on targeted parental interactions using </a:t>
            </a:r>
            <a:r>
              <a:rPr lang="en-US" altLang="zh-CN" sz="2000" b="1" dirty="0">
                <a:solidFill>
                  <a:srgbClr val="008000"/>
                </a:solidFill>
                <a:latin typeface="+mj-lt"/>
                <a:ea typeface="MS PGothic" charset="0"/>
              </a:rPr>
              <a:t>video feedback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More than education or coaching</a:t>
            </a:r>
          </a:p>
          <a:p>
            <a:pPr lvl="1"/>
            <a:r>
              <a:rPr lang="en-US" altLang="zh-CN" sz="1800" dirty="0">
                <a:latin typeface="+mj-lt"/>
                <a:ea typeface="MS PGothic" charset="0"/>
              </a:rPr>
              <a:t>Known to be very effective for observation, reflection and adult learning</a:t>
            </a:r>
            <a:endParaRPr lang="en-US" altLang="zh-CN" dirty="0">
              <a:latin typeface="+mj-lt"/>
              <a:ea typeface="MS PGothic" charset="0"/>
            </a:endParaRPr>
          </a:p>
          <a:p>
            <a:endParaRPr lang="en-US" altLang="zh-CN" sz="1800" dirty="0">
              <a:latin typeface="+mj-lt"/>
              <a:ea typeface="MS PGothic" charset="0"/>
            </a:endParaRPr>
          </a:p>
          <a:p>
            <a:endParaRPr lang="en-US" altLang="zh-CN" sz="18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50ECF74F96E47B2DCF2A9D9C2B3B4" ma:contentTypeVersion="37" ma:contentTypeDescription="Create a new document." ma:contentTypeScope="" ma:versionID="01923dd65fe8ee890e3827799613bc53">
  <xsd:schema xmlns:xsd="http://www.w3.org/2001/XMLSchema" xmlns:xs="http://www.w3.org/2001/XMLSchema" xmlns:p="http://schemas.microsoft.com/office/2006/metadata/properties" xmlns:ns1="http://schemas.microsoft.com/sharepoint/v3" xmlns:ns2="7239c891-e48e-4a25-8255-9f1f49a5aad2" xmlns:ns3="c4314d16-036b-4846-8c25-37fa5c0a6bf6" xmlns:ns4="e24f67b9-d726-4260-8620-921438012d2f" targetNamespace="http://schemas.microsoft.com/office/2006/metadata/properties" ma:root="true" ma:fieldsID="34356979e4119a95ea309add9d17afea" ns1:_="" ns2:_="" ns3:_="" ns4:_="">
    <xsd:import namespace="http://schemas.microsoft.com/sharepoint/v3"/>
    <xsd:import namespace="7239c891-e48e-4a25-8255-9f1f49a5aad2"/>
    <xsd:import namespace="c4314d16-036b-4846-8c25-37fa5c0a6bf6"/>
    <xsd:import namespace="e24f67b9-d726-4260-8620-921438012d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4:Review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9c891-e48e-4a25-8255-9f1f49a5aa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14d16-036b-4846-8c25-37fa5c0a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f67b9-d726-4260-8620-921438012d2f" elementFormDefault="qualified">
    <xsd:import namespace="http://schemas.microsoft.com/office/2006/documentManagement/types"/>
    <xsd:import namespace="http://schemas.microsoft.com/office/infopath/2007/PartnerControls"/>
    <xsd:element name="Review_x0020_Date" ma:index="13" nillable="true" ma:displayName="Review date" ma:indexed="true" ma:internalName="Review_x0020_Dat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Review_x0020_Date xmlns="e24f67b9-d726-4260-8620-921438012d2f" xsi:nil="true"/>
  </documentManagement>
</p:properties>
</file>

<file path=customXml/itemProps1.xml><?xml version="1.0" encoding="utf-8"?>
<ds:datastoreItem xmlns:ds="http://schemas.openxmlformats.org/officeDocument/2006/customXml" ds:itemID="{59576D33-8188-41E7-BC36-8D4DC946F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23DE7A-55B3-495D-B30D-5AA5FB6BF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39c891-e48e-4a25-8255-9f1f49a5aad2"/>
    <ds:schemaRef ds:uri="c4314d16-036b-4846-8c25-37fa5c0a6bf6"/>
    <ds:schemaRef ds:uri="e24f67b9-d726-4260-8620-921438012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CD477-492D-4E70-8C87-E8D1A5AA6A25}">
  <ds:schemaRefs>
    <ds:schemaRef ds:uri="e24f67b9-d726-4260-8620-921438012d2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7239c891-e48e-4a25-8255-9f1f49a5aad2"/>
    <ds:schemaRef ds:uri="http://purl.org/dc/terms/"/>
    <ds:schemaRef ds:uri="http://schemas.openxmlformats.org/package/2006/metadata/core-properties"/>
    <ds:schemaRef ds:uri="c4314d16-036b-4846-8c25-37fa5c0a6bf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3231</Words>
  <Application>Microsoft Macintosh PowerPoint</Application>
  <PresentationFormat>Widescreen</PresentationFormat>
  <Paragraphs>485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Roboto</vt:lpstr>
      <vt:lpstr>Roboto Condensed</vt:lpstr>
      <vt:lpstr>Times New Roman</vt:lpstr>
      <vt:lpstr>TimesNewRomanPSMT</vt:lpstr>
      <vt:lpstr>Wingdings</vt:lpstr>
      <vt:lpstr>Office Theme</vt:lpstr>
      <vt:lpstr>PowerPoint Presentation</vt:lpstr>
      <vt:lpstr>Principles of an Evidence-led Developmental Approach</vt:lpstr>
      <vt:lpstr>PowerPoint Presentation</vt:lpstr>
      <vt:lpstr>Pre-diagnosis</vt:lpstr>
      <vt:lpstr>Social Attention and Communication Surveillance (SACS)</vt:lpstr>
      <vt:lpstr>Pre-diagnosis</vt:lpstr>
      <vt:lpstr>PowerPoint Presentation</vt:lpstr>
      <vt:lpstr> What is specific about parent-mediated intervention?</vt:lpstr>
      <vt:lpstr> What is specific about parent-mediated intervention?</vt:lpstr>
      <vt:lpstr>Infancy intervention – ‘iBASIS-VIPP’</vt:lpstr>
      <vt:lpstr>PowerPoint Presentation</vt:lpstr>
      <vt:lpstr>PowerPoint Presentation</vt:lpstr>
      <vt:lpstr>PowerPoint Presentation</vt:lpstr>
      <vt:lpstr>Implications of reduction in clinical diagnosis (Whitehouse et al) </vt:lpstr>
      <vt:lpstr>Around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Mediation to 6 year outcomes</vt:lpstr>
      <vt:lpstr>Implications of dosage and context – ‘PACT-G’</vt:lpstr>
      <vt:lpstr>Intervention criteria and adverse effects</vt:lpstr>
      <vt:lpstr>Take home principles……</vt:lpstr>
      <vt:lpstr>Longer term support</vt:lpstr>
      <vt:lpstr>PowerPoint Presentation</vt:lpstr>
      <vt:lpstr>PowerPoint Presentation</vt:lpstr>
      <vt:lpstr>Implementing the pathway</vt:lpstr>
      <vt:lpstr>  Intervention in the British Autism Study of Infant Siblings (iBASIS)  </vt:lpstr>
      <vt:lpstr>  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Green</dc:creator>
  <cp:lastModifiedBy>IMPACT</cp:lastModifiedBy>
  <cp:revision>38</cp:revision>
  <dcterms:created xsi:type="dcterms:W3CDTF">2022-01-26T08:54:31Z</dcterms:created>
  <dcterms:modified xsi:type="dcterms:W3CDTF">2022-04-29T08:35:22Z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0x010100CD750ECF74F96E47B2DCF2A9D9C2B3B4</vt:lpwstr>
  </property>
</Properties>
</file>