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sldIdLst>
    <p:sldId id="284" r:id="rId5"/>
    <p:sldId id="6685" r:id="rId6"/>
    <p:sldId id="6794" r:id="rId7"/>
    <p:sldId id="6561" r:id="rId8"/>
    <p:sldId id="6835" r:id="rId9"/>
    <p:sldId id="6548" r:id="rId10"/>
    <p:sldId id="6549" r:id="rId11"/>
    <p:sldId id="6614" r:id="rId12"/>
    <p:sldId id="6612" r:id="rId13"/>
    <p:sldId id="6582" r:id="rId14"/>
    <p:sldId id="6616" r:id="rId15"/>
    <p:sldId id="6839" r:id="rId16"/>
    <p:sldId id="6836" r:id="rId17"/>
    <p:sldId id="6796" r:id="rId18"/>
    <p:sldId id="6644" r:id="rId19"/>
    <p:sldId id="6817" r:id="rId20"/>
    <p:sldId id="6840" r:id="rId21"/>
    <p:sldId id="6842" r:id="rId22"/>
    <p:sldId id="6818" r:id="rId23"/>
    <p:sldId id="6820" r:id="rId24"/>
    <p:sldId id="6843" r:id="rId25"/>
    <p:sldId id="6832" r:id="rId26"/>
    <p:sldId id="6741" r:id="rId27"/>
    <p:sldId id="6829" r:id="rId28"/>
    <p:sldId id="6830" r:id="rId29"/>
    <p:sldId id="6569" r:id="rId30"/>
    <p:sldId id="6804" r:id="rId31"/>
    <p:sldId id="6694" r:id="rId32"/>
    <p:sldId id="6838" r:id="rId33"/>
    <p:sldId id="6700" r:id="rId34"/>
    <p:sldId id="6727" r:id="rId35"/>
    <p:sldId id="6806" r:id="rId36"/>
    <p:sldId id="6807" r:id="rId37"/>
    <p:sldId id="6809" r:id="rId38"/>
    <p:sldId id="6805" r:id="rId39"/>
    <p:sldId id="6810" r:id="rId40"/>
    <p:sldId id="6816" r:id="rId41"/>
    <p:sldId id="6706" r:id="rId42"/>
    <p:sldId id="6746" r:id="rId43"/>
    <p:sldId id="6708" r:id="rId44"/>
    <p:sldId id="6710" r:id="rId45"/>
    <p:sldId id="6770" r:id="rId46"/>
    <p:sldId id="6771" r:id="rId47"/>
    <p:sldId id="6711" r:id="rId48"/>
    <p:sldId id="677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 Skinner" initials="JS" lastIdx="2" clrIdx="0">
    <p:extLst>
      <p:ext uri="{19B8F6BF-5375-455C-9EA6-DF929625EA0E}">
        <p15:presenceInfo xmlns:p15="http://schemas.microsoft.com/office/powerpoint/2012/main" userId="Jo Skin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50"/>
    <p:restoredTop sz="81484" autoAdjust="0"/>
  </p:normalViewPr>
  <p:slideViewPr>
    <p:cSldViewPr snapToGrid="0" snapToObjects="1">
      <p:cViewPr varScale="1">
        <p:scale>
          <a:sx n="96" d="100"/>
          <a:sy n="96"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C:\Users\v17149cb\OneDrive%20-%20The%20University%20of%20Manchester\Research%20Assistant%20MCR\NHSE\All%20iBASIS%20onl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17149cb\OneDrive%20-%20The%20University%20of%20Manchester\Research%20Assistant%20MCR\NHSE\All%20iBASIS%20onl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5"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oleObject" Target="file:///C:\Users\v17149cb\OneDrive%20-%20The%20University%20of%20Manchester\Research%20Assistant%20MCR\NHSE\All%20iBASIS%20only.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v17149cb\OneDrive%20-%20The%20University%20of%20Manchester\Research%20Assistant%20MCR\NHSE\SCP%20all%20data.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Mean</a:t>
            </a:r>
            <a:r>
              <a:rPr lang="en-GB" baseline="0"/>
              <a:t> GBO Scores</a:t>
            </a:r>
          </a:p>
          <a:p>
            <a:pPr>
              <a:defRPr/>
            </a:pPr>
            <a:r>
              <a:rPr lang="en-GB" baseline="0"/>
              <a:t>iBASIS + PACT </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013-4438-B9C1-AA91991F9CA0}"/>
              </c:ext>
            </c:extLst>
          </c:dPt>
          <c:errBars>
            <c:errBarType val="both"/>
            <c:errValType val="stdErr"/>
            <c:noEndCap val="0"/>
            <c:spPr>
              <a:noFill/>
              <a:ln w="9525" cap="flat" cmpd="sng" algn="ctr">
                <a:solidFill>
                  <a:schemeClr val="tx1">
                    <a:lumMod val="65000"/>
                    <a:lumOff val="35000"/>
                  </a:schemeClr>
                </a:solidFill>
                <a:round/>
              </a:ln>
              <a:effectLst/>
            </c:spPr>
          </c:errBars>
          <c:cat>
            <c:strRef>
              <c:f>GBO!$F$1:$G$1</c:f>
              <c:strCache>
                <c:ptCount val="2"/>
                <c:pt idx="0">
                  <c:v>Endpoint</c:v>
                </c:pt>
                <c:pt idx="1">
                  <c:v>Baseline</c:v>
                </c:pt>
              </c:strCache>
            </c:strRef>
          </c:cat>
          <c:val>
            <c:numRef>
              <c:f>GBO!$F$2:$G$2</c:f>
              <c:numCache>
                <c:formatCode>General</c:formatCode>
                <c:ptCount val="2"/>
                <c:pt idx="0">
                  <c:v>7.3</c:v>
                </c:pt>
                <c:pt idx="1">
                  <c:v>3.33</c:v>
                </c:pt>
              </c:numCache>
            </c:numRef>
          </c:val>
          <c:extLst>
            <c:ext xmlns:c16="http://schemas.microsoft.com/office/drawing/2014/chart" uri="{C3380CC4-5D6E-409C-BE32-E72D297353CC}">
              <c16:uniqueId val="{00000002-7013-4438-B9C1-AA91991F9CA0}"/>
            </c:ext>
          </c:extLst>
        </c:ser>
        <c:dLbls>
          <c:showLegendKey val="0"/>
          <c:showVal val="0"/>
          <c:showCatName val="0"/>
          <c:showSerName val="0"/>
          <c:showPercent val="0"/>
          <c:showBubbleSize val="0"/>
        </c:dLbls>
        <c:gapWidth val="182"/>
        <c:axId val="518153680"/>
        <c:axId val="518146792"/>
      </c:barChart>
      <c:catAx>
        <c:axId val="518153680"/>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Timepoint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8146792"/>
        <c:crosses val="autoZero"/>
        <c:auto val="1"/>
        <c:lblAlgn val="ctr"/>
        <c:lblOffset val="100"/>
        <c:noMultiLvlLbl val="0"/>
      </c:catAx>
      <c:valAx>
        <c:axId val="5181467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Score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8153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iBASIS- Parent</a:t>
            </a:r>
            <a:r>
              <a:rPr lang="en-GB" baseline="0"/>
              <a:t> use of contingent language</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E786-43F0-BA35-C99843BFE67D}"/>
              </c:ext>
            </c:extLst>
          </c:dPt>
          <c:errBars>
            <c:errBarType val="both"/>
            <c:errValType val="stdErr"/>
            <c:noEndCap val="0"/>
            <c:spPr>
              <a:noFill/>
              <a:ln w="9525" cap="flat" cmpd="sng" algn="ctr">
                <a:solidFill>
                  <a:schemeClr val="tx1">
                    <a:lumMod val="65000"/>
                    <a:lumOff val="35000"/>
                  </a:schemeClr>
                </a:solidFill>
                <a:round/>
              </a:ln>
              <a:effectLst/>
            </c:spPr>
          </c:errBars>
          <c:cat>
            <c:strRef>
              <c:f>'Parent use of contingent lang'!$F$1:$G$1</c:f>
              <c:strCache>
                <c:ptCount val="2"/>
                <c:pt idx="0">
                  <c:v>Endpoint</c:v>
                </c:pt>
                <c:pt idx="1">
                  <c:v>Baseline</c:v>
                </c:pt>
              </c:strCache>
            </c:strRef>
          </c:cat>
          <c:val>
            <c:numRef>
              <c:f>'Parent use of contingent lang'!$F$2:$G$2</c:f>
              <c:numCache>
                <c:formatCode>General</c:formatCode>
                <c:ptCount val="2"/>
                <c:pt idx="0">
                  <c:v>19.625</c:v>
                </c:pt>
                <c:pt idx="1">
                  <c:v>9.75</c:v>
                </c:pt>
              </c:numCache>
            </c:numRef>
          </c:val>
          <c:extLst>
            <c:ext xmlns:c16="http://schemas.microsoft.com/office/drawing/2014/chart" uri="{C3380CC4-5D6E-409C-BE32-E72D297353CC}">
              <c16:uniqueId val="{00000002-E786-43F0-BA35-C99843BFE67D}"/>
            </c:ext>
          </c:extLst>
        </c:ser>
        <c:dLbls>
          <c:showLegendKey val="0"/>
          <c:showVal val="0"/>
          <c:showCatName val="0"/>
          <c:showSerName val="0"/>
          <c:showPercent val="0"/>
          <c:showBubbleSize val="0"/>
        </c:dLbls>
        <c:gapWidth val="182"/>
        <c:axId val="643519536"/>
        <c:axId val="643520520"/>
      </c:barChart>
      <c:catAx>
        <c:axId val="643519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520520"/>
        <c:crosses val="autoZero"/>
        <c:auto val="1"/>
        <c:lblAlgn val="ctr"/>
        <c:lblOffset val="100"/>
        <c:noMultiLvlLbl val="0"/>
      </c:catAx>
      <c:valAx>
        <c:axId val="643520520"/>
        <c:scaling>
          <c:orientation val="minMax"/>
          <c:max val="3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519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iBASIS- Child initiates an interaction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99A0-4DED-97F6-141007864A7B}"/>
              </c:ext>
            </c:extLst>
          </c:dPt>
          <c:errBars>
            <c:errBarType val="both"/>
            <c:errValType val="stdErr"/>
            <c:noEndCap val="0"/>
            <c:spPr>
              <a:noFill/>
              <a:ln w="9525" cap="flat" cmpd="sng" algn="ctr">
                <a:solidFill>
                  <a:schemeClr val="tx1">
                    <a:lumMod val="65000"/>
                    <a:lumOff val="35000"/>
                  </a:schemeClr>
                </a:solidFill>
                <a:round/>
              </a:ln>
              <a:effectLst/>
            </c:spPr>
          </c:errBars>
          <c:cat>
            <c:strRef>
              <c:f>'Child initiates an interaction'!$F$1:$G$1</c:f>
              <c:strCache>
                <c:ptCount val="2"/>
                <c:pt idx="0">
                  <c:v>Endpoint</c:v>
                </c:pt>
                <c:pt idx="1">
                  <c:v>Baseline</c:v>
                </c:pt>
              </c:strCache>
            </c:strRef>
          </c:cat>
          <c:val>
            <c:numRef>
              <c:f>'Child initiates an interaction'!$F$2:$G$2</c:f>
              <c:numCache>
                <c:formatCode>General</c:formatCode>
                <c:ptCount val="2"/>
                <c:pt idx="0">
                  <c:v>14.227272727272727</c:v>
                </c:pt>
                <c:pt idx="1">
                  <c:v>5.7727272727272725</c:v>
                </c:pt>
              </c:numCache>
            </c:numRef>
          </c:val>
          <c:extLst>
            <c:ext xmlns:c16="http://schemas.microsoft.com/office/drawing/2014/chart" uri="{C3380CC4-5D6E-409C-BE32-E72D297353CC}">
              <c16:uniqueId val="{00000002-99A0-4DED-97F6-141007864A7B}"/>
            </c:ext>
          </c:extLst>
        </c:ser>
        <c:dLbls>
          <c:showLegendKey val="0"/>
          <c:showVal val="0"/>
          <c:showCatName val="0"/>
          <c:showSerName val="0"/>
          <c:showPercent val="0"/>
          <c:showBubbleSize val="0"/>
        </c:dLbls>
        <c:gapWidth val="182"/>
        <c:axId val="678865208"/>
        <c:axId val="678866192"/>
      </c:barChart>
      <c:catAx>
        <c:axId val="678865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866192"/>
        <c:crosses val="autoZero"/>
        <c:auto val="1"/>
        <c:lblAlgn val="ctr"/>
        <c:lblOffset val="100"/>
        <c:noMultiLvlLbl val="0"/>
      </c:catAx>
      <c:valAx>
        <c:axId val="678866192"/>
        <c:scaling>
          <c:orientation val="minMax"/>
          <c:max val="3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865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iBASIS</a:t>
            </a:r>
            <a:r>
              <a:rPr lang="en-GB" baseline="0"/>
              <a:t> SACS-R</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42A-479E-BEE5-281A19337D58}"/>
              </c:ext>
            </c:extLst>
          </c:dPt>
          <c:errBars>
            <c:errBarType val="both"/>
            <c:errValType val="stdErr"/>
            <c:noEndCap val="0"/>
            <c:spPr>
              <a:noFill/>
              <a:ln w="9525" cap="flat" cmpd="sng" algn="ctr">
                <a:solidFill>
                  <a:schemeClr val="tx1">
                    <a:lumMod val="65000"/>
                    <a:lumOff val="35000"/>
                  </a:schemeClr>
                </a:solidFill>
                <a:round/>
              </a:ln>
              <a:effectLst/>
            </c:spPr>
          </c:errBars>
          <c:cat>
            <c:strRef>
              <c:f>'SACS-R'!$G$1:$H$1</c:f>
              <c:strCache>
                <c:ptCount val="2"/>
                <c:pt idx="0">
                  <c:v>Endpoint</c:v>
                </c:pt>
                <c:pt idx="1">
                  <c:v>Baseline</c:v>
                </c:pt>
              </c:strCache>
            </c:strRef>
          </c:cat>
          <c:val>
            <c:numRef>
              <c:f>'SACS-R'!$G$2:$H$2</c:f>
              <c:numCache>
                <c:formatCode>General</c:formatCode>
                <c:ptCount val="2"/>
                <c:pt idx="0">
                  <c:v>3.9615384615384617</c:v>
                </c:pt>
                <c:pt idx="1">
                  <c:v>4.4615384615384617</c:v>
                </c:pt>
              </c:numCache>
            </c:numRef>
          </c:val>
          <c:extLst>
            <c:ext xmlns:c16="http://schemas.microsoft.com/office/drawing/2014/chart" uri="{C3380CC4-5D6E-409C-BE32-E72D297353CC}">
              <c16:uniqueId val="{00000002-742A-479E-BEE5-281A19337D58}"/>
            </c:ext>
          </c:extLst>
        </c:ser>
        <c:dLbls>
          <c:showLegendKey val="0"/>
          <c:showVal val="0"/>
          <c:showCatName val="0"/>
          <c:showSerName val="0"/>
          <c:showPercent val="0"/>
          <c:showBubbleSize val="0"/>
        </c:dLbls>
        <c:gapWidth val="182"/>
        <c:axId val="643489712"/>
        <c:axId val="643493648"/>
      </c:barChart>
      <c:catAx>
        <c:axId val="643489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493648"/>
        <c:crosses val="autoZero"/>
        <c:auto val="1"/>
        <c:lblAlgn val="ctr"/>
        <c:lblOffset val="100"/>
        <c:noMultiLvlLbl val="0"/>
      </c:catAx>
      <c:valAx>
        <c:axId val="643493648"/>
        <c:scaling>
          <c:orientation val="minMax"/>
          <c:max val="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489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Mean SLDM</a:t>
            </a:r>
            <a:r>
              <a:rPr lang="en-GB" baseline="0"/>
              <a:t> Scores</a:t>
            </a:r>
          </a:p>
          <a:p>
            <a:pPr>
              <a:defRPr/>
            </a:pPr>
            <a:r>
              <a:rPr lang="en-GB" baseline="0"/>
              <a:t>iBASIS + PACT</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BA03-4CCD-86EB-2FA3DEE09092}"/>
              </c:ext>
            </c:extLst>
          </c:dPt>
          <c:errBars>
            <c:errBarType val="both"/>
            <c:errValType val="stdErr"/>
            <c:noEndCap val="0"/>
            <c:spPr>
              <a:noFill/>
              <a:ln w="9525" cap="flat" cmpd="sng" algn="ctr">
                <a:solidFill>
                  <a:schemeClr val="tx1">
                    <a:lumMod val="65000"/>
                    <a:lumOff val="35000"/>
                  </a:schemeClr>
                </a:solidFill>
                <a:round/>
              </a:ln>
              <a:effectLst/>
            </c:spPr>
          </c:errBars>
          <c:cat>
            <c:strRef>
              <c:f>SLDM!$B$36:$C$36</c:f>
              <c:strCache>
                <c:ptCount val="2"/>
                <c:pt idx="0">
                  <c:v>Endpoint</c:v>
                </c:pt>
                <c:pt idx="1">
                  <c:v>Baseline</c:v>
                </c:pt>
              </c:strCache>
            </c:strRef>
          </c:cat>
          <c:val>
            <c:numRef>
              <c:f>SLDM!$B$37:$C$37</c:f>
              <c:numCache>
                <c:formatCode>General</c:formatCode>
                <c:ptCount val="2"/>
                <c:pt idx="0">
                  <c:v>33.119999999999997</c:v>
                </c:pt>
                <c:pt idx="1">
                  <c:v>28.44</c:v>
                </c:pt>
              </c:numCache>
            </c:numRef>
          </c:val>
          <c:extLst>
            <c:ext xmlns:c16="http://schemas.microsoft.com/office/drawing/2014/chart" uri="{C3380CC4-5D6E-409C-BE32-E72D297353CC}">
              <c16:uniqueId val="{00000002-BA03-4CCD-86EB-2FA3DEE09092}"/>
            </c:ext>
          </c:extLst>
        </c:ser>
        <c:dLbls>
          <c:showLegendKey val="0"/>
          <c:showVal val="0"/>
          <c:showCatName val="0"/>
          <c:showSerName val="0"/>
          <c:showPercent val="0"/>
          <c:showBubbleSize val="0"/>
        </c:dLbls>
        <c:gapWidth val="182"/>
        <c:axId val="578187872"/>
        <c:axId val="578188200"/>
      </c:barChart>
      <c:catAx>
        <c:axId val="57818787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Timepoint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8188200"/>
        <c:crosses val="autoZero"/>
        <c:auto val="1"/>
        <c:lblAlgn val="ctr"/>
        <c:lblOffset val="100"/>
        <c:noMultiLvlLbl val="0"/>
      </c:catAx>
      <c:valAx>
        <c:axId val="57818820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Score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8187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iBASIS SLDM 1.1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A786-4852-AE34-90DCDC068793}"/>
              </c:ext>
            </c:extLst>
          </c:dPt>
          <c:errBars>
            <c:errBarType val="both"/>
            <c:errValType val="stdErr"/>
            <c:noEndCap val="0"/>
            <c:spPr>
              <a:noFill/>
              <a:ln w="9525" cap="flat" cmpd="sng" algn="ctr">
                <a:solidFill>
                  <a:schemeClr val="tx1">
                    <a:lumMod val="65000"/>
                    <a:lumOff val="35000"/>
                  </a:schemeClr>
                </a:solidFill>
                <a:round/>
              </a:ln>
              <a:effectLst/>
            </c:spPr>
          </c:errBars>
          <c:cat>
            <c:strRef>
              <c:f>'SLDM 1.1'!$G$4:$H$4</c:f>
              <c:strCache>
                <c:ptCount val="2"/>
                <c:pt idx="0">
                  <c:v>Endpoint</c:v>
                </c:pt>
                <c:pt idx="1">
                  <c:v>Baseline</c:v>
                </c:pt>
              </c:strCache>
            </c:strRef>
          </c:cat>
          <c:val>
            <c:numRef>
              <c:f>'SLDM 1.1'!$G$5:$H$5</c:f>
              <c:numCache>
                <c:formatCode>General</c:formatCode>
                <c:ptCount val="2"/>
                <c:pt idx="0">
                  <c:v>4.1333333333333337</c:v>
                </c:pt>
                <c:pt idx="1">
                  <c:v>3.2333333333333334</c:v>
                </c:pt>
              </c:numCache>
            </c:numRef>
          </c:val>
          <c:extLst>
            <c:ext xmlns:c16="http://schemas.microsoft.com/office/drawing/2014/chart" uri="{C3380CC4-5D6E-409C-BE32-E72D297353CC}">
              <c16:uniqueId val="{00000002-A786-4852-AE34-90DCDC068793}"/>
            </c:ext>
          </c:extLst>
        </c:ser>
        <c:dLbls>
          <c:showLegendKey val="0"/>
          <c:showVal val="0"/>
          <c:showCatName val="0"/>
          <c:showSerName val="0"/>
          <c:showPercent val="0"/>
          <c:showBubbleSize val="0"/>
        </c:dLbls>
        <c:gapWidth val="182"/>
        <c:axId val="675112776"/>
        <c:axId val="675107200"/>
      </c:barChart>
      <c:catAx>
        <c:axId val="675112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107200"/>
        <c:crosses val="autoZero"/>
        <c:auto val="1"/>
        <c:lblAlgn val="ctr"/>
        <c:lblOffset val="100"/>
        <c:noMultiLvlLbl val="0"/>
      </c:catAx>
      <c:valAx>
        <c:axId val="675107200"/>
        <c:scaling>
          <c:orientation val="minMax"/>
          <c:max val="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112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SCP</a:t>
            </a:r>
            <a:r>
              <a:rPr lang="en-GB" baseline="0"/>
              <a:t> outcomes - SLDM</a:t>
            </a:r>
            <a:endParaRPr lang="en-GB"/>
          </a:p>
        </c:rich>
      </c:tx>
      <c:layout>
        <c:manualLayout>
          <c:xMode val="edge"/>
          <c:yMode val="edge"/>
          <c:x val="0.31959711286089232"/>
          <c:y val="3.70370370370370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B55C-4DD8-9CA9-BAFF4CE934F2}"/>
              </c:ext>
            </c:extLst>
          </c:dPt>
          <c:errBars>
            <c:errBarType val="both"/>
            <c:errValType val="stdErr"/>
            <c:noEndCap val="0"/>
            <c:spPr>
              <a:noFill/>
              <a:ln w="9525" cap="flat" cmpd="sng" algn="ctr">
                <a:solidFill>
                  <a:schemeClr val="tx1">
                    <a:lumMod val="65000"/>
                    <a:lumOff val="35000"/>
                  </a:schemeClr>
                </a:solidFill>
                <a:round/>
              </a:ln>
              <a:effectLst/>
            </c:spPr>
          </c:errBars>
          <c:cat>
            <c:strRef>
              <c:f>SLDM!$I$1:$J$1</c:f>
              <c:strCache>
                <c:ptCount val="2"/>
                <c:pt idx="0">
                  <c:v>Endpoint</c:v>
                </c:pt>
                <c:pt idx="1">
                  <c:v>Baseline</c:v>
                </c:pt>
              </c:strCache>
            </c:strRef>
          </c:cat>
          <c:val>
            <c:numRef>
              <c:f>SLDM!$I$2:$J$2</c:f>
              <c:numCache>
                <c:formatCode>General</c:formatCode>
                <c:ptCount val="2"/>
                <c:pt idx="0">
                  <c:v>32.059701492537314</c:v>
                </c:pt>
                <c:pt idx="1">
                  <c:v>29.611940298507463</c:v>
                </c:pt>
              </c:numCache>
            </c:numRef>
          </c:val>
          <c:extLst>
            <c:ext xmlns:c16="http://schemas.microsoft.com/office/drawing/2014/chart" uri="{C3380CC4-5D6E-409C-BE32-E72D297353CC}">
              <c16:uniqueId val="{00000002-B55C-4DD8-9CA9-BAFF4CE934F2}"/>
            </c:ext>
          </c:extLst>
        </c:ser>
        <c:dLbls>
          <c:showLegendKey val="0"/>
          <c:showVal val="0"/>
          <c:showCatName val="0"/>
          <c:showSerName val="0"/>
          <c:showPercent val="0"/>
          <c:showBubbleSize val="0"/>
        </c:dLbls>
        <c:gapWidth val="182"/>
        <c:axId val="595089288"/>
        <c:axId val="595084368"/>
      </c:barChart>
      <c:catAx>
        <c:axId val="595089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5084368"/>
        <c:crosses val="autoZero"/>
        <c:auto val="1"/>
        <c:lblAlgn val="ctr"/>
        <c:lblOffset val="100"/>
        <c:noMultiLvlLbl val="0"/>
      </c:catAx>
      <c:valAx>
        <c:axId val="595084368"/>
        <c:scaling>
          <c:orientation val="minMax"/>
          <c:max val="4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5089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AF7D6-CAF2-3C40-94ED-60A87A62AA82}" type="datetimeFigureOut">
              <a:rPr lang="en-US" smtClean="0"/>
              <a:t>10/24/24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92A34-7C4B-2842-8036-8D88C2EB8FB4}" type="slidenum">
              <a:rPr lang="en-US" smtClean="0"/>
              <a:t>‹#›</a:t>
            </a:fld>
            <a:endParaRPr lang="en-US"/>
          </a:p>
        </p:txBody>
      </p:sp>
    </p:spTree>
    <p:extLst>
      <p:ext uri="{BB962C8B-B14F-4D97-AF65-F5344CB8AC3E}">
        <p14:creationId xmlns:p14="http://schemas.microsoft.com/office/powerpoint/2010/main" val="1066231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81000" y="68580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zh-CN" dirty="0">
              <a:latin typeface="Arial" charset="0"/>
              <a:ea typeface="ＭＳ Ｐゴシック" charset="0"/>
              <a:cs typeface="ＭＳ Ｐゴシック" charset="0"/>
            </a:endParaRPr>
          </a:p>
          <a:p>
            <a:r>
              <a:rPr lang="en-US" altLang="zh-CN" dirty="0">
                <a:latin typeface="Arial" charset="0"/>
                <a:ea typeface="ＭＳ Ｐゴシック" charset="0"/>
                <a:cs typeface="ＭＳ Ｐゴシック" charset="0"/>
              </a:rPr>
              <a:t>----- Meeting Notes (12/05/2011 14:53) -----</a:t>
            </a:r>
          </a:p>
          <a:p>
            <a:r>
              <a:rPr lang="en-US" altLang="zh-CN" dirty="0">
                <a:latin typeface="Arial" charset="0"/>
                <a:ea typeface="ＭＳ Ｐゴシック" charset="0"/>
                <a:cs typeface="ＭＳ Ｐゴシック" charset="0"/>
              </a:rPr>
              <a:t>key point</a:t>
            </a:r>
          </a:p>
          <a:p>
            <a:endParaRPr lang="en-US" altLang="zh-CN" dirty="0">
              <a:latin typeface="Arial" charset="0"/>
              <a:ea typeface="ＭＳ Ｐゴシック" charset="0"/>
              <a:cs typeface="ＭＳ Ｐゴシック" charset="0"/>
            </a:endParaRPr>
          </a:p>
          <a:p>
            <a:endParaRPr lang="en-US" altLang="zh-CN" dirty="0">
              <a:latin typeface="Arial" charset="0"/>
              <a:ea typeface="ＭＳ Ｐゴシック" charset="0"/>
              <a:cs typeface="ＭＳ Ｐゴシック" charset="0"/>
            </a:endParaRPr>
          </a:p>
          <a:p>
            <a:endParaRPr lang="en-US" altLang="zh-CN" dirty="0">
              <a:latin typeface="Arial" charset="0"/>
              <a:ea typeface="ＭＳ Ｐゴシック" charset="0"/>
              <a:cs typeface="ＭＳ Ｐゴシック" charset="0"/>
            </a:endParaRPr>
          </a:p>
          <a:p>
            <a:endParaRPr lang="en-US" altLang="zh-CN" dirty="0">
              <a:latin typeface="Arial" charset="0"/>
              <a:ea typeface="ＭＳ Ｐゴシック" charset="0"/>
              <a:cs typeface="ＭＳ Ｐゴシック"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50000"/>
              </a:spcBef>
              <a:spcAft>
                <a:spcPct val="0"/>
              </a:spcAft>
              <a:defRPr sz="2400">
                <a:solidFill>
                  <a:schemeClr val="tx1"/>
                </a:solidFill>
                <a:latin typeface="Arial" charset="0"/>
                <a:ea typeface="ＭＳ Ｐゴシック" charset="0"/>
              </a:defRPr>
            </a:lvl6pPr>
            <a:lvl7pPr marL="2971800" indent="-228600" eaLnBrk="0" fontAlgn="base" hangingPunct="0">
              <a:spcBef>
                <a:spcPct val="50000"/>
              </a:spcBef>
              <a:spcAft>
                <a:spcPct val="0"/>
              </a:spcAft>
              <a:defRPr sz="2400">
                <a:solidFill>
                  <a:schemeClr val="tx1"/>
                </a:solidFill>
                <a:latin typeface="Arial" charset="0"/>
                <a:ea typeface="ＭＳ Ｐゴシック" charset="0"/>
              </a:defRPr>
            </a:lvl7pPr>
            <a:lvl8pPr marL="3429000" indent="-228600" eaLnBrk="0" fontAlgn="base" hangingPunct="0">
              <a:spcBef>
                <a:spcPct val="50000"/>
              </a:spcBef>
              <a:spcAft>
                <a:spcPct val="0"/>
              </a:spcAft>
              <a:defRPr sz="2400">
                <a:solidFill>
                  <a:schemeClr val="tx1"/>
                </a:solidFill>
                <a:latin typeface="Arial" charset="0"/>
                <a:ea typeface="ＭＳ Ｐゴシック" charset="0"/>
              </a:defRPr>
            </a:lvl8pPr>
            <a:lvl9pPr marL="3886200" indent="-228600" eaLnBrk="0" fontAlgn="base" hangingPunct="0">
              <a:spcBef>
                <a:spcPct val="50000"/>
              </a:spcBef>
              <a:spcAft>
                <a:spcPct val="0"/>
              </a:spcAft>
              <a:defRPr sz="2400">
                <a:solidFill>
                  <a:schemeClr val="tx1"/>
                </a:solidFill>
                <a:latin typeface="Arial" charset="0"/>
                <a:ea typeface="ＭＳ Ｐゴシック" charset="0"/>
              </a:defRPr>
            </a:lvl9pPr>
          </a:lstStyle>
          <a:p>
            <a:pPr eaLnBrk="1" hangingPunct="1"/>
            <a:fld id="{346F448B-F2A0-E14C-8CB3-1D061F79F425}" type="slidenum">
              <a:rPr lang="en-US" altLang="zh-CN" sz="1200"/>
              <a:pPr eaLnBrk="1" hangingPunct="1"/>
              <a:t>1</a:t>
            </a:fld>
            <a:endParaRPr lang="en-US" altLang="zh-CN" sz="1200"/>
          </a:p>
        </p:txBody>
      </p:sp>
    </p:spTree>
    <p:extLst>
      <p:ext uri="{BB962C8B-B14F-4D97-AF65-F5344CB8AC3E}">
        <p14:creationId xmlns:p14="http://schemas.microsoft.com/office/powerpoint/2010/main" val="193506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FEEB-E0B9-6E42-446B-8DD3F9E4E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20C83-2313-0943-54D5-C43E484BC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51F77A-0ED6-6E63-8799-25D61505E2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087157-CE4E-6B60-0CE5-C3B36529D79D}"/>
              </a:ext>
            </a:extLst>
          </p:cNvPr>
          <p:cNvSpPr>
            <a:spLocks noGrp="1"/>
          </p:cNvSpPr>
          <p:nvPr>
            <p:ph type="sldNum" sz="quarter" idx="5"/>
          </p:nvPr>
        </p:nvSpPr>
        <p:spPr/>
        <p:txBody>
          <a:bodyPr/>
          <a:lstStyle/>
          <a:p>
            <a:fld id="{02992A34-7C4B-2842-8036-8D88C2EB8FB4}" type="slidenum">
              <a:rPr lang="en-US" smtClean="0"/>
              <a:t>5</a:t>
            </a:fld>
            <a:endParaRPr lang="en-US"/>
          </a:p>
        </p:txBody>
      </p:sp>
    </p:spTree>
    <p:extLst>
      <p:ext uri="{BB962C8B-B14F-4D97-AF65-F5344CB8AC3E}">
        <p14:creationId xmlns:p14="http://schemas.microsoft.com/office/powerpoint/2010/main" val="102781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ea typeface="MS PGothic" charset="0"/>
              </a:rPr>
              <a:t>Draws on </a:t>
            </a:r>
            <a:r>
              <a:rPr lang="en-US" b="1" dirty="0">
                <a:latin typeface="Arial" charset="0"/>
                <a:ea typeface="MS PGothic" charset="0"/>
              </a:rPr>
              <a:t>normative development</a:t>
            </a:r>
          </a:p>
          <a:p>
            <a:r>
              <a:rPr lang="en-US" dirty="0">
                <a:latin typeface="Arial" charset="0"/>
                <a:ea typeface="MS PGothic" charset="0"/>
              </a:rPr>
              <a:t>Socio-interaction approach to development of pragmatics  - </a:t>
            </a:r>
            <a:r>
              <a:rPr lang="en-US" dirty="0" err="1">
                <a:latin typeface="Arial" charset="0"/>
                <a:ea typeface="MS PGothic" charset="0"/>
              </a:rPr>
              <a:t>Tomasello</a:t>
            </a:r>
            <a:r>
              <a:rPr lang="en-US" dirty="0">
                <a:latin typeface="Arial" charset="0"/>
                <a:ea typeface="MS PGothic" charset="0"/>
              </a:rPr>
              <a:t> </a:t>
            </a:r>
            <a:r>
              <a:rPr lang="en-US" dirty="0" err="1">
                <a:latin typeface="Arial" charset="0"/>
                <a:ea typeface="MS PGothic" charset="0"/>
              </a:rPr>
              <a:t>etc</a:t>
            </a:r>
            <a:endParaRPr lang="en-US" dirty="0">
              <a:latin typeface="Arial" charset="0"/>
              <a:ea typeface="MS PGothic" charset="0"/>
            </a:endParaRPr>
          </a:p>
          <a:p>
            <a:endParaRPr lang="en-US" dirty="0">
              <a:latin typeface="Arial" charset="0"/>
              <a:ea typeface="MS PGothic" charset="0"/>
            </a:endParaRPr>
          </a:p>
          <a:p>
            <a:r>
              <a:rPr lang="en-US" dirty="0">
                <a:latin typeface="Arial" charset="0"/>
                <a:ea typeface="MS PGothic" charset="0"/>
              </a:rPr>
              <a:t>Draws </a:t>
            </a:r>
            <a:r>
              <a:rPr lang="en-US" b="1" dirty="0">
                <a:latin typeface="Arial" charset="0"/>
                <a:ea typeface="MS PGothic" charset="0"/>
              </a:rPr>
              <a:t>on development science of autism </a:t>
            </a:r>
          </a:p>
          <a:p>
            <a:r>
              <a:rPr lang="en-US" dirty="0">
                <a:latin typeface="Arial" charset="0"/>
                <a:ea typeface="MS PGothic" charset="0"/>
              </a:rPr>
              <a:t>From </a:t>
            </a:r>
            <a:r>
              <a:rPr lang="en-US" dirty="0" err="1">
                <a:latin typeface="Arial" charset="0"/>
                <a:ea typeface="MS PGothic" charset="0"/>
              </a:rPr>
              <a:t>naturalisitic</a:t>
            </a:r>
            <a:r>
              <a:rPr lang="en-US" dirty="0">
                <a:latin typeface="Arial" charset="0"/>
                <a:ea typeface="MS PGothic" charset="0"/>
              </a:rPr>
              <a:t> studies of autism </a:t>
            </a:r>
          </a:p>
          <a:p>
            <a:endParaRPr lang="en-US" dirty="0">
              <a:latin typeface="Arial" charset="0"/>
              <a:ea typeface="MS PGothic" charset="0"/>
            </a:endParaRPr>
          </a:p>
          <a:p>
            <a:r>
              <a:rPr lang="en-US">
                <a:latin typeface="Arial" charset="0"/>
                <a:ea typeface="MS PGothic" charset="0"/>
              </a:rPr>
              <a:t>TRANSACTIONAL ACCOUNT</a:t>
            </a:r>
            <a:endParaRPr lang="en-US" dirty="0">
              <a:latin typeface="Arial" charset="0"/>
              <a:ea typeface="MS PGothic" charset="0"/>
            </a:endParaRPr>
          </a:p>
          <a:p>
            <a:endParaRPr lang="en-US" dirty="0">
              <a:latin typeface="Arial" charset="0"/>
              <a:ea typeface="MS PGothic" charset="0"/>
            </a:endParaRPr>
          </a:p>
        </p:txBody>
      </p:sp>
      <p:sp>
        <p:nvSpPr>
          <p:cNvPr id="2253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182D3FE6-D26E-224E-ACE2-FD38FDF02993}" type="slidenum">
              <a:rPr lang="en-US" altLang="zh-CN" sz="1200"/>
              <a:pPr/>
              <a:t>6</a:t>
            </a:fld>
            <a:endParaRPr lang="en-US" altLang="zh-CN" sz="1200"/>
          </a:p>
        </p:txBody>
      </p:sp>
    </p:spTree>
    <p:extLst>
      <p:ext uri="{BB962C8B-B14F-4D97-AF65-F5344CB8AC3E}">
        <p14:creationId xmlns:p14="http://schemas.microsoft.com/office/powerpoint/2010/main" val="125488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ea typeface="MS PGothic" charset="0"/>
              </a:rPr>
              <a:t>Draws on </a:t>
            </a:r>
            <a:r>
              <a:rPr lang="en-US" b="1" dirty="0">
                <a:latin typeface="Arial" charset="0"/>
                <a:ea typeface="MS PGothic" charset="0"/>
              </a:rPr>
              <a:t>normative development</a:t>
            </a:r>
          </a:p>
          <a:p>
            <a:r>
              <a:rPr lang="en-US" dirty="0">
                <a:latin typeface="Arial" charset="0"/>
                <a:ea typeface="MS PGothic" charset="0"/>
              </a:rPr>
              <a:t>Socio-interaction approach to development of pragmatics  - </a:t>
            </a:r>
            <a:r>
              <a:rPr lang="en-US" dirty="0" err="1">
                <a:latin typeface="Arial" charset="0"/>
                <a:ea typeface="MS PGothic" charset="0"/>
              </a:rPr>
              <a:t>Tomasello</a:t>
            </a:r>
            <a:r>
              <a:rPr lang="en-US" dirty="0">
                <a:latin typeface="Arial" charset="0"/>
                <a:ea typeface="MS PGothic" charset="0"/>
              </a:rPr>
              <a:t> </a:t>
            </a:r>
            <a:r>
              <a:rPr lang="en-US" dirty="0" err="1">
                <a:latin typeface="Arial" charset="0"/>
                <a:ea typeface="MS PGothic" charset="0"/>
              </a:rPr>
              <a:t>etc</a:t>
            </a:r>
            <a:endParaRPr lang="en-US" dirty="0">
              <a:latin typeface="Arial" charset="0"/>
              <a:ea typeface="MS PGothic" charset="0"/>
            </a:endParaRPr>
          </a:p>
          <a:p>
            <a:endParaRPr lang="en-US" dirty="0">
              <a:latin typeface="Arial" charset="0"/>
              <a:ea typeface="MS PGothic" charset="0"/>
            </a:endParaRPr>
          </a:p>
          <a:p>
            <a:r>
              <a:rPr lang="en-US" dirty="0">
                <a:latin typeface="Arial" charset="0"/>
                <a:ea typeface="MS PGothic" charset="0"/>
              </a:rPr>
              <a:t>Draws </a:t>
            </a:r>
            <a:r>
              <a:rPr lang="en-US" b="1" dirty="0">
                <a:latin typeface="Arial" charset="0"/>
                <a:ea typeface="MS PGothic" charset="0"/>
              </a:rPr>
              <a:t>on development science of autism </a:t>
            </a:r>
          </a:p>
          <a:p>
            <a:r>
              <a:rPr lang="en-US" dirty="0">
                <a:latin typeface="Arial" charset="0"/>
                <a:ea typeface="MS PGothic" charset="0"/>
              </a:rPr>
              <a:t>From </a:t>
            </a:r>
            <a:r>
              <a:rPr lang="en-US" dirty="0" err="1">
                <a:latin typeface="Arial" charset="0"/>
                <a:ea typeface="MS PGothic" charset="0"/>
              </a:rPr>
              <a:t>naturalisitic</a:t>
            </a:r>
            <a:r>
              <a:rPr lang="en-US" dirty="0">
                <a:latin typeface="Arial" charset="0"/>
                <a:ea typeface="MS PGothic" charset="0"/>
              </a:rPr>
              <a:t> studies of autism </a:t>
            </a:r>
          </a:p>
          <a:p>
            <a:endParaRPr lang="en-US" dirty="0">
              <a:latin typeface="Arial" charset="0"/>
              <a:ea typeface="MS PGothic" charset="0"/>
            </a:endParaRPr>
          </a:p>
          <a:p>
            <a:r>
              <a:rPr lang="en-US" dirty="0">
                <a:latin typeface="Arial" charset="0"/>
                <a:ea typeface="MS PGothic" charset="0"/>
              </a:rPr>
              <a:t>TRANSACTIONAL ACCOUNT</a:t>
            </a:r>
          </a:p>
          <a:p>
            <a:endParaRPr lang="en-US" dirty="0">
              <a:latin typeface="Arial" charset="0"/>
              <a:ea typeface="MS PGothic" charset="0"/>
            </a:endParaRPr>
          </a:p>
        </p:txBody>
      </p:sp>
      <p:sp>
        <p:nvSpPr>
          <p:cNvPr id="2253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182D3FE6-D26E-224E-ACE2-FD38FDF02993}" type="slidenum">
              <a:rPr lang="en-US" altLang="zh-CN" sz="1200"/>
              <a:pPr/>
              <a:t>7</a:t>
            </a:fld>
            <a:endParaRPr lang="en-US" altLang="zh-CN" sz="1200"/>
          </a:p>
        </p:txBody>
      </p:sp>
    </p:spTree>
    <p:extLst>
      <p:ext uri="{BB962C8B-B14F-4D97-AF65-F5344CB8AC3E}">
        <p14:creationId xmlns:p14="http://schemas.microsoft.com/office/powerpoint/2010/main" val="3096075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992A34-7C4B-2842-8036-8D88C2EB8FB4}" type="slidenum">
              <a:rPr lang="en-US" smtClean="0"/>
              <a:t>9</a:t>
            </a:fld>
            <a:endParaRPr lang="en-US"/>
          </a:p>
        </p:txBody>
      </p:sp>
    </p:spTree>
    <p:extLst>
      <p:ext uri="{BB962C8B-B14F-4D97-AF65-F5344CB8AC3E}">
        <p14:creationId xmlns:p14="http://schemas.microsoft.com/office/powerpoint/2010/main" val="3747826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992A34-7C4B-2842-8036-8D88C2EB8FB4}" type="slidenum">
              <a:rPr lang="en-US" smtClean="0"/>
              <a:t>11</a:t>
            </a:fld>
            <a:endParaRPr lang="en-US"/>
          </a:p>
        </p:txBody>
      </p:sp>
    </p:spTree>
    <p:extLst>
      <p:ext uri="{BB962C8B-B14F-4D97-AF65-F5344CB8AC3E}">
        <p14:creationId xmlns:p14="http://schemas.microsoft.com/office/powerpoint/2010/main" val="863886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70095-2C75-7C89-66F3-211938F3E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A896B-F383-85AC-7D40-AD4D71168B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84AFB3-1BF2-4194-E0F3-837BEB5C4D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DB0C3A-E38B-4E6A-44B5-AB49AE0594CE}"/>
              </a:ext>
            </a:extLst>
          </p:cNvPr>
          <p:cNvSpPr>
            <a:spLocks noGrp="1"/>
          </p:cNvSpPr>
          <p:nvPr>
            <p:ph type="sldNum" sz="quarter" idx="5"/>
          </p:nvPr>
        </p:nvSpPr>
        <p:spPr/>
        <p:txBody>
          <a:bodyPr/>
          <a:lstStyle/>
          <a:p>
            <a:fld id="{02992A34-7C4B-2842-8036-8D88C2EB8FB4}" type="slidenum">
              <a:rPr lang="en-US" smtClean="0"/>
              <a:t>12</a:t>
            </a:fld>
            <a:endParaRPr lang="en-US"/>
          </a:p>
        </p:txBody>
      </p:sp>
    </p:spTree>
    <p:extLst>
      <p:ext uri="{BB962C8B-B14F-4D97-AF65-F5344CB8AC3E}">
        <p14:creationId xmlns:p14="http://schemas.microsoft.com/office/powerpoint/2010/main" val="2781301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fontAlgn="base"/>
            <a:r>
              <a:rPr lang="en-GB" sz="2400" kern="0" dirty="0">
                <a:solidFill>
                  <a:srgbClr val="242424"/>
                </a:solidFill>
                <a:effectLst/>
                <a:latin typeface="Roboto" panose="02000000000000000000" pitchFamily="2" charset="0"/>
                <a:ea typeface="Times New Roman" panose="02020603050405020304" pitchFamily="18" charset="0"/>
                <a:cs typeface="Times New Roman" panose="02020603050405020304" pitchFamily="18" charset="0"/>
              </a:rPr>
              <a:t>Awareness in community and health professionals.</a:t>
            </a:r>
          </a:p>
          <a:p>
            <a:pPr algn="just" fontAlgn="base"/>
            <a:endParaRPr lang="en-GB" sz="2400" kern="0" dirty="0">
              <a:solidFill>
                <a:srgbClr val="242424"/>
              </a:solidFill>
              <a:effectLst/>
              <a:latin typeface="Roboto" panose="02000000000000000000" pitchFamily="2" charset="0"/>
              <a:ea typeface="Times New Roman" panose="02020603050405020304" pitchFamily="18" charset="0"/>
              <a:cs typeface="Times New Roman" panose="02020603050405020304" pitchFamily="18" charset="0"/>
            </a:endParaRPr>
          </a:p>
          <a:p>
            <a:pPr algn="just" fontAlgn="base"/>
            <a:r>
              <a:rPr lang="en-GB" sz="2400" kern="0" dirty="0">
                <a:solidFill>
                  <a:srgbClr val="242424"/>
                </a:solidFill>
                <a:effectLst/>
                <a:latin typeface="Roboto" panose="02000000000000000000" pitchFamily="2" charset="0"/>
                <a:ea typeface="Times New Roman" panose="02020603050405020304" pitchFamily="18" charset="0"/>
                <a:cs typeface="Times New Roman" panose="02020603050405020304" pitchFamily="18" charset="0"/>
              </a:rPr>
              <a:t> In community a way of understanding and accepting difference, conceptualising struggles (people find the label helpful)</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endParaRPr lang="en-GB" sz="2400" kern="0" dirty="0">
              <a:solidFill>
                <a:srgbClr val="242424"/>
              </a:solidFill>
              <a:effectLst/>
              <a:latin typeface="Roboto" panose="02000000000000000000" pitchFamily="2" charset="0"/>
              <a:ea typeface="Times New Roman" panose="02020603050405020304" pitchFamily="18" charset="0"/>
              <a:cs typeface="Times New Roman" panose="02020603050405020304" pitchFamily="18" charset="0"/>
            </a:endParaRPr>
          </a:p>
          <a:p>
            <a:pPr algn="just" fontAlgn="base"/>
            <a:r>
              <a:rPr lang="en-GB" sz="2400" kern="0" dirty="0">
                <a:solidFill>
                  <a:srgbClr val="242424"/>
                </a:solidFill>
                <a:effectLst/>
                <a:latin typeface="Roboto" panose="02000000000000000000" pitchFamily="2" charset="0"/>
                <a:ea typeface="Times New Roman" panose="02020603050405020304" pitchFamily="18" charset="0"/>
                <a:cs typeface="Times New Roman" panose="02020603050405020304" pitchFamily="18" charset="0"/>
              </a:rPr>
              <a:t>ND/autistic traits liability for many MH outcomes.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2992A34-7C4B-2842-8036-8D88C2EB8FB4}" type="slidenum">
              <a:rPr lang="en-US" smtClean="0"/>
              <a:t>15</a:t>
            </a:fld>
            <a:endParaRPr lang="en-US"/>
          </a:p>
        </p:txBody>
      </p:sp>
    </p:spTree>
    <p:extLst>
      <p:ext uri="{BB962C8B-B14F-4D97-AF65-F5344CB8AC3E}">
        <p14:creationId xmlns:p14="http://schemas.microsoft.com/office/powerpoint/2010/main" val="2259878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5826C-808C-F9E0-FE42-DBE27D23C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15B07-2C8E-28BF-B05A-C1DD8BA3D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9A2A3-FD1E-B9C4-CBED-5676B98405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4869F9-3F33-F88F-33EF-FF1134975C96}"/>
              </a:ext>
            </a:extLst>
          </p:cNvPr>
          <p:cNvSpPr>
            <a:spLocks noGrp="1"/>
          </p:cNvSpPr>
          <p:nvPr>
            <p:ph type="sldNum" sz="quarter" idx="5"/>
          </p:nvPr>
        </p:nvSpPr>
        <p:spPr/>
        <p:txBody>
          <a:bodyPr/>
          <a:lstStyle/>
          <a:p>
            <a:fld id="{02992A34-7C4B-2842-8036-8D88C2EB8FB4}" type="slidenum">
              <a:rPr lang="en-US" smtClean="0"/>
              <a:t>17</a:t>
            </a:fld>
            <a:endParaRPr lang="en-US"/>
          </a:p>
        </p:txBody>
      </p:sp>
    </p:spTree>
    <p:extLst>
      <p:ext uri="{BB962C8B-B14F-4D97-AF65-F5344CB8AC3E}">
        <p14:creationId xmlns:p14="http://schemas.microsoft.com/office/powerpoint/2010/main" val="3806648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B7EB7-EAC6-8380-52D6-DA6C061FE5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17B4E-53DE-D150-8C51-A6A632D0E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19971-90D1-459B-5842-9CC64CAAE7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2CD1B-93E4-D2DA-2F3F-5CD35F3F2859}"/>
              </a:ext>
            </a:extLst>
          </p:cNvPr>
          <p:cNvSpPr>
            <a:spLocks noGrp="1"/>
          </p:cNvSpPr>
          <p:nvPr>
            <p:ph type="sldNum" sz="quarter" idx="5"/>
          </p:nvPr>
        </p:nvSpPr>
        <p:spPr/>
        <p:txBody>
          <a:bodyPr/>
          <a:lstStyle/>
          <a:p>
            <a:fld id="{02992A34-7C4B-2842-8036-8D88C2EB8FB4}" type="slidenum">
              <a:rPr lang="en-US" smtClean="0"/>
              <a:t>18</a:t>
            </a:fld>
            <a:endParaRPr lang="en-US"/>
          </a:p>
        </p:txBody>
      </p:sp>
    </p:spTree>
    <p:extLst>
      <p:ext uri="{BB962C8B-B14F-4D97-AF65-F5344CB8AC3E}">
        <p14:creationId xmlns:p14="http://schemas.microsoft.com/office/powerpoint/2010/main" val="1040593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a:defRPr/>
            </a:pPr>
            <a:fld id="{F1BA03A8-B7E6-4BBF-9068-BCF6C4272CF0}" type="slidenum">
              <a:rPr lang="en-US" smtClean="0"/>
              <a:pPr>
                <a:defRPr/>
              </a:pPr>
              <a:t>19</a:t>
            </a:fld>
            <a:endParaRPr lang="en-US" dirty="0"/>
          </a:p>
        </p:txBody>
      </p:sp>
    </p:spTree>
    <p:extLst>
      <p:ext uri="{BB962C8B-B14F-4D97-AF65-F5344CB8AC3E}">
        <p14:creationId xmlns:p14="http://schemas.microsoft.com/office/powerpoint/2010/main" val="3781773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ED32C-9359-BFBD-F18E-6AB29E804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6650F-A8AE-8EF4-55DB-35EE656A647D}"/>
              </a:ext>
            </a:extLst>
          </p:cNvPr>
          <p:cNvSpPr>
            <a:spLocks noGrp="1" noRot="1" noChangeAspect="1"/>
          </p:cNvSpPr>
          <p:nvPr>
            <p:ph type="sldImg"/>
          </p:nvPr>
        </p:nvSpPr>
        <p:spPr>
          <a:xfrm>
            <a:off x="425450" y="1243013"/>
            <a:ext cx="5946775" cy="3346450"/>
          </a:xfrm>
        </p:spPr>
      </p:sp>
      <p:sp>
        <p:nvSpPr>
          <p:cNvPr id="3" name="Notes Placeholder 2">
            <a:extLst>
              <a:ext uri="{FF2B5EF4-FFF2-40B4-BE49-F238E27FC236}">
                <a16:creationId xmlns:a16="http://schemas.microsoft.com/office/drawing/2014/main" id="{68D5D59A-2234-DF4B-6998-DEE1DBDB3F4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9D97727-06D3-622D-DCE9-CE258003DA1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4C8EF-C3FF-4E4E-B303-0F21DDAD0FCC}" type="slidenum">
              <a:rPr kumimoji="0" lang="en-AU" sz="1200" b="0" i="0" u="none" strike="noStrike" kern="1200" cap="none" spc="0" normalizeH="0" baseline="0" noProof="0" smtClean="0">
                <a:ln>
                  <a:noFill/>
                </a:ln>
                <a:solidFill>
                  <a:prstClr val="black"/>
                </a:solidFill>
                <a:effectLst/>
                <a:uLnTx/>
                <a:uFillTx/>
                <a:latin typeface="Roboto" panose="02000000000000000000" pitchFamily="2" charset="0"/>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dirty="0">
              <a:ln>
                <a:noFill/>
              </a:ln>
              <a:solidFill>
                <a:prstClr val="black"/>
              </a:solidFill>
              <a:effectLst/>
              <a:uLnTx/>
              <a:uFillTx/>
              <a:latin typeface="Roboto" panose="02000000000000000000" pitchFamily="2" charset="0"/>
              <a:ea typeface="MS PGothic" pitchFamily="34" charset="-128"/>
              <a:cs typeface="+mn-cs"/>
            </a:endParaRPr>
          </a:p>
        </p:txBody>
      </p:sp>
    </p:spTree>
    <p:extLst>
      <p:ext uri="{BB962C8B-B14F-4D97-AF65-F5344CB8AC3E}">
        <p14:creationId xmlns:p14="http://schemas.microsoft.com/office/powerpoint/2010/main" val="3888969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C7E48-A62F-6772-B81F-132FAAD91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FE859-8169-C131-DB09-528943DA26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131185-936E-DF14-7E3A-62EA1BFB77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7258FA-D0F7-50A7-895C-0626A2A49C32}"/>
              </a:ext>
            </a:extLst>
          </p:cNvPr>
          <p:cNvSpPr>
            <a:spLocks noGrp="1"/>
          </p:cNvSpPr>
          <p:nvPr>
            <p:ph type="sldNum" sz="quarter" idx="5"/>
          </p:nvPr>
        </p:nvSpPr>
        <p:spPr/>
        <p:txBody>
          <a:bodyPr/>
          <a:lstStyle/>
          <a:p>
            <a:fld id="{02992A34-7C4B-2842-8036-8D88C2EB8FB4}" type="slidenum">
              <a:rPr lang="en-US" smtClean="0"/>
              <a:t>21</a:t>
            </a:fld>
            <a:endParaRPr lang="en-US"/>
          </a:p>
        </p:txBody>
      </p:sp>
    </p:spTree>
    <p:extLst>
      <p:ext uri="{BB962C8B-B14F-4D97-AF65-F5344CB8AC3E}">
        <p14:creationId xmlns:p14="http://schemas.microsoft.com/office/powerpoint/2010/main" val="3228563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1F419-6E7D-0D10-FFA3-8AD89C567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1830E-87DE-C020-E546-D8D17750C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105C1-1C5C-33C3-D4C1-1A2F56B72EF6}"/>
              </a:ext>
            </a:extLst>
          </p:cNvPr>
          <p:cNvSpPr>
            <a:spLocks noGrp="1"/>
          </p:cNvSpPr>
          <p:nvPr>
            <p:ph type="body" idx="1"/>
          </p:nvPr>
        </p:nvSpPr>
        <p:spPr/>
        <p:txBody>
          <a:bodyPr/>
          <a:lstStyle/>
          <a:p>
            <a:r>
              <a:rPr lang="en-US" dirty="0"/>
              <a:t>ALL THIS BUT QUANTITATIVE IMPORTANT</a:t>
            </a:r>
          </a:p>
        </p:txBody>
      </p:sp>
      <p:sp>
        <p:nvSpPr>
          <p:cNvPr id="4" name="Slide Number Placeholder 3">
            <a:extLst>
              <a:ext uri="{FF2B5EF4-FFF2-40B4-BE49-F238E27FC236}">
                <a16:creationId xmlns:a16="http://schemas.microsoft.com/office/drawing/2014/main" id="{257AA334-14BF-FF71-4882-C16541AFC1A1}"/>
              </a:ext>
            </a:extLst>
          </p:cNvPr>
          <p:cNvSpPr>
            <a:spLocks noGrp="1"/>
          </p:cNvSpPr>
          <p:nvPr>
            <p:ph type="sldNum" sz="quarter" idx="5"/>
          </p:nvPr>
        </p:nvSpPr>
        <p:spPr/>
        <p:txBody>
          <a:bodyPr/>
          <a:lstStyle/>
          <a:p>
            <a:fld id="{02992A34-7C4B-2842-8036-8D88C2EB8FB4}" type="slidenum">
              <a:rPr lang="en-US" smtClean="0"/>
              <a:t>29</a:t>
            </a:fld>
            <a:endParaRPr lang="en-US"/>
          </a:p>
        </p:txBody>
      </p:sp>
    </p:spTree>
    <p:extLst>
      <p:ext uri="{BB962C8B-B14F-4D97-AF65-F5344CB8AC3E}">
        <p14:creationId xmlns:p14="http://schemas.microsoft.com/office/powerpoint/2010/main" val="2891818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Interviewed on their thoughts and experiences about working on the pathway and being involved in its implementation</a:t>
            </a:r>
          </a:p>
          <a:p>
            <a:endParaRPr lang="en-GB" dirty="0"/>
          </a:p>
        </p:txBody>
      </p:sp>
      <p:sp>
        <p:nvSpPr>
          <p:cNvPr id="4" name="Slide Number Placeholder 3"/>
          <p:cNvSpPr>
            <a:spLocks noGrp="1"/>
          </p:cNvSpPr>
          <p:nvPr>
            <p:ph type="sldNum" sz="quarter" idx="10"/>
          </p:nvPr>
        </p:nvSpPr>
        <p:spPr/>
        <p:txBody>
          <a:bodyPr/>
          <a:lstStyle/>
          <a:p>
            <a:fld id="{F01EF2AF-9BEF-44C5-94E3-7875BABEE085}" type="slidenum">
              <a:rPr lang="en-GB" smtClean="0"/>
              <a:t>38</a:t>
            </a:fld>
            <a:endParaRPr lang="en-GB"/>
          </a:p>
        </p:txBody>
      </p:sp>
    </p:spTree>
    <p:extLst>
      <p:ext uri="{BB962C8B-B14F-4D97-AF65-F5344CB8AC3E}">
        <p14:creationId xmlns:p14="http://schemas.microsoft.com/office/powerpoint/2010/main" val="785155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Clinicians are aware of the need for early detection and intervention – supporting parents from an early stage can have lasting impacts for the child. </a:t>
            </a:r>
          </a:p>
          <a:p>
            <a:r>
              <a:rPr lang="en-GB" dirty="0"/>
              <a:t> Commissioners described the need to break the cycle of the effects of long waiting lists  </a:t>
            </a:r>
          </a:p>
          <a:p>
            <a:r>
              <a:rPr lang="en-GB" dirty="0"/>
              <a:t>Parents described reduced anxiety by having the </a:t>
            </a:r>
            <a:r>
              <a:rPr lang="en-GB" dirty="0" err="1"/>
              <a:t>iBASIS</a:t>
            </a:r>
            <a:r>
              <a:rPr lang="en-GB" dirty="0"/>
              <a:t> report early on, and felt that if they’d had to wait until age 2 for assessment they would be “worrying for two years”</a:t>
            </a:r>
          </a:p>
          <a:p>
            <a:r>
              <a:rPr lang="en-GB" dirty="0"/>
              <a:t>Parents described benefits of having support in place ready for when the child starts school</a:t>
            </a:r>
          </a:p>
          <a:p>
            <a:r>
              <a:rPr lang="en-GB" dirty="0"/>
              <a:t>Multidisciplinary work – the importance of having other services involved: Health visitors, …</a:t>
            </a:r>
          </a:p>
          <a:p>
            <a:endParaRPr lang="en-GB" dirty="0"/>
          </a:p>
        </p:txBody>
      </p:sp>
      <p:sp>
        <p:nvSpPr>
          <p:cNvPr id="4" name="Slide Number Placeholder 3"/>
          <p:cNvSpPr>
            <a:spLocks noGrp="1"/>
          </p:cNvSpPr>
          <p:nvPr>
            <p:ph type="sldNum" sz="quarter" idx="10"/>
          </p:nvPr>
        </p:nvSpPr>
        <p:spPr/>
        <p:txBody>
          <a:bodyPr/>
          <a:lstStyle/>
          <a:p>
            <a:fld id="{F01EF2AF-9BEF-44C5-94E3-7875BABEE085}" type="slidenum">
              <a:rPr lang="en-GB" smtClean="0"/>
              <a:t>39</a:t>
            </a:fld>
            <a:endParaRPr lang="en-GB"/>
          </a:p>
        </p:txBody>
      </p:sp>
    </p:spTree>
    <p:extLst>
      <p:ext uri="{BB962C8B-B14F-4D97-AF65-F5344CB8AC3E}">
        <p14:creationId xmlns:p14="http://schemas.microsoft.com/office/powerpoint/2010/main" val="3220371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Clinicians are aware of the need for early detection and intervention – supporting parents from an early stage can have lasting impacts for the child. </a:t>
            </a:r>
          </a:p>
          <a:p>
            <a:r>
              <a:rPr lang="en-GB" dirty="0"/>
              <a:t> Commissioners described the need to break the cycle of the effects of long waiting lists  </a:t>
            </a:r>
          </a:p>
          <a:p>
            <a:r>
              <a:rPr lang="en-GB" dirty="0"/>
              <a:t>Parents described reduced anxiety by having the </a:t>
            </a:r>
            <a:r>
              <a:rPr lang="en-GB" dirty="0" err="1"/>
              <a:t>iBASIS</a:t>
            </a:r>
            <a:r>
              <a:rPr lang="en-GB" dirty="0"/>
              <a:t> report early on, and felt that if they’d had to wait until age 2 for assessment they would be “worrying for two years”</a:t>
            </a:r>
          </a:p>
          <a:p>
            <a:r>
              <a:rPr lang="en-GB" dirty="0"/>
              <a:t>Parents described benefits of having support in place ready for when the child starts school</a:t>
            </a:r>
          </a:p>
          <a:p>
            <a:r>
              <a:rPr lang="en-GB" dirty="0"/>
              <a:t>Multidisciplinary work – the importance of having other services involved: Health visitors, …</a:t>
            </a:r>
          </a:p>
          <a:p>
            <a:endParaRPr lang="en-GB" dirty="0"/>
          </a:p>
        </p:txBody>
      </p:sp>
      <p:sp>
        <p:nvSpPr>
          <p:cNvPr id="4" name="Slide Number Placeholder 3"/>
          <p:cNvSpPr>
            <a:spLocks noGrp="1"/>
          </p:cNvSpPr>
          <p:nvPr>
            <p:ph type="sldNum" sz="quarter" idx="10"/>
          </p:nvPr>
        </p:nvSpPr>
        <p:spPr/>
        <p:txBody>
          <a:bodyPr/>
          <a:lstStyle/>
          <a:p>
            <a:fld id="{F01EF2AF-9BEF-44C5-94E3-7875BABEE085}" type="slidenum">
              <a:rPr lang="en-GB" smtClean="0"/>
              <a:t>40</a:t>
            </a:fld>
            <a:endParaRPr lang="en-GB"/>
          </a:p>
        </p:txBody>
      </p:sp>
    </p:spTree>
    <p:extLst>
      <p:ext uri="{BB962C8B-B14F-4D97-AF65-F5344CB8AC3E}">
        <p14:creationId xmlns:p14="http://schemas.microsoft.com/office/powerpoint/2010/main" val="4139775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uy</a:t>
            </a:r>
            <a:endParaRPr lang="en-US" dirty="0"/>
          </a:p>
        </p:txBody>
      </p:sp>
      <p:sp>
        <p:nvSpPr>
          <p:cNvPr id="4" name="Slide Number Placeholder 3"/>
          <p:cNvSpPr>
            <a:spLocks noGrp="1"/>
          </p:cNvSpPr>
          <p:nvPr>
            <p:ph type="sldNum" sz="quarter" idx="5"/>
          </p:nvPr>
        </p:nvSpPr>
        <p:spPr/>
        <p:txBody>
          <a:bodyPr/>
          <a:lstStyle/>
          <a:p>
            <a:fld id="{02992A34-7C4B-2842-8036-8D88C2EB8FB4}" type="slidenum">
              <a:rPr lang="en-US" smtClean="0"/>
              <a:t>41</a:t>
            </a:fld>
            <a:endParaRPr lang="en-US"/>
          </a:p>
        </p:txBody>
      </p:sp>
    </p:spTree>
    <p:extLst>
      <p:ext uri="{BB962C8B-B14F-4D97-AF65-F5344CB8AC3E}">
        <p14:creationId xmlns:p14="http://schemas.microsoft.com/office/powerpoint/2010/main" val="2712692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2F266-57F1-5C92-AAB5-EFFE86872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6A9D27-F3C8-7FDA-84DA-4141197B9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59DDA-6CB4-C525-0F55-09B8AF52D0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F03345-E28C-C9D2-ED02-509F26A61248}"/>
              </a:ext>
            </a:extLst>
          </p:cNvPr>
          <p:cNvSpPr>
            <a:spLocks noGrp="1"/>
          </p:cNvSpPr>
          <p:nvPr>
            <p:ph type="sldNum" sz="quarter" idx="5"/>
          </p:nvPr>
        </p:nvSpPr>
        <p:spPr/>
        <p:txBody>
          <a:bodyPr/>
          <a:lstStyle/>
          <a:p>
            <a:fld id="{02992A34-7C4B-2842-8036-8D88C2EB8FB4}" type="slidenum">
              <a:rPr lang="en-US" smtClean="0"/>
              <a:t>45</a:t>
            </a:fld>
            <a:endParaRPr lang="en-US"/>
          </a:p>
        </p:txBody>
      </p:sp>
    </p:spTree>
    <p:extLst>
      <p:ext uri="{BB962C8B-B14F-4D97-AF65-F5344CB8AC3E}">
        <p14:creationId xmlns:p14="http://schemas.microsoft.com/office/powerpoint/2010/main" val="2117867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649AE-2BC7-A249-9A89-2C221FBC26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339817-6B92-AE4E-9F9B-CF2C7C6D02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CE2CDC-2913-F649-A554-629A0650CF17}"/>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5" name="Footer Placeholder 4">
            <a:extLst>
              <a:ext uri="{FF2B5EF4-FFF2-40B4-BE49-F238E27FC236}">
                <a16:creationId xmlns:a16="http://schemas.microsoft.com/office/drawing/2014/main" id="{5F39666A-1546-274F-BD47-F91C99DB9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DCA4F4-67A6-864D-8670-2127039EDAEE}"/>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100151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FEAD2-32EA-FC4C-92C1-6F371B8064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D4AC8C-9B8A-DF4E-92E5-9D374531D94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EBB68E-FD44-BF47-AD9D-712565C6F8AA}"/>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5" name="Footer Placeholder 4">
            <a:extLst>
              <a:ext uri="{FF2B5EF4-FFF2-40B4-BE49-F238E27FC236}">
                <a16:creationId xmlns:a16="http://schemas.microsoft.com/office/drawing/2014/main" id="{DBD93940-329E-3447-A8AD-DA93F108BB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BC2F75-6E2A-8B4F-BAFB-E20FEE85D706}"/>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1529814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E9F0-66E0-E941-A861-4B085ED466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446CAE-6FB0-874A-8958-B987E4B323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8062B0A-2B65-D640-AD7A-DA7552F64DC5}"/>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5" name="Footer Placeholder 4">
            <a:extLst>
              <a:ext uri="{FF2B5EF4-FFF2-40B4-BE49-F238E27FC236}">
                <a16:creationId xmlns:a16="http://schemas.microsoft.com/office/drawing/2014/main" id="{CAE21E24-8444-9D46-A406-2F18A06FC8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B8519-EBB9-A446-BAD9-FCDFB72BC58B}"/>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211557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0F14-99AE-0449-AED6-031DFD0D57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343773-92AA-E449-9178-27A61B0119F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576F03-1699-4D44-9D3F-C45714440B2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61D338-FB0F-4E4E-94F6-7555DF6C03D5}"/>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6" name="Footer Placeholder 5">
            <a:extLst>
              <a:ext uri="{FF2B5EF4-FFF2-40B4-BE49-F238E27FC236}">
                <a16:creationId xmlns:a16="http://schemas.microsoft.com/office/drawing/2014/main" id="{24D9BD20-E047-5C43-9897-02E5C61E22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942E19-2442-4348-9434-CE67C6EDC476}"/>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601989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2E5E-6F5F-854F-AE0F-23579C3D26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FF3E98-B46C-974B-8132-DB1930FDD0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D6E293-9818-4142-B813-267441841D6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5C48AA-2C47-F140-A418-0D6692BF0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66EE3F2-B35E-4A47-8AF6-0BDD8AF01CE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E04FD7-928D-BB44-83DD-3AEAE25BC746}"/>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8" name="Footer Placeholder 7">
            <a:extLst>
              <a:ext uri="{FF2B5EF4-FFF2-40B4-BE49-F238E27FC236}">
                <a16:creationId xmlns:a16="http://schemas.microsoft.com/office/drawing/2014/main" id="{AF35DF1A-2E58-5B47-AC38-38DEA5D7D0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E0B68E-2CDB-B548-AD4F-D62108715198}"/>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258631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AE67-209A-114D-B685-73B6712CD3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772FEC-95B7-8E42-9650-34BCBF303791}"/>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4" name="Footer Placeholder 3">
            <a:extLst>
              <a:ext uri="{FF2B5EF4-FFF2-40B4-BE49-F238E27FC236}">
                <a16:creationId xmlns:a16="http://schemas.microsoft.com/office/drawing/2014/main" id="{71EA0E1E-F30D-2244-8E62-033CCF59AF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7F131B-207A-104C-896E-6B53D9B5587C}"/>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2795837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7023A0-7EC3-8B4C-9C4A-DD5E5984E015}"/>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3" name="Footer Placeholder 2">
            <a:extLst>
              <a:ext uri="{FF2B5EF4-FFF2-40B4-BE49-F238E27FC236}">
                <a16:creationId xmlns:a16="http://schemas.microsoft.com/office/drawing/2014/main" id="{37707B70-F931-8449-96F4-D259C4E5A0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0EBBC5-9940-5743-B67D-AABD2CD87EF1}"/>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3067272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726ED-B2E6-4A4E-AE5B-3653D1598C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D2D5D6-E46E-C741-8C18-F07ED09AE6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66AA13-AB17-214C-B384-F64756B9B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AFE606-99F6-8840-A52A-14ADCDD8CD6C}"/>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6" name="Footer Placeholder 5">
            <a:extLst>
              <a:ext uri="{FF2B5EF4-FFF2-40B4-BE49-F238E27FC236}">
                <a16:creationId xmlns:a16="http://schemas.microsoft.com/office/drawing/2014/main" id="{1D3B6271-D029-DA42-A2B0-2031E5E252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76CF93-F7D1-6243-924E-14B71897FE85}"/>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3921813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B7855-A20C-0F4A-8446-30D459C1AD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5F0DBC-D5D5-4C40-8172-88B42A6B60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EF68CE-A14A-8F4B-AF9F-C596E415B5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7E30BB0-D063-2C4B-8DF5-415BD649523B}"/>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6" name="Footer Placeholder 5">
            <a:extLst>
              <a:ext uri="{FF2B5EF4-FFF2-40B4-BE49-F238E27FC236}">
                <a16:creationId xmlns:a16="http://schemas.microsoft.com/office/drawing/2014/main" id="{D6C11C1A-E5C8-4E47-9401-FEBDFE3D74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008E-8DEB-4846-BD62-63011AB647CF}"/>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287674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A87C-94EC-D440-8AE9-B5D2C29136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030409-3CCD-224F-9C59-25965339CA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BD72B9-C310-6F4B-853F-E093ECE73B73}"/>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5" name="Footer Placeholder 4">
            <a:extLst>
              <a:ext uri="{FF2B5EF4-FFF2-40B4-BE49-F238E27FC236}">
                <a16:creationId xmlns:a16="http://schemas.microsoft.com/office/drawing/2014/main" id="{672C3D0F-7804-4647-A587-5205C3409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F7F76B-9B9E-F445-A7D6-77C83DAA8104}"/>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721526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EEDF7D-4049-0E48-BFAC-250E383C52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B31267-4BEC-DA49-B370-D83F5FCB48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00E627-A104-6745-A2A1-E64BEBED4340}"/>
              </a:ext>
            </a:extLst>
          </p:cNvPr>
          <p:cNvSpPr>
            <a:spLocks noGrp="1"/>
          </p:cNvSpPr>
          <p:nvPr>
            <p:ph type="dt" sz="half" idx="10"/>
          </p:nvPr>
        </p:nvSpPr>
        <p:spPr/>
        <p:txBody>
          <a:bodyPr/>
          <a:lstStyle/>
          <a:p>
            <a:fld id="{083D3D30-D337-8647-A4D7-9925B3D46AF0}" type="datetimeFigureOut">
              <a:rPr lang="en-US" smtClean="0"/>
              <a:t>10/24/24</a:t>
            </a:fld>
            <a:endParaRPr lang="en-US"/>
          </a:p>
        </p:txBody>
      </p:sp>
      <p:sp>
        <p:nvSpPr>
          <p:cNvPr id="5" name="Footer Placeholder 4">
            <a:extLst>
              <a:ext uri="{FF2B5EF4-FFF2-40B4-BE49-F238E27FC236}">
                <a16:creationId xmlns:a16="http://schemas.microsoft.com/office/drawing/2014/main" id="{62D26CEA-6D3D-474A-952F-25FD9D4AA9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A86EB5-D69B-5F44-ADEB-230BC87A12F2}"/>
              </a:ext>
            </a:extLst>
          </p:cNvPr>
          <p:cNvSpPr>
            <a:spLocks noGrp="1"/>
          </p:cNvSpPr>
          <p:nvPr>
            <p:ph type="sldNum" sz="quarter" idx="12"/>
          </p:nvPr>
        </p:nvSpPr>
        <p:spPr/>
        <p:txBody>
          <a:bodyPr/>
          <a:lstStyle/>
          <a:p>
            <a:fld id="{26C110D1-B756-E642-9538-F880687B4F50}" type="slidenum">
              <a:rPr lang="en-US" smtClean="0"/>
              <a:t>‹#›</a:t>
            </a:fld>
            <a:endParaRPr lang="en-US"/>
          </a:p>
        </p:txBody>
      </p:sp>
    </p:spTree>
    <p:extLst>
      <p:ext uri="{BB962C8B-B14F-4D97-AF65-F5344CB8AC3E}">
        <p14:creationId xmlns:p14="http://schemas.microsoft.com/office/powerpoint/2010/main" val="889227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Section Number, Heading + Image 1/2-page">
    <p:spTree>
      <p:nvGrpSpPr>
        <p:cNvPr id="1" name=""/>
        <p:cNvGrpSpPr/>
        <p:nvPr/>
      </p:nvGrpSpPr>
      <p:grpSpPr>
        <a:xfrm>
          <a:off x="0" y="0"/>
          <a:ext cx="0" cy="0"/>
          <a:chOff x="0" y="0"/>
          <a:chExt cx="0" cy="0"/>
        </a:xfrm>
      </p:grpSpPr>
      <p:sp>
        <p:nvSpPr>
          <p:cNvPr id="7" name="Picture Placeholder 12"/>
          <p:cNvSpPr>
            <a:spLocks noGrp="1"/>
          </p:cNvSpPr>
          <p:nvPr>
            <p:ph type="pic" sz="quarter" idx="12"/>
          </p:nvPr>
        </p:nvSpPr>
        <p:spPr>
          <a:xfrm>
            <a:off x="6096000" y="0"/>
            <a:ext cx="6096000" cy="6858000"/>
          </a:xfrm>
        </p:spPr>
        <p:txBody>
          <a:bodyPr/>
          <a:lstStyle>
            <a:lvl1pPr>
              <a:defRPr b="0" i="0">
                <a:latin typeface="Roboto" panose="02000000000000000000" pitchFamily="2" charset="0"/>
                <a:ea typeface="Roboto" panose="02000000000000000000" pitchFamily="2" charset="0"/>
              </a:defRPr>
            </a:lvl1pPr>
          </a:lstStyle>
          <a:p>
            <a:pPr lvl="0"/>
            <a:r>
              <a:rPr lang="en-US" altLang="en-US" noProof="0" dirty="0"/>
              <a:t>Click icon to add picture</a:t>
            </a:r>
            <a:endParaRPr lang="en-AU" altLang="en-US" noProof="0" dirty="0"/>
          </a:p>
        </p:txBody>
      </p:sp>
      <p:sp>
        <p:nvSpPr>
          <p:cNvPr id="5" name="Rectangle 4"/>
          <p:cNvSpPr/>
          <p:nvPr userDrawn="1"/>
        </p:nvSpPr>
        <p:spPr>
          <a:xfrm>
            <a:off x="-6350" y="0"/>
            <a:ext cx="6102351" cy="6858000"/>
          </a:xfrm>
          <a:prstGeom prst="rect">
            <a:avLst/>
          </a:prstGeom>
          <a:solidFill>
            <a:srgbClr val="E522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0" i="0" dirty="0">
              <a:latin typeface="Roboto" panose="02000000000000000000" pitchFamily="2" charset="0"/>
            </a:endParaRPr>
          </a:p>
        </p:txBody>
      </p:sp>
      <p:sp>
        <p:nvSpPr>
          <p:cNvPr id="8" name="Title 1"/>
          <p:cNvSpPr>
            <a:spLocks noGrp="1" noChangeAspect="1"/>
          </p:cNvSpPr>
          <p:nvPr>
            <p:ph type="title" hasCustomPrompt="1"/>
          </p:nvPr>
        </p:nvSpPr>
        <p:spPr>
          <a:xfrm>
            <a:off x="6798565" y="2657712"/>
            <a:ext cx="2326626" cy="775015"/>
          </a:xfrm>
          <a:solidFill>
            <a:schemeClr val="bg1"/>
          </a:solidFill>
        </p:spPr>
        <p:txBody>
          <a:bodyPr wrap="none" lIns="144000" tIns="36000" rIns="144000" anchor="ctr">
            <a:spAutoFit/>
          </a:bodyPr>
          <a:lstStyle>
            <a:lvl1pPr algn="l">
              <a:lnSpc>
                <a:spcPct val="100000"/>
              </a:lnSpc>
              <a:defRPr sz="4800" b="0" i="0">
                <a:solidFill>
                  <a:srgbClr val="E52212"/>
                </a:solidFill>
                <a:latin typeface="Roboto Condensed" panose="02000000000000000000" pitchFamily="2" charset="0"/>
                <a:ea typeface="Roboto Condensed" panose="02000000000000000000" pitchFamily="2" charset="0"/>
                <a:cs typeface="Roboto" panose="02000000000000000000" pitchFamily="2" charset="0"/>
              </a:defRPr>
            </a:lvl1pPr>
          </a:lstStyle>
          <a:p>
            <a:r>
              <a:rPr lang="en-US" dirty="0"/>
              <a:t>Heading</a:t>
            </a:r>
          </a:p>
        </p:txBody>
      </p:sp>
      <p:sp>
        <p:nvSpPr>
          <p:cNvPr id="9" name="Text Placeholder 2"/>
          <p:cNvSpPr>
            <a:spLocks noGrp="1" noChangeAspect="1"/>
          </p:cNvSpPr>
          <p:nvPr>
            <p:ph type="body" idx="1" hasCustomPrompt="1"/>
          </p:nvPr>
        </p:nvSpPr>
        <p:spPr>
          <a:xfrm>
            <a:off x="6799146" y="3549839"/>
            <a:ext cx="3665134" cy="775015"/>
          </a:xfrm>
          <a:solidFill>
            <a:schemeClr val="bg1"/>
          </a:solidFill>
        </p:spPr>
        <p:txBody>
          <a:bodyPr wrap="none" lIns="144000" tIns="36000" rIns="144000" anchor="ctr">
            <a:spAutoFit/>
          </a:bodyPr>
          <a:lstStyle>
            <a:lvl1pPr marL="0" indent="0" algn="l">
              <a:lnSpc>
                <a:spcPct val="100000"/>
              </a:lnSpc>
              <a:spcBef>
                <a:spcPts val="0"/>
              </a:spcBef>
              <a:buNone/>
              <a:defRPr sz="4800" b="0" i="0">
                <a:solidFill>
                  <a:srgbClr val="E52212"/>
                </a:solidFill>
                <a:latin typeface="Roboto Condensed" panose="02000000000000000000" pitchFamily="2" charset="0"/>
                <a:ea typeface="Roboto Condensed"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More heading</a:t>
            </a:r>
          </a:p>
        </p:txBody>
      </p:sp>
      <p:sp>
        <p:nvSpPr>
          <p:cNvPr id="12" name="Text Placeholder 2"/>
          <p:cNvSpPr>
            <a:spLocks noGrp="1"/>
          </p:cNvSpPr>
          <p:nvPr>
            <p:ph type="body" idx="10" hasCustomPrompt="1"/>
          </p:nvPr>
        </p:nvSpPr>
        <p:spPr>
          <a:xfrm>
            <a:off x="-6350" y="0"/>
            <a:ext cx="6102351" cy="6864350"/>
          </a:xfrm>
        </p:spPr>
        <p:txBody>
          <a:bodyPr tIns="144000" anchor="ctr"/>
          <a:lstStyle>
            <a:lvl1pPr marL="0" indent="0" algn="ctr" rtl="0" eaLnBrk="1" fontAlgn="base" hangingPunct="1">
              <a:spcBef>
                <a:spcPct val="0"/>
              </a:spcBef>
              <a:spcAft>
                <a:spcPct val="0"/>
              </a:spcAft>
              <a:buNone/>
              <a:defRPr lang="en-US" sz="40000" b="0" i="0" kern="120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10" name="Text Placeholder 2"/>
          <p:cNvSpPr>
            <a:spLocks noGrp="1" noChangeAspect="1"/>
          </p:cNvSpPr>
          <p:nvPr>
            <p:ph type="body" idx="11" hasCustomPrompt="1"/>
          </p:nvPr>
        </p:nvSpPr>
        <p:spPr>
          <a:xfrm>
            <a:off x="6799146" y="4438563"/>
            <a:ext cx="3665134" cy="775015"/>
          </a:xfrm>
          <a:solidFill>
            <a:schemeClr val="bg1"/>
          </a:solidFill>
        </p:spPr>
        <p:txBody>
          <a:bodyPr wrap="none" lIns="144000" tIns="36000" rIns="144000" anchor="ctr">
            <a:spAutoFit/>
          </a:bodyPr>
          <a:lstStyle>
            <a:lvl1pPr marL="0" indent="0" algn="l">
              <a:lnSpc>
                <a:spcPct val="100000"/>
              </a:lnSpc>
              <a:spcBef>
                <a:spcPts val="0"/>
              </a:spcBef>
              <a:buNone/>
              <a:defRPr sz="4800" b="0" i="0">
                <a:solidFill>
                  <a:srgbClr val="E52212"/>
                </a:solidFill>
                <a:latin typeface="Roboto Condensed" panose="02000000000000000000" pitchFamily="2" charset="0"/>
                <a:ea typeface="Roboto Condensed"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More heading</a:t>
            </a:r>
          </a:p>
        </p:txBody>
      </p:sp>
    </p:spTree>
    <p:extLst>
      <p:ext uri="{BB962C8B-B14F-4D97-AF65-F5344CB8AC3E}">
        <p14:creationId xmlns:p14="http://schemas.microsoft.com/office/powerpoint/2010/main" val="119367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 name="Title 1"/>
          <p:cNvSpPr>
            <a:spLocks noGrp="1"/>
          </p:cNvSpPr>
          <p:nvPr>
            <p:ph type="title"/>
          </p:nvPr>
        </p:nvSpPr>
        <p:spPr>
          <a:xfrm>
            <a:off x="624418" y="431800"/>
            <a:ext cx="10944191" cy="836960"/>
          </a:xfrm>
        </p:spPr>
        <p:txBody>
          <a:bodyPr/>
          <a:lstStyle>
            <a:lvl1pPr>
              <a:defRPr/>
            </a:lvl1pPr>
          </a:lstStyle>
          <a:p>
            <a:r>
              <a:rPr lang="en-US"/>
              <a:t>Click to edit Master title style</a:t>
            </a:r>
            <a:endParaRPr lang="en-AU" dirty="0"/>
          </a:p>
        </p:txBody>
      </p:sp>
      <p:sp>
        <p:nvSpPr>
          <p:cNvPr id="4" name="Text Placeholder 2"/>
          <p:cNvSpPr>
            <a:spLocks noGrp="1"/>
          </p:cNvSpPr>
          <p:nvPr>
            <p:ph type="body" idx="1"/>
          </p:nvPr>
        </p:nvSpPr>
        <p:spPr bwMode="auto">
          <a:xfrm>
            <a:off x="624418" y="1624996"/>
            <a:ext cx="10944191"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1602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1132DF-E146-144B-BAA8-6802810AD4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A6613F-1E2A-9042-B61B-C08F9A11B3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47F6F5-1F24-AA4D-BB2C-29F94FC5C6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D3D30-D337-8647-A4D7-9925B3D46AF0}" type="datetimeFigureOut">
              <a:rPr lang="en-US" smtClean="0"/>
              <a:t>10/24/24</a:t>
            </a:fld>
            <a:endParaRPr lang="en-US"/>
          </a:p>
        </p:txBody>
      </p:sp>
      <p:sp>
        <p:nvSpPr>
          <p:cNvPr id="5" name="Footer Placeholder 4">
            <a:extLst>
              <a:ext uri="{FF2B5EF4-FFF2-40B4-BE49-F238E27FC236}">
                <a16:creationId xmlns:a16="http://schemas.microsoft.com/office/drawing/2014/main" id="{687A172B-7577-CF49-9AE3-E3926A85F1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EF661F-20D6-2342-88CE-8173C24B5C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C110D1-B756-E642-9538-F880687B4F50}" type="slidenum">
              <a:rPr lang="en-US" smtClean="0"/>
              <a:t>‹#›</a:t>
            </a:fld>
            <a:endParaRPr lang="en-US"/>
          </a:p>
        </p:txBody>
      </p:sp>
    </p:spTree>
    <p:extLst>
      <p:ext uri="{BB962C8B-B14F-4D97-AF65-F5344CB8AC3E}">
        <p14:creationId xmlns:p14="http://schemas.microsoft.com/office/powerpoint/2010/main" val="1719556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wmf"/><Relationship Id="rId9" Type="http://schemas.openxmlformats.org/officeDocument/2006/relationships/image" Target="../media/image25.png"/></Relationships>
</file>

<file path=ppt/slides/_rels/slide4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8.png"/><Relationship Id="rId7"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1.png"/></Relationships>
</file>

<file path=ppt/slides/_rels/slide44.xml.rels><?xml version="1.0" encoding="UTF-8" standalone="yes"?>
<Relationships xmlns="http://schemas.openxmlformats.org/package/2006/relationships"><Relationship Id="rId8" Type="http://schemas.openxmlformats.org/officeDocument/2006/relationships/hyperlink" Target="mailto:onathan.green@manchester.ac.uk" TargetMode="External"/><Relationship Id="rId3" Type="http://schemas.openxmlformats.org/officeDocument/2006/relationships/image" Target="../media/image23.png"/><Relationship Id="rId7" Type="http://schemas.openxmlformats.org/officeDocument/2006/relationships/image" Target="../media/image34.png"/><Relationship Id="rId2"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25.png"/><Relationship Id="rId9" Type="http://schemas.openxmlformats.org/officeDocument/2006/relationships/image" Target="../media/image26.png"/></Relationships>
</file>

<file path=ppt/slides/_rels/slide4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2.jpe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jpeg"/><Relationship Id="rId11"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mailto:jonathan.green@manchester.ac.uk" TargetMode="External"/><Relationship Id="rId4" Type="http://schemas.openxmlformats.org/officeDocument/2006/relationships/image" Target="../media/image23.png"/><Relationship Id="rId9" Type="http://schemas.openxmlformats.org/officeDocument/2006/relationships/hyperlink" Target="http://www.research.bmh.manchester.ac.uk/ibas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subTitle" idx="1"/>
          </p:nvPr>
        </p:nvSpPr>
        <p:spPr>
          <a:xfrm>
            <a:off x="2351087" y="3352801"/>
            <a:ext cx="7416800" cy="2592388"/>
          </a:xfrm>
        </p:spPr>
        <p:txBody>
          <a:bodyPr/>
          <a:lstStyle/>
          <a:p>
            <a:pPr eaLnBrk="1" hangingPunct="1"/>
            <a:r>
              <a:rPr lang="en-GB" altLang="zh-CN" dirty="0">
                <a:latin typeface="Arial" charset="0"/>
                <a:ea typeface="ＭＳ Ｐゴシック" charset="0"/>
                <a:cs typeface="ＭＳ Ｐゴシック" charset="0"/>
              </a:rPr>
              <a:t>Jonathan Green</a:t>
            </a:r>
            <a:r>
              <a:rPr lang="en-GB" altLang="zh-CN" sz="2800" dirty="0">
                <a:latin typeface="Arial" charset="0"/>
                <a:ea typeface="ＭＳ Ｐゴシック" charset="0"/>
                <a:cs typeface="ＭＳ Ｐゴシック" charset="0"/>
              </a:rPr>
              <a:t> </a:t>
            </a:r>
          </a:p>
          <a:p>
            <a:pPr eaLnBrk="1" hangingPunct="1"/>
            <a:r>
              <a:rPr lang="en-GB" altLang="zh-CN" sz="2000" dirty="0">
                <a:latin typeface="Arial" charset="0"/>
                <a:ea typeface="ＭＳ Ｐゴシック" charset="0"/>
                <a:cs typeface="ＭＳ Ｐゴシック" charset="0"/>
              </a:rPr>
              <a:t>University of Manchester, Royal Manchester </a:t>
            </a:r>
            <a:r>
              <a:rPr lang="en-GB" altLang="zh-CN" sz="2000" dirty="0" err="1">
                <a:latin typeface="Arial" charset="0"/>
                <a:ea typeface="ＭＳ Ｐゴシック" charset="0"/>
                <a:cs typeface="ＭＳ Ｐゴシック" charset="0"/>
              </a:rPr>
              <a:t>Childrens</a:t>
            </a:r>
            <a:r>
              <a:rPr lang="en-GB" altLang="zh-CN" sz="2000" dirty="0">
                <a:latin typeface="Arial" charset="0"/>
                <a:ea typeface="ＭＳ Ｐゴシック" charset="0"/>
                <a:cs typeface="ＭＳ Ｐゴシック" charset="0"/>
              </a:rPr>
              <a:t> Hospital and Manchester Academic Health Sciences Centre</a:t>
            </a:r>
          </a:p>
        </p:txBody>
      </p:sp>
      <p:pic>
        <p:nvPicPr>
          <p:cNvPr id="17411" name="Picture 5" descr="TUOM_4COL_cropped_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473" y="44451"/>
            <a:ext cx="2266951" cy="194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40" y="196851"/>
            <a:ext cx="4537075" cy="442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1741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05300" y="-26987"/>
            <a:ext cx="1143000" cy="85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4"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1" y="4446589"/>
            <a:ext cx="9180513"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2351087" y="1697446"/>
            <a:ext cx="7677222" cy="1077218"/>
          </a:xfrm>
          <a:prstGeom prst="rect">
            <a:avLst/>
          </a:prstGeom>
        </p:spPr>
        <p:txBody>
          <a:bodyPr wrap="square">
            <a:spAutoFit/>
          </a:bodyPr>
          <a:lstStyle/>
          <a:p>
            <a:pPr algn="ctr"/>
            <a:r>
              <a:rPr lang="en-US" sz="3200" i="1" dirty="0">
                <a:solidFill>
                  <a:srgbClr val="800000"/>
                </a:solidFill>
              </a:rPr>
              <a:t>A New Pathway for Early Identification and Care in Autism</a:t>
            </a:r>
          </a:p>
        </p:txBody>
      </p:sp>
    </p:spTree>
    <p:extLst>
      <p:ext uri="{BB962C8B-B14F-4D97-AF65-F5344CB8AC3E}">
        <p14:creationId xmlns:p14="http://schemas.microsoft.com/office/powerpoint/2010/main" val="52259207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910572-7060-2344-9A8F-D1CE16FAA000}"/>
              </a:ext>
            </a:extLst>
          </p:cNvPr>
          <p:cNvSpPr>
            <a:spLocks noGrp="1"/>
          </p:cNvSpPr>
          <p:nvPr>
            <p:ph type="title"/>
          </p:nvPr>
        </p:nvSpPr>
        <p:spPr>
          <a:xfrm>
            <a:off x="-343914" y="375368"/>
            <a:ext cx="5088771" cy="1325563"/>
          </a:xfrm>
        </p:spPr>
        <p:txBody>
          <a:bodyPr>
            <a:normAutofit/>
          </a:bodyPr>
          <a:lstStyle/>
          <a:p>
            <a:pPr algn="ctr"/>
            <a:r>
              <a:rPr lang="en-US" sz="4000" b="1" i="1" dirty="0">
                <a:solidFill>
                  <a:srgbClr val="830002"/>
                </a:solidFill>
              </a:rPr>
              <a:t>Challenges</a:t>
            </a:r>
          </a:p>
        </p:txBody>
      </p:sp>
      <p:sp>
        <p:nvSpPr>
          <p:cNvPr id="4" name="Content Placeholder 3">
            <a:extLst>
              <a:ext uri="{FF2B5EF4-FFF2-40B4-BE49-F238E27FC236}">
                <a16:creationId xmlns:a16="http://schemas.microsoft.com/office/drawing/2014/main" id="{14EA55D2-00AD-204E-BFE4-66CBD4BFB347}"/>
              </a:ext>
            </a:extLst>
          </p:cNvPr>
          <p:cNvSpPr>
            <a:spLocks noGrp="1"/>
          </p:cNvSpPr>
          <p:nvPr>
            <p:ph idx="1"/>
          </p:nvPr>
        </p:nvSpPr>
        <p:spPr>
          <a:xfrm>
            <a:off x="599440" y="2791854"/>
            <a:ext cx="10171654" cy="3887508"/>
          </a:xfrm>
        </p:spPr>
        <p:txBody>
          <a:bodyPr>
            <a:normAutofit/>
          </a:bodyPr>
          <a:lstStyle/>
          <a:p>
            <a:pPr marL="0" indent="0">
              <a:buNone/>
            </a:pPr>
            <a:r>
              <a:rPr lang="en-US" b="1" dirty="0"/>
              <a:t>Current clinical response </a:t>
            </a:r>
          </a:p>
          <a:p>
            <a:pPr lvl="1"/>
            <a:r>
              <a:rPr lang="en-US" dirty="0"/>
              <a:t>Generally reactive, poorly evidenced, episodic and late in development</a:t>
            </a:r>
            <a:r>
              <a:rPr lang="is-IS" dirty="0"/>
              <a:t>…..</a:t>
            </a:r>
          </a:p>
          <a:p>
            <a:pPr marL="457200" lvl="1" indent="0">
              <a:buNone/>
            </a:pPr>
            <a:endParaRPr lang="is-IS" dirty="0"/>
          </a:p>
          <a:p>
            <a:pPr marL="0" indent="0">
              <a:buNone/>
            </a:pPr>
            <a:r>
              <a:rPr lang="is-IS" b="1" i="1" dirty="0"/>
              <a:t>Diagnosis as gateway to care</a:t>
            </a:r>
            <a:r>
              <a:rPr lang="en-US" b="1" i="1" dirty="0"/>
              <a:t> – </a:t>
            </a:r>
            <a:r>
              <a:rPr lang="en-US" dirty="0"/>
              <a:t>escalating wait-lists and diagnostic bottleneck</a:t>
            </a:r>
          </a:p>
          <a:p>
            <a:pPr marL="0" indent="0">
              <a:buNone/>
            </a:pPr>
            <a:endParaRPr lang="is-IS" b="1" i="1" dirty="0"/>
          </a:p>
          <a:p>
            <a:pPr marL="0" indent="0">
              <a:buNone/>
            </a:pPr>
            <a:r>
              <a:rPr lang="is-IS" b="1" i="1" dirty="0"/>
              <a:t>Expanded concept and referrals</a:t>
            </a:r>
          </a:p>
          <a:p>
            <a:pPr lvl="1"/>
            <a:r>
              <a:rPr lang="is-IS" dirty="0"/>
              <a:t>Neurodiversity - awareness - 80% CAMHS referrals in UK</a:t>
            </a:r>
            <a:endParaRPr lang="en-US" dirty="0"/>
          </a:p>
        </p:txBody>
      </p:sp>
      <p:sp>
        <p:nvSpPr>
          <p:cNvPr id="5" name="TextBox 4">
            <a:extLst>
              <a:ext uri="{FF2B5EF4-FFF2-40B4-BE49-F238E27FC236}">
                <a16:creationId xmlns:a16="http://schemas.microsoft.com/office/drawing/2014/main" id="{24739C86-0B5A-0542-BE83-B9A933CF9BF6}"/>
              </a:ext>
            </a:extLst>
          </p:cNvPr>
          <p:cNvSpPr txBox="1"/>
          <p:nvPr/>
        </p:nvSpPr>
        <p:spPr>
          <a:xfrm>
            <a:off x="9350787" y="5640592"/>
            <a:ext cx="3525520" cy="1015663"/>
          </a:xfrm>
          <a:prstGeom prst="rect">
            <a:avLst/>
          </a:prstGeom>
          <a:noFill/>
        </p:spPr>
        <p:txBody>
          <a:bodyPr wrap="square" rtlCol="0">
            <a:spAutoFit/>
          </a:bodyPr>
          <a:lstStyle/>
          <a:p>
            <a:r>
              <a:rPr lang="en-US" sz="2000" i="1" dirty="0">
                <a:solidFill>
                  <a:schemeClr val="accent6">
                    <a:lumMod val="75000"/>
                  </a:schemeClr>
                </a:solidFill>
              </a:rPr>
              <a:t>Families, individuals, practitioners eager for innovation and direction</a:t>
            </a:r>
          </a:p>
        </p:txBody>
      </p:sp>
      <p:pic>
        <p:nvPicPr>
          <p:cNvPr id="7" name="Picture 6" descr="A screenshot of a computer&#10;&#10;Description automatically generated">
            <a:extLst>
              <a:ext uri="{FF2B5EF4-FFF2-40B4-BE49-F238E27FC236}">
                <a16:creationId xmlns:a16="http://schemas.microsoft.com/office/drawing/2014/main" id="{B5EBD6DC-CF6F-6FFB-7D25-330166EC002B}"/>
              </a:ext>
            </a:extLst>
          </p:cNvPr>
          <p:cNvPicPr>
            <a:picLocks noChangeAspect="1"/>
          </p:cNvPicPr>
          <p:nvPr/>
        </p:nvPicPr>
        <p:blipFill>
          <a:blip r:embed="rId2"/>
          <a:stretch>
            <a:fillRect/>
          </a:stretch>
        </p:blipFill>
        <p:spPr>
          <a:xfrm>
            <a:off x="4329952" y="279683"/>
            <a:ext cx="7779611" cy="2236245"/>
          </a:xfrm>
          <a:prstGeom prst="rect">
            <a:avLst/>
          </a:prstGeom>
        </p:spPr>
      </p:pic>
    </p:spTree>
    <p:extLst>
      <p:ext uri="{BB962C8B-B14F-4D97-AF65-F5344CB8AC3E}">
        <p14:creationId xmlns:p14="http://schemas.microsoft.com/office/powerpoint/2010/main" val="359613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910572-7060-2344-9A8F-D1CE16FAA000}"/>
              </a:ext>
            </a:extLst>
          </p:cNvPr>
          <p:cNvSpPr>
            <a:spLocks noGrp="1"/>
          </p:cNvSpPr>
          <p:nvPr>
            <p:ph type="title"/>
          </p:nvPr>
        </p:nvSpPr>
        <p:spPr>
          <a:xfrm>
            <a:off x="-276679" y="482944"/>
            <a:ext cx="5088771" cy="1325563"/>
          </a:xfrm>
        </p:spPr>
        <p:txBody>
          <a:bodyPr>
            <a:normAutofit/>
          </a:bodyPr>
          <a:lstStyle/>
          <a:p>
            <a:pPr algn="ctr"/>
            <a:r>
              <a:rPr lang="en-US" sz="4000" b="1" i="1" dirty="0">
                <a:solidFill>
                  <a:srgbClr val="830002"/>
                </a:solidFill>
              </a:rPr>
              <a:t>Early pathway principles</a:t>
            </a:r>
          </a:p>
        </p:txBody>
      </p:sp>
      <p:sp>
        <p:nvSpPr>
          <p:cNvPr id="4" name="Content Placeholder 3">
            <a:extLst>
              <a:ext uri="{FF2B5EF4-FFF2-40B4-BE49-F238E27FC236}">
                <a16:creationId xmlns:a16="http://schemas.microsoft.com/office/drawing/2014/main" id="{14EA55D2-00AD-204E-BFE4-66CBD4BFB347}"/>
              </a:ext>
            </a:extLst>
          </p:cNvPr>
          <p:cNvSpPr>
            <a:spLocks noGrp="1"/>
          </p:cNvSpPr>
          <p:nvPr>
            <p:ph idx="1"/>
          </p:nvPr>
        </p:nvSpPr>
        <p:spPr>
          <a:xfrm>
            <a:off x="599440" y="2774620"/>
            <a:ext cx="10754364" cy="4066106"/>
          </a:xfrm>
        </p:spPr>
        <p:txBody>
          <a:bodyPr>
            <a:normAutofit fontScale="92500" lnSpcReduction="20000"/>
          </a:bodyPr>
          <a:lstStyle/>
          <a:p>
            <a:pPr marL="0" indent="0">
              <a:buNone/>
            </a:pPr>
            <a:r>
              <a:rPr lang="en-US" b="1" dirty="0"/>
              <a:t>Proactive and sustained</a:t>
            </a:r>
          </a:p>
          <a:p>
            <a:pPr lvl="1"/>
            <a:r>
              <a:rPr lang="en-US" dirty="0"/>
              <a:t>Autism is developmental and enduring - support needs to reflect this</a:t>
            </a:r>
          </a:p>
          <a:p>
            <a:pPr marL="457200" lvl="1" indent="0">
              <a:buNone/>
            </a:pPr>
            <a:endParaRPr lang="en-US" i="1" dirty="0"/>
          </a:p>
          <a:p>
            <a:pPr marL="0" indent="0">
              <a:buNone/>
            </a:pPr>
            <a:r>
              <a:rPr lang="en-US" b="1" dirty="0"/>
              <a:t>Linked Detection and Care</a:t>
            </a:r>
          </a:p>
          <a:p>
            <a:pPr marL="0" indent="0">
              <a:buNone/>
            </a:pPr>
            <a:endParaRPr lang="en-US" dirty="0">
              <a:solidFill>
                <a:srgbClr val="C00000"/>
              </a:solidFill>
            </a:endParaRPr>
          </a:p>
          <a:p>
            <a:pPr marL="0" indent="0">
              <a:buNone/>
            </a:pPr>
            <a:r>
              <a:rPr lang="en-US" b="1" dirty="0"/>
              <a:t>Evidenced</a:t>
            </a:r>
          </a:p>
          <a:p>
            <a:pPr lvl="1"/>
            <a:r>
              <a:rPr lang="en-US" dirty="0"/>
              <a:t>New detection techniques </a:t>
            </a:r>
          </a:p>
          <a:p>
            <a:pPr lvl="1"/>
            <a:r>
              <a:rPr lang="en-US" dirty="0"/>
              <a:t>Family-mediated interventions with </a:t>
            </a:r>
            <a:r>
              <a:rPr lang="en-US" b="1" dirty="0"/>
              <a:t>long-term</a:t>
            </a:r>
            <a:r>
              <a:rPr lang="en-US" dirty="0"/>
              <a:t> </a:t>
            </a:r>
            <a:r>
              <a:rPr lang="en-US" b="1" dirty="0"/>
              <a:t>developmental effects</a:t>
            </a:r>
          </a:p>
          <a:p>
            <a:pPr marL="457200" lvl="1" indent="0">
              <a:buNone/>
            </a:pPr>
            <a:endParaRPr lang="en-US" i="1" dirty="0"/>
          </a:p>
          <a:p>
            <a:pPr marL="0" indent="0">
              <a:buNone/>
            </a:pPr>
            <a:r>
              <a:rPr lang="en-US" b="1" dirty="0"/>
              <a:t>Service models </a:t>
            </a:r>
            <a:r>
              <a:rPr lang="en-US" sz="2600" dirty="0"/>
              <a:t>from other enduring health conditions</a:t>
            </a:r>
            <a:endParaRPr lang="en-US" dirty="0"/>
          </a:p>
          <a:p>
            <a:pPr lvl="1"/>
            <a:r>
              <a:rPr lang="en-US" i="1" dirty="0"/>
              <a:t>‘Self management’, key working, stepped care  </a:t>
            </a:r>
          </a:p>
          <a:p>
            <a:pPr marL="457200" lvl="1" indent="0">
              <a:buNone/>
            </a:pPr>
            <a:endParaRPr lang="en-US" i="1" dirty="0"/>
          </a:p>
        </p:txBody>
      </p:sp>
      <p:pic>
        <p:nvPicPr>
          <p:cNvPr id="7" name="Picture 6" descr="A screenshot of a computer&#10;&#10;Description automatically generated">
            <a:extLst>
              <a:ext uri="{FF2B5EF4-FFF2-40B4-BE49-F238E27FC236}">
                <a16:creationId xmlns:a16="http://schemas.microsoft.com/office/drawing/2014/main" id="{B5EBD6DC-CF6F-6FFB-7D25-330166EC002B}"/>
              </a:ext>
            </a:extLst>
          </p:cNvPr>
          <p:cNvPicPr>
            <a:picLocks noChangeAspect="1"/>
          </p:cNvPicPr>
          <p:nvPr/>
        </p:nvPicPr>
        <p:blipFill>
          <a:blip r:embed="rId2"/>
          <a:stretch>
            <a:fillRect/>
          </a:stretch>
        </p:blipFill>
        <p:spPr>
          <a:xfrm>
            <a:off x="4087906" y="279683"/>
            <a:ext cx="8021658" cy="2305821"/>
          </a:xfrm>
          <a:prstGeom prst="rect">
            <a:avLst/>
          </a:prstGeom>
        </p:spPr>
      </p:pic>
    </p:spTree>
    <p:extLst>
      <p:ext uri="{BB962C8B-B14F-4D97-AF65-F5344CB8AC3E}">
        <p14:creationId xmlns:p14="http://schemas.microsoft.com/office/powerpoint/2010/main" val="3666735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D6AD-371F-116B-3411-5D0576D12E08}"/>
              </a:ext>
            </a:extLst>
          </p:cNvPr>
          <p:cNvSpPr>
            <a:spLocks noGrp="1"/>
          </p:cNvSpPr>
          <p:nvPr>
            <p:ph type="title"/>
          </p:nvPr>
        </p:nvSpPr>
        <p:spPr>
          <a:xfrm>
            <a:off x="838200" y="365126"/>
            <a:ext cx="10515600" cy="618548"/>
          </a:xfrm>
        </p:spPr>
        <p:txBody>
          <a:bodyPr>
            <a:normAutofit fontScale="90000"/>
          </a:bodyPr>
          <a:lstStyle/>
          <a:p>
            <a:r>
              <a:rPr lang="en-US" sz="4000" b="1" i="1" dirty="0">
                <a:solidFill>
                  <a:srgbClr val="BC0003"/>
                </a:solidFill>
              </a:rPr>
              <a:t>Why pre-diagnostic rather than later and reactive?</a:t>
            </a:r>
          </a:p>
        </p:txBody>
      </p:sp>
      <p:sp>
        <p:nvSpPr>
          <p:cNvPr id="3" name="Content Placeholder 2">
            <a:extLst>
              <a:ext uri="{FF2B5EF4-FFF2-40B4-BE49-F238E27FC236}">
                <a16:creationId xmlns:a16="http://schemas.microsoft.com/office/drawing/2014/main" id="{0BD1AD17-D669-36E9-2F7C-56C9AF2189CC}"/>
              </a:ext>
            </a:extLst>
          </p:cNvPr>
          <p:cNvSpPr>
            <a:spLocks noGrp="1"/>
          </p:cNvSpPr>
          <p:nvPr>
            <p:ph idx="1"/>
          </p:nvPr>
        </p:nvSpPr>
        <p:spPr>
          <a:xfrm>
            <a:off x="838200" y="1463827"/>
            <a:ext cx="10515600" cy="5027036"/>
          </a:xfrm>
        </p:spPr>
        <p:txBody>
          <a:bodyPr>
            <a:normAutofit lnSpcReduction="10000"/>
          </a:bodyPr>
          <a:lstStyle/>
          <a:p>
            <a:r>
              <a:rPr lang="en-US" sz="2400" b="1" i="1" dirty="0">
                <a:solidFill>
                  <a:schemeClr val="accent6">
                    <a:lumMod val="75000"/>
                  </a:schemeClr>
                </a:solidFill>
              </a:rPr>
              <a:t>Efficient </a:t>
            </a:r>
            <a:r>
              <a:rPr lang="en-US" sz="2400" dirty="0"/>
              <a:t>- linked detection/pre-diagnostic support/diagnosis</a:t>
            </a:r>
          </a:p>
          <a:p>
            <a:pPr lvl="1"/>
            <a:r>
              <a:rPr lang="en-US" sz="2000" dirty="0"/>
              <a:t>Detection allows early diversion of non-autism concerns</a:t>
            </a:r>
          </a:p>
          <a:p>
            <a:pPr lvl="1"/>
            <a:r>
              <a:rPr lang="en-US" sz="2000" dirty="0"/>
              <a:t>Therapists get to know the child during therapy – speeding diagnostic conclusions</a:t>
            </a:r>
          </a:p>
          <a:p>
            <a:pPr lvl="1"/>
            <a:r>
              <a:rPr lang="en-US" sz="2000" dirty="0"/>
              <a:t>Some children will not need further support/assessment</a:t>
            </a:r>
          </a:p>
          <a:p>
            <a:pPr lvl="1"/>
            <a:r>
              <a:rPr lang="en-US" sz="2000" dirty="0"/>
              <a:t>Reduction of wait lists and wait-times</a:t>
            </a:r>
          </a:p>
          <a:p>
            <a:pPr marL="457200" lvl="1" indent="0">
              <a:buNone/>
            </a:pPr>
            <a:endParaRPr lang="en-US" sz="2000" dirty="0"/>
          </a:p>
          <a:p>
            <a:r>
              <a:rPr lang="en-US" sz="2400" b="1" i="1" dirty="0">
                <a:solidFill>
                  <a:schemeClr val="accent6">
                    <a:lumMod val="75000"/>
                  </a:schemeClr>
                </a:solidFill>
              </a:rPr>
              <a:t>Effective</a:t>
            </a:r>
            <a:r>
              <a:rPr lang="en-US" sz="2400" dirty="0"/>
              <a:t> </a:t>
            </a:r>
          </a:p>
          <a:p>
            <a:pPr lvl="1"/>
            <a:r>
              <a:rPr lang="en-US" sz="2000" dirty="0"/>
              <a:t>Families happier earlier with increased resilience</a:t>
            </a:r>
          </a:p>
          <a:p>
            <a:pPr lvl="1"/>
            <a:r>
              <a:rPr lang="en-US" sz="2000" dirty="0"/>
              <a:t>Children enhanced early development</a:t>
            </a:r>
          </a:p>
          <a:p>
            <a:pPr marL="457200" lvl="1" indent="0">
              <a:buNone/>
            </a:pPr>
            <a:endParaRPr lang="en-US" sz="2000" dirty="0"/>
          </a:p>
          <a:p>
            <a:r>
              <a:rPr lang="en-US" sz="2400" b="1" i="1" dirty="0">
                <a:solidFill>
                  <a:schemeClr val="accent6">
                    <a:lumMod val="75000"/>
                  </a:schemeClr>
                </a:solidFill>
              </a:rPr>
              <a:t>Cost-effective</a:t>
            </a:r>
            <a:r>
              <a:rPr lang="en-US" sz="2400" dirty="0"/>
              <a:t> – </a:t>
            </a:r>
          </a:p>
          <a:p>
            <a:r>
              <a:rPr lang="en-US" sz="2000" dirty="0"/>
              <a:t>Pre-diagnostic </a:t>
            </a:r>
            <a:r>
              <a:rPr lang="en-US" sz="2000" dirty="0" err="1">
                <a:solidFill>
                  <a:srgbClr val="FF0000"/>
                </a:solidFill>
              </a:rPr>
              <a:t>iBASIS</a:t>
            </a:r>
            <a:r>
              <a:rPr lang="en-US" sz="2000" dirty="0">
                <a:solidFill>
                  <a:srgbClr val="FF0000"/>
                </a:solidFill>
              </a:rPr>
              <a:t>; </a:t>
            </a:r>
            <a:r>
              <a:rPr lang="en-US" sz="2000" dirty="0"/>
              <a:t>1$ invested pre-emptively saves 3$ by mid-childhood </a:t>
            </a:r>
            <a:r>
              <a:rPr lang="en-US" sz="1600" dirty="0"/>
              <a:t>(Segal et al 2023 JAMA Open) </a:t>
            </a:r>
          </a:p>
          <a:p>
            <a:r>
              <a:rPr lang="en-US" sz="2000" dirty="0"/>
              <a:t>Pre-school </a:t>
            </a:r>
            <a:r>
              <a:rPr lang="en-US" sz="2000" dirty="0">
                <a:solidFill>
                  <a:srgbClr val="FF0000"/>
                </a:solidFill>
              </a:rPr>
              <a:t>PACT</a:t>
            </a:r>
            <a:r>
              <a:rPr lang="en-US" sz="2000" dirty="0"/>
              <a:t> effective into mid-childhood and cost-effective in modelling across Europe </a:t>
            </a:r>
            <a:r>
              <a:rPr lang="en-US" sz="1600" dirty="0"/>
              <a:t>(</a:t>
            </a:r>
            <a:r>
              <a:rPr lang="en-US" sz="1600" dirty="0" err="1"/>
              <a:t>Tinelli</a:t>
            </a:r>
            <a:r>
              <a:rPr lang="en-US" sz="1600" dirty="0"/>
              <a:t> et al 2023)</a:t>
            </a:r>
            <a:endParaRPr lang="en-US" sz="2400" dirty="0"/>
          </a:p>
        </p:txBody>
      </p:sp>
    </p:spTree>
    <p:extLst>
      <p:ext uri="{BB962C8B-B14F-4D97-AF65-F5344CB8AC3E}">
        <p14:creationId xmlns:p14="http://schemas.microsoft.com/office/powerpoint/2010/main" val="251279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46FFD-9A7B-6A2D-C353-019647C6FF6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0DC24C6-AF51-6CE2-78AE-122BCADE17CA}"/>
              </a:ext>
            </a:extLst>
          </p:cNvPr>
          <p:cNvSpPr/>
          <p:nvPr/>
        </p:nvSpPr>
        <p:spPr>
          <a:xfrm>
            <a:off x="5540188" y="0"/>
            <a:ext cx="712969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endParaRPr lang="en-US" altLang="zh-CN" i="1" dirty="0">
              <a:solidFill>
                <a:srgbClr val="800000"/>
              </a:solidFill>
            </a:endParaRPr>
          </a:p>
        </p:txBody>
      </p:sp>
      <p:sp>
        <p:nvSpPr>
          <p:cNvPr id="4" name="Rectangle 3">
            <a:extLst>
              <a:ext uri="{FF2B5EF4-FFF2-40B4-BE49-F238E27FC236}">
                <a16:creationId xmlns:a16="http://schemas.microsoft.com/office/drawing/2014/main" id="{26A97EC2-3E93-99D9-072D-F45B9A5FC22B}"/>
              </a:ext>
            </a:extLst>
          </p:cNvPr>
          <p:cNvSpPr/>
          <p:nvPr/>
        </p:nvSpPr>
        <p:spPr>
          <a:xfrm>
            <a:off x="5715000" y="1855693"/>
            <a:ext cx="6723529" cy="5632311"/>
          </a:xfrm>
          <a:prstGeom prst="rect">
            <a:avLst/>
          </a:prstGeom>
        </p:spPr>
        <p:txBody>
          <a:bodyPr wrap="square">
            <a:spAutoFit/>
          </a:bodyPr>
          <a:lstStyle/>
          <a:p>
            <a:pPr eaLnBrk="1" hangingPunct="1">
              <a:defRPr/>
            </a:pPr>
            <a:r>
              <a:rPr lang="en-US" sz="2800" dirty="0">
                <a:solidFill>
                  <a:schemeClr val="bg1"/>
                </a:solidFill>
                <a:latin typeface="+mj-lt"/>
                <a:ea typeface="ＭＳ Ｐゴシック" charset="0"/>
                <a:cs typeface="ＭＳ Ｐゴシック" charset="0"/>
              </a:rPr>
              <a:t>Intervention delivered through parents using video-feedback to enhance development in the neurodivergent/autistic child </a:t>
            </a:r>
          </a:p>
          <a:p>
            <a:pPr eaLnBrk="1" hangingPunct="1">
              <a:defRPr/>
            </a:pPr>
            <a:endParaRPr lang="en-US" sz="2800" dirty="0">
              <a:solidFill>
                <a:schemeClr val="bg1"/>
              </a:solidFill>
              <a:latin typeface="+mj-lt"/>
              <a:ea typeface="ＭＳ Ｐゴシック" charset="0"/>
              <a:cs typeface="ＭＳ Ｐゴシック" charset="0"/>
            </a:endParaRPr>
          </a:p>
          <a:p>
            <a:pPr eaLnBrk="1" hangingPunct="1">
              <a:defRPr/>
            </a:pPr>
            <a:r>
              <a:rPr lang="en-US" sz="2800" b="1" dirty="0" err="1">
                <a:latin typeface="+mj-lt"/>
                <a:ea typeface="ＭＳ Ｐゴシック" charset="0"/>
                <a:cs typeface="ＭＳ Ｐゴシック" charset="0"/>
              </a:rPr>
              <a:t>iBASIS</a:t>
            </a:r>
            <a:r>
              <a:rPr lang="en-US" sz="2800" b="1" dirty="0">
                <a:solidFill>
                  <a:schemeClr val="bg1"/>
                </a:solidFill>
                <a:latin typeface="+mj-lt"/>
                <a:ea typeface="ＭＳ Ｐゴシック" charset="0"/>
                <a:cs typeface="ＭＳ Ｐゴシック" charset="0"/>
              </a:rPr>
              <a:t> </a:t>
            </a:r>
            <a:r>
              <a:rPr lang="en-US" sz="2800" dirty="0">
                <a:solidFill>
                  <a:schemeClr val="bg1"/>
                </a:solidFill>
                <a:latin typeface="+mj-lt"/>
                <a:ea typeface="ＭＳ Ｐゴシック" charset="0"/>
                <a:cs typeface="ＭＳ Ｐゴシック" charset="0"/>
              </a:rPr>
              <a:t>– from infancy pre-diagnosis</a:t>
            </a:r>
          </a:p>
          <a:p>
            <a:pPr eaLnBrk="1" hangingPunct="1">
              <a:defRPr/>
            </a:pPr>
            <a:endParaRPr lang="en-US" sz="2800" dirty="0">
              <a:solidFill>
                <a:schemeClr val="bg1"/>
              </a:solidFill>
              <a:latin typeface="+mj-lt"/>
              <a:ea typeface="ＭＳ Ｐゴシック" charset="0"/>
              <a:cs typeface="ＭＳ Ｐゴシック" charset="0"/>
            </a:endParaRPr>
          </a:p>
          <a:p>
            <a:pPr eaLnBrk="1" hangingPunct="1">
              <a:defRPr/>
            </a:pPr>
            <a:r>
              <a:rPr lang="en-US" sz="2800" b="1" dirty="0">
                <a:latin typeface="+mj-lt"/>
                <a:ea typeface="ＭＳ Ｐゴシック" charset="0"/>
                <a:cs typeface="ＭＳ Ｐゴシック" charset="0"/>
              </a:rPr>
              <a:t>PACT</a:t>
            </a:r>
            <a:r>
              <a:rPr lang="en-US" sz="2800" b="1" dirty="0">
                <a:solidFill>
                  <a:schemeClr val="bg1"/>
                </a:solidFill>
                <a:latin typeface="+mj-lt"/>
                <a:ea typeface="ＭＳ Ｐゴシック" charset="0"/>
                <a:cs typeface="ＭＳ Ｐゴシック" charset="0"/>
              </a:rPr>
              <a:t> </a:t>
            </a:r>
            <a:r>
              <a:rPr lang="en-US" sz="2800" dirty="0">
                <a:solidFill>
                  <a:schemeClr val="bg1"/>
                </a:solidFill>
                <a:latin typeface="+mj-lt"/>
                <a:ea typeface="ＭＳ Ｐゴシック" charset="0"/>
                <a:cs typeface="ＭＳ Ｐゴシック" charset="0"/>
              </a:rPr>
              <a:t>– after diagnosis early years</a:t>
            </a:r>
          </a:p>
          <a:p>
            <a:pPr eaLnBrk="1" hangingPunct="1">
              <a:defRPr/>
            </a:pPr>
            <a:endParaRPr lang="en-US" sz="2800" dirty="0">
              <a:solidFill>
                <a:schemeClr val="bg1"/>
              </a:solidFill>
              <a:latin typeface="+mj-lt"/>
              <a:ea typeface="ＭＳ Ｐゴシック" charset="0"/>
              <a:cs typeface="ＭＳ Ｐゴシック" charset="0"/>
            </a:endParaRPr>
          </a:p>
          <a:p>
            <a:pPr eaLnBrk="1" hangingPunct="1">
              <a:defRPr/>
            </a:pPr>
            <a:r>
              <a:rPr lang="en-US" sz="2800" dirty="0">
                <a:solidFill>
                  <a:schemeClr val="bg1"/>
                </a:solidFill>
                <a:latin typeface="+mj-lt"/>
                <a:ea typeface="ＭＳ Ｐゴシック" charset="0"/>
                <a:cs typeface="ＭＳ Ｐゴシック" charset="0"/>
              </a:rPr>
              <a:t>Replicated evidence – long-term effects</a:t>
            </a:r>
          </a:p>
          <a:p>
            <a:endParaRPr lang="en-GB" sz="3600" b="1" dirty="0">
              <a:solidFill>
                <a:schemeClr val="bg1"/>
              </a:solidFill>
            </a:endParaRPr>
          </a:p>
          <a:p>
            <a:endParaRPr lang="en-GB" sz="3600" b="1" dirty="0">
              <a:solidFill>
                <a:schemeClr val="bg1"/>
              </a:solidFill>
            </a:endParaRPr>
          </a:p>
          <a:p>
            <a:endParaRPr lang="en-GB" sz="3600" b="1" dirty="0">
              <a:solidFill>
                <a:schemeClr val="bg1"/>
              </a:solidFill>
            </a:endParaRPr>
          </a:p>
        </p:txBody>
      </p:sp>
      <p:sp>
        <p:nvSpPr>
          <p:cNvPr id="7" name="Rounded Rectangle 6">
            <a:extLst>
              <a:ext uri="{FF2B5EF4-FFF2-40B4-BE49-F238E27FC236}">
                <a16:creationId xmlns:a16="http://schemas.microsoft.com/office/drawing/2014/main" id="{63ED4FB0-FED7-8F68-70CC-7EB7F902098E}"/>
              </a:ext>
            </a:extLst>
          </p:cNvPr>
          <p:cNvSpPr/>
          <p:nvPr/>
        </p:nvSpPr>
        <p:spPr>
          <a:xfrm>
            <a:off x="1403805" y="5286719"/>
            <a:ext cx="3890090" cy="817245"/>
          </a:xfrm>
          <a:prstGeom prst="roundRect">
            <a:avLst/>
          </a:prstGeom>
          <a:solidFill>
            <a:schemeClr val="bg2">
              <a:lumMod val="25000"/>
            </a:schemeClr>
          </a:solidFill>
        </p:spPr>
        <p:txBody>
          <a:bodyPr wrap="square">
            <a:spAutoFit/>
          </a:bodyPr>
          <a:lstStyle/>
          <a:p>
            <a:pPr lvl="3"/>
            <a:r>
              <a:rPr lang="en-GB" sz="1400" b="1" dirty="0">
                <a:solidFill>
                  <a:schemeClr val="bg1"/>
                </a:solidFill>
              </a:rPr>
              <a:t>Changing initiations by child affects interaction with researcher in ADOS</a:t>
            </a:r>
          </a:p>
        </p:txBody>
      </p:sp>
      <p:sp>
        <p:nvSpPr>
          <p:cNvPr id="8" name="Rounded Rectangle 7">
            <a:extLst>
              <a:ext uri="{FF2B5EF4-FFF2-40B4-BE49-F238E27FC236}">
                <a16:creationId xmlns:a16="http://schemas.microsoft.com/office/drawing/2014/main" id="{15A3423F-E0A9-60C8-BE35-5314C0437B82}"/>
              </a:ext>
            </a:extLst>
          </p:cNvPr>
          <p:cNvSpPr/>
          <p:nvPr/>
        </p:nvSpPr>
        <p:spPr>
          <a:xfrm>
            <a:off x="1403805" y="909018"/>
            <a:ext cx="3890090" cy="817245"/>
          </a:xfrm>
          <a:prstGeom prst="roundRect">
            <a:avLst/>
          </a:prstGeom>
          <a:solidFill>
            <a:srgbClr val="FF0000"/>
          </a:solidFill>
        </p:spPr>
        <p:txBody>
          <a:bodyPr wrap="square">
            <a:spAutoFit/>
          </a:bodyPr>
          <a:lstStyle/>
          <a:p>
            <a:pPr lvl="3"/>
            <a:r>
              <a:rPr lang="en-GB" sz="1400" b="1" dirty="0">
                <a:solidFill>
                  <a:schemeClr val="bg1"/>
                </a:solidFill>
              </a:rPr>
              <a:t>Parent and therapist interaction changes parent behaviour</a:t>
            </a:r>
          </a:p>
        </p:txBody>
      </p:sp>
      <p:sp>
        <p:nvSpPr>
          <p:cNvPr id="9" name="Oval 8">
            <a:extLst>
              <a:ext uri="{FF2B5EF4-FFF2-40B4-BE49-F238E27FC236}">
                <a16:creationId xmlns:a16="http://schemas.microsoft.com/office/drawing/2014/main" id="{138BE21E-EFE2-F4F7-7BD7-5F146002FAD8}"/>
              </a:ext>
            </a:extLst>
          </p:cNvPr>
          <p:cNvSpPr/>
          <p:nvPr/>
        </p:nvSpPr>
        <p:spPr>
          <a:xfrm>
            <a:off x="457225" y="488232"/>
            <a:ext cx="2193624" cy="1658818"/>
          </a:xfrm>
          <a:prstGeom prst="ellipse">
            <a:avLst/>
          </a:prstGeom>
          <a:blipFill rotWithShape="1">
            <a:blip r:embed="rId3" cstate="email">
              <a:extLst>
                <a:ext uri="{28A0092B-C50C-407E-A947-70E740481C1C}">
                  <a14:useLocalDpi xmlns:a14="http://schemas.microsoft.com/office/drawing/2010/main"/>
                </a:ext>
              </a:extLst>
            </a:blip>
            <a:stretch>
              <a:fillRect/>
            </a:stretch>
          </a:blipFill>
          <a:ln w="114300">
            <a:solidFill>
              <a:schemeClr val="bg2"/>
            </a:solidFill>
          </a:ln>
          <a:effectLst>
            <a:outerShdw blurRad="63500" dist="63500" dir="2700000" algn="tl" rotWithShape="0">
              <a:prstClr val="black">
                <a:alpha val="40000"/>
              </a:prstClr>
            </a:outerShdw>
          </a:effectLst>
          <a:scene3d>
            <a:camera prst="orthographicFront"/>
            <a:lightRig rig="threePt" dir="t">
              <a:rot lat="0" lon="0" rev="7500000"/>
            </a:lightRig>
          </a:scene3d>
          <a:sp3d z="-1524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0" name="Oval 9">
            <a:extLst>
              <a:ext uri="{FF2B5EF4-FFF2-40B4-BE49-F238E27FC236}">
                <a16:creationId xmlns:a16="http://schemas.microsoft.com/office/drawing/2014/main" id="{0E4550E0-CC25-0AEE-66B1-C15A80105DD3}"/>
              </a:ext>
            </a:extLst>
          </p:cNvPr>
          <p:cNvSpPr/>
          <p:nvPr/>
        </p:nvSpPr>
        <p:spPr>
          <a:xfrm>
            <a:off x="457226" y="4865933"/>
            <a:ext cx="2193623" cy="1658818"/>
          </a:xfrm>
          <a:prstGeom prst="ellipse">
            <a:avLst/>
          </a:prstGeom>
          <a:blipFill rotWithShape="1">
            <a:blip r:embed="rId4" cstate="email">
              <a:extLst>
                <a:ext uri="{28A0092B-C50C-407E-A947-70E740481C1C}">
                  <a14:useLocalDpi xmlns:a14="http://schemas.microsoft.com/office/drawing/2010/main"/>
                </a:ext>
              </a:extLst>
            </a:blip>
            <a:stretch>
              <a:fillRect/>
            </a:stretch>
          </a:blipFill>
          <a:ln w="114300">
            <a:solidFill>
              <a:schemeClr val="bg2"/>
            </a:solidFill>
          </a:ln>
          <a:effectLst>
            <a:outerShdw blurRad="63500" dist="63500" dir="2700000" algn="tl" rotWithShape="0">
              <a:prstClr val="black">
                <a:alpha val="40000"/>
              </a:prstClr>
            </a:outerShdw>
          </a:effectLst>
          <a:scene3d>
            <a:camera prst="orthographicFront"/>
            <a:lightRig rig="threePt" dir="t">
              <a:rot lat="0" lon="0" rev="7500000"/>
            </a:lightRig>
          </a:scene3d>
          <a:sp3d z="-1524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2">
              <a:tint val="50000"/>
              <a:hueOff val="-880662"/>
              <a:satOff val="-76170"/>
              <a:lumOff val="8755"/>
              <a:alphaOff val="0"/>
            </a:schemeClr>
          </a:effectRef>
          <a:fontRef idx="minor">
            <a:schemeClr val="lt1">
              <a:hueOff val="0"/>
              <a:satOff val="0"/>
              <a:lumOff val="0"/>
              <a:alphaOff val="0"/>
            </a:schemeClr>
          </a:fontRef>
        </p:style>
        <p:txBody>
          <a:bodyPr/>
          <a:lstStyle/>
          <a:p>
            <a:endParaRPr lang="en-US"/>
          </a:p>
        </p:txBody>
      </p:sp>
      <p:sp>
        <p:nvSpPr>
          <p:cNvPr id="11" name="Rounded Rectangle 10">
            <a:extLst>
              <a:ext uri="{FF2B5EF4-FFF2-40B4-BE49-F238E27FC236}">
                <a16:creationId xmlns:a16="http://schemas.microsoft.com/office/drawing/2014/main" id="{5D6A4FDA-8E2F-5A4F-CDBD-67C117797B38}"/>
              </a:ext>
            </a:extLst>
          </p:cNvPr>
          <p:cNvSpPr/>
          <p:nvPr/>
        </p:nvSpPr>
        <p:spPr>
          <a:xfrm>
            <a:off x="1403805" y="3110032"/>
            <a:ext cx="3890090" cy="817245"/>
          </a:xfrm>
          <a:prstGeom prst="roundRect">
            <a:avLst/>
          </a:prstGeom>
          <a:solidFill>
            <a:schemeClr val="bg2">
              <a:lumMod val="90000"/>
            </a:schemeClr>
          </a:solidFill>
        </p:spPr>
        <p:txBody>
          <a:bodyPr wrap="square">
            <a:spAutoFit/>
          </a:bodyPr>
          <a:lstStyle/>
          <a:p>
            <a:pPr lvl="3"/>
            <a:r>
              <a:rPr lang="en-GB" sz="1400" b="1" dirty="0"/>
              <a:t>Changed parental synchrony impacts child initiations in dyad</a:t>
            </a:r>
          </a:p>
        </p:txBody>
      </p:sp>
      <p:sp>
        <p:nvSpPr>
          <p:cNvPr id="12" name="Oval 11">
            <a:extLst>
              <a:ext uri="{FF2B5EF4-FFF2-40B4-BE49-F238E27FC236}">
                <a16:creationId xmlns:a16="http://schemas.microsoft.com/office/drawing/2014/main" id="{7D06AF09-1E3A-BFEC-47EC-2908BE4F9ECC}"/>
              </a:ext>
            </a:extLst>
          </p:cNvPr>
          <p:cNvSpPr/>
          <p:nvPr/>
        </p:nvSpPr>
        <p:spPr>
          <a:xfrm>
            <a:off x="457224" y="2683790"/>
            <a:ext cx="2193625" cy="1658819"/>
          </a:xfrm>
          <a:prstGeom prst="ellipse">
            <a:avLst/>
          </a:prstGeom>
          <a:blipFill rotWithShape="1">
            <a:blip r:embed="rId5" cstate="email">
              <a:extLst>
                <a:ext uri="{28A0092B-C50C-407E-A947-70E740481C1C}">
                  <a14:useLocalDpi xmlns:a14="http://schemas.microsoft.com/office/drawing/2010/main"/>
                </a:ext>
              </a:extLst>
            </a:blip>
            <a:stretch>
              <a:fillRect/>
            </a:stretch>
          </a:blipFill>
          <a:ln w="114300">
            <a:solidFill>
              <a:schemeClr val="bg2"/>
            </a:solidFill>
          </a:ln>
          <a:effectLst>
            <a:outerShdw blurRad="63500" dist="63500" dir="2700000" algn="tl" rotWithShape="0">
              <a:prstClr val="black">
                <a:alpha val="40000"/>
              </a:prstClr>
            </a:outerShdw>
          </a:effectLst>
          <a:scene3d>
            <a:camera prst="orthographicFront"/>
            <a:lightRig rig="threePt" dir="t">
              <a:rot lat="0" lon="0" rev="7500000"/>
            </a:lightRig>
          </a:scene3d>
          <a:sp3d z="-1524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2">
              <a:tint val="50000"/>
              <a:hueOff val="-440331"/>
              <a:satOff val="-38085"/>
              <a:lumOff val="4377"/>
              <a:alphaOff val="0"/>
            </a:schemeClr>
          </a:effectRef>
          <a:fontRef idx="minor">
            <a:schemeClr val="lt1">
              <a:hueOff val="0"/>
              <a:satOff val="0"/>
              <a:lumOff val="0"/>
              <a:alphaOff val="0"/>
            </a:schemeClr>
          </a:fontRef>
        </p:style>
        <p:txBody>
          <a:bodyPr/>
          <a:lstStyle/>
          <a:p>
            <a:endParaRPr lang="en-US"/>
          </a:p>
        </p:txBody>
      </p:sp>
      <p:sp>
        <p:nvSpPr>
          <p:cNvPr id="13" name="Oval 12">
            <a:extLst>
              <a:ext uri="{FF2B5EF4-FFF2-40B4-BE49-F238E27FC236}">
                <a16:creationId xmlns:a16="http://schemas.microsoft.com/office/drawing/2014/main" id="{947416AD-248A-202C-4E9D-341E9D3A23E2}"/>
              </a:ext>
            </a:extLst>
          </p:cNvPr>
          <p:cNvSpPr/>
          <p:nvPr/>
        </p:nvSpPr>
        <p:spPr>
          <a:xfrm>
            <a:off x="1451931" y="2307342"/>
            <a:ext cx="256673" cy="25667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1BB8047-3355-E93D-6F85-343B1142EF5E}"/>
              </a:ext>
            </a:extLst>
          </p:cNvPr>
          <p:cNvSpPr/>
          <p:nvPr/>
        </p:nvSpPr>
        <p:spPr>
          <a:xfrm>
            <a:off x="1451931" y="4497089"/>
            <a:ext cx="256673" cy="25667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DEA1744-E2B1-9A4F-6366-6159E8B49736}"/>
              </a:ext>
            </a:extLst>
          </p:cNvPr>
          <p:cNvSpPr txBox="1"/>
          <p:nvPr/>
        </p:nvSpPr>
        <p:spPr>
          <a:xfrm>
            <a:off x="6096000" y="282388"/>
            <a:ext cx="6096000" cy="830997"/>
          </a:xfrm>
          <a:prstGeom prst="rect">
            <a:avLst/>
          </a:prstGeom>
          <a:noFill/>
        </p:spPr>
        <p:txBody>
          <a:bodyPr wrap="square" rtlCol="0">
            <a:spAutoFit/>
          </a:bodyPr>
          <a:lstStyle/>
          <a:p>
            <a:pPr eaLnBrk="1" hangingPunct="1"/>
            <a:r>
              <a:rPr lang="en-US" altLang="zh-CN" sz="2400" i="1" dirty="0">
                <a:solidFill>
                  <a:schemeClr val="bg1"/>
                </a:solidFill>
              </a:rPr>
              <a:t>Family resilience through parent-mediated intervention</a:t>
            </a:r>
          </a:p>
        </p:txBody>
      </p:sp>
    </p:spTree>
    <p:extLst>
      <p:ext uri="{BB962C8B-B14F-4D97-AF65-F5344CB8AC3E}">
        <p14:creationId xmlns:p14="http://schemas.microsoft.com/office/powerpoint/2010/main" val="1272166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766875" y="188914"/>
            <a:ext cx="8785225" cy="287337"/>
          </a:xfrm>
        </p:spPr>
        <p:txBody>
          <a:bodyPr>
            <a:normAutofit fontScale="90000"/>
          </a:bodyPr>
          <a:lstStyle/>
          <a:p>
            <a:br>
              <a:rPr lang="en-US" altLang="zh-CN" sz="3200" i="1" dirty="0">
                <a:solidFill>
                  <a:srgbClr val="800000"/>
                </a:solidFill>
                <a:latin typeface="Arial" charset="0"/>
                <a:ea typeface="MS PGothic" charset="0"/>
              </a:rPr>
            </a:br>
            <a:r>
              <a:rPr lang="en-US" altLang="zh-CN" sz="2800" i="1" dirty="0">
                <a:solidFill>
                  <a:srgbClr val="800000"/>
                </a:solidFill>
                <a:latin typeface="Arial" charset="0"/>
                <a:ea typeface="MS PGothic" charset="0"/>
              </a:rPr>
              <a:t>What is specific about parent-mediated therapy support?</a:t>
            </a:r>
          </a:p>
        </p:txBody>
      </p:sp>
      <p:sp>
        <p:nvSpPr>
          <p:cNvPr id="21506" name="Content Placeholder 2"/>
          <p:cNvSpPr>
            <a:spLocks noGrp="1"/>
          </p:cNvSpPr>
          <p:nvPr>
            <p:ph idx="1"/>
          </p:nvPr>
        </p:nvSpPr>
        <p:spPr>
          <a:xfrm>
            <a:off x="1992313" y="1092200"/>
            <a:ext cx="8229600" cy="5289550"/>
          </a:xfrm>
        </p:spPr>
        <p:txBody>
          <a:bodyPr>
            <a:normAutofit/>
          </a:bodyPr>
          <a:lstStyle/>
          <a:p>
            <a:r>
              <a:rPr lang="en-US" altLang="zh-CN" sz="2000" dirty="0">
                <a:latin typeface="+mj-lt"/>
                <a:ea typeface="MS PGothic" charset="0"/>
              </a:rPr>
              <a:t>A paradigm shift from earlier ‘</a:t>
            </a:r>
            <a:r>
              <a:rPr lang="en-US" altLang="zh-CN" sz="2000" dirty="0" err="1">
                <a:latin typeface="+mj-lt"/>
                <a:ea typeface="MS PGothic" charset="0"/>
              </a:rPr>
              <a:t>behavioural</a:t>
            </a:r>
            <a:r>
              <a:rPr lang="en-US" altLang="zh-CN" sz="2000" dirty="0">
                <a:latin typeface="+mj-lt"/>
                <a:ea typeface="MS PGothic" charset="0"/>
              </a:rPr>
              <a:t>’ interventions</a:t>
            </a:r>
          </a:p>
          <a:p>
            <a:pPr lvl="1"/>
            <a:r>
              <a:rPr lang="en-US" altLang="zh-CN" sz="1600" dirty="0" err="1">
                <a:latin typeface="+mj-lt"/>
                <a:ea typeface="MS PGothic" charset="0"/>
              </a:rPr>
              <a:t>eg</a:t>
            </a:r>
            <a:r>
              <a:rPr lang="en-US" altLang="zh-CN" sz="1600" dirty="0">
                <a:latin typeface="+mj-lt"/>
                <a:ea typeface="MS PGothic" charset="0"/>
              </a:rPr>
              <a:t> ABA/ESDM/</a:t>
            </a:r>
            <a:r>
              <a:rPr lang="en-US" altLang="zh-CN" sz="1600" dirty="0" err="1">
                <a:latin typeface="+mj-lt"/>
                <a:ea typeface="MS PGothic" charset="0"/>
              </a:rPr>
              <a:t>behavioural</a:t>
            </a:r>
            <a:r>
              <a:rPr lang="en-US" altLang="zh-CN" sz="1600" dirty="0">
                <a:latin typeface="+mj-lt"/>
                <a:ea typeface="MS PGothic" charset="0"/>
              </a:rPr>
              <a:t> language training </a:t>
            </a:r>
          </a:p>
          <a:p>
            <a:r>
              <a:rPr lang="en-US" altLang="zh-CN" sz="2000" dirty="0">
                <a:latin typeface="+mj-lt"/>
                <a:ea typeface="MS PGothic" charset="0"/>
              </a:rPr>
              <a:t>Natural environment of family </a:t>
            </a:r>
          </a:p>
          <a:p>
            <a:pPr lvl="1"/>
            <a:r>
              <a:rPr lang="en-US" altLang="zh-CN" sz="1800" dirty="0">
                <a:latin typeface="+mj-lt"/>
                <a:ea typeface="MS PGothic" charset="0"/>
              </a:rPr>
              <a:t>Context for social development</a:t>
            </a:r>
          </a:p>
          <a:p>
            <a:pPr lvl="1"/>
            <a:r>
              <a:rPr lang="en-US" altLang="zh-CN" sz="1800" dirty="0">
                <a:latin typeface="+mj-lt"/>
                <a:ea typeface="MS PGothic" charset="0"/>
              </a:rPr>
              <a:t>Transactional account of known developmental processes </a:t>
            </a:r>
          </a:p>
          <a:p>
            <a:pPr lvl="1"/>
            <a:r>
              <a:rPr lang="en-US" altLang="zh-CN" sz="1800" dirty="0">
                <a:latin typeface="+mj-lt"/>
                <a:ea typeface="MS PGothic" charset="0"/>
              </a:rPr>
              <a:t>Does not imply primary parenting problems</a:t>
            </a:r>
          </a:p>
          <a:p>
            <a:r>
              <a:rPr lang="en-US" altLang="zh-CN" sz="2000" dirty="0">
                <a:latin typeface="+mj-lt"/>
                <a:ea typeface="MS PGothic" charset="0"/>
              </a:rPr>
              <a:t>Parental empowerment, confidence, family function     </a:t>
            </a:r>
          </a:p>
          <a:p>
            <a:r>
              <a:rPr lang="en-US" altLang="zh-CN" sz="2000" dirty="0">
                <a:latin typeface="+mj-lt"/>
                <a:ea typeface="MS PGothic" charset="0"/>
              </a:rPr>
              <a:t>Efficient of professional time </a:t>
            </a:r>
          </a:p>
          <a:p>
            <a:r>
              <a:rPr lang="en-US" altLang="zh-CN" sz="2000" dirty="0">
                <a:latin typeface="+mj-lt"/>
                <a:ea typeface="MS PGothic" charset="0"/>
              </a:rPr>
              <a:t>Potential 24/7 therapeutic effect extending beyond therapy end</a:t>
            </a:r>
          </a:p>
          <a:p>
            <a:endParaRPr lang="en-US" altLang="zh-CN" sz="2000" b="1" i="1" dirty="0">
              <a:latin typeface="+mj-lt"/>
              <a:ea typeface="MS PGothic" charset="0"/>
            </a:endParaRPr>
          </a:p>
          <a:p>
            <a:endParaRPr lang="en-US" altLang="zh-CN" sz="2000" b="1" i="1" dirty="0">
              <a:latin typeface="Arial" charset="0"/>
              <a:ea typeface="MS PGothic" charset="0"/>
            </a:endParaRPr>
          </a:p>
          <a:p>
            <a:r>
              <a:rPr lang="en-US" altLang="zh-CN" sz="2000" dirty="0">
                <a:solidFill>
                  <a:schemeClr val="bg1"/>
                </a:solidFill>
                <a:latin typeface="Arial" charset="0"/>
                <a:ea typeface="MS PGothic" charset="0"/>
              </a:rPr>
              <a:t>To do this the intervention aims to make </a:t>
            </a:r>
            <a:r>
              <a:rPr lang="en-US" altLang="zh-CN" sz="2000" b="1" dirty="0">
                <a:solidFill>
                  <a:schemeClr val="bg1"/>
                </a:solidFill>
                <a:latin typeface="Arial" charset="0"/>
                <a:ea typeface="MS PGothic" charset="0"/>
              </a:rPr>
              <a:t>focused, reproducible </a:t>
            </a:r>
            <a:r>
              <a:rPr lang="en-US" altLang="zh-CN" sz="2000" dirty="0">
                <a:solidFill>
                  <a:schemeClr val="bg1"/>
                </a:solidFill>
                <a:latin typeface="Arial" charset="0"/>
                <a:ea typeface="MS PGothic" charset="0"/>
              </a:rPr>
              <a:t>impacts on targeted parental interactions using </a:t>
            </a:r>
            <a:r>
              <a:rPr lang="en-US" altLang="zh-CN" sz="2000" b="1" dirty="0">
                <a:solidFill>
                  <a:schemeClr val="bg1"/>
                </a:solidFill>
                <a:latin typeface="Arial" charset="0"/>
                <a:ea typeface="MS PGothic" charset="0"/>
              </a:rPr>
              <a:t>video feedback</a:t>
            </a:r>
          </a:p>
          <a:p>
            <a:pPr lvl="1"/>
            <a:r>
              <a:rPr lang="en-US" altLang="zh-CN" sz="1800" dirty="0">
                <a:solidFill>
                  <a:schemeClr val="bg1"/>
                </a:solidFill>
                <a:latin typeface="Arial" charset="0"/>
                <a:ea typeface="MS PGothic" charset="0"/>
              </a:rPr>
              <a:t>More than education or coaching</a:t>
            </a:r>
          </a:p>
          <a:p>
            <a:pPr lvl="1"/>
            <a:r>
              <a:rPr lang="en-US" altLang="zh-CN" sz="1800" dirty="0">
                <a:solidFill>
                  <a:schemeClr val="bg1"/>
                </a:solidFill>
                <a:latin typeface="Arial" charset="0"/>
                <a:ea typeface="MS PGothic" charset="0"/>
              </a:rPr>
              <a:t>Known to be very effective for observation, reflection and adult learning</a:t>
            </a:r>
            <a:endParaRPr lang="en-US" altLang="zh-CN" dirty="0">
              <a:solidFill>
                <a:schemeClr val="bg1"/>
              </a:solidFill>
              <a:latin typeface="Arial" charset="0"/>
              <a:ea typeface="MS PGothic" charset="0"/>
            </a:endParaRPr>
          </a:p>
          <a:p>
            <a:endParaRPr lang="en-US" altLang="zh-CN" sz="1800" dirty="0">
              <a:latin typeface="Arial" charset="0"/>
              <a:ea typeface="MS PGothic" charset="0"/>
            </a:endParaRPr>
          </a:p>
          <a:p>
            <a:endParaRPr lang="en-US" altLang="zh-CN" sz="1800" dirty="0">
              <a:latin typeface="Arial" charset="0"/>
              <a:ea typeface="MS PGothic" charset="0"/>
            </a:endParaRPr>
          </a:p>
        </p:txBody>
      </p:sp>
    </p:spTree>
    <p:extLst>
      <p:ext uri="{BB962C8B-B14F-4D97-AF65-F5344CB8AC3E}">
        <p14:creationId xmlns:p14="http://schemas.microsoft.com/office/powerpoint/2010/main" val="1346339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774826" y="188914"/>
            <a:ext cx="8785225" cy="287337"/>
          </a:xfrm>
        </p:spPr>
        <p:txBody>
          <a:bodyPr>
            <a:normAutofit fontScale="90000"/>
          </a:bodyPr>
          <a:lstStyle/>
          <a:p>
            <a:br>
              <a:rPr lang="en-US" altLang="zh-CN" sz="3200" i="1" dirty="0">
                <a:solidFill>
                  <a:srgbClr val="800000"/>
                </a:solidFill>
                <a:latin typeface="Arial" charset="0"/>
                <a:ea typeface="MS PGothic" charset="0"/>
              </a:rPr>
            </a:br>
            <a:r>
              <a:rPr lang="en-US" altLang="zh-CN" sz="2800" i="1" dirty="0">
                <a:solidFill>
                  <a:srgbClr val="800000"/>
                </a:solidFill>
                <a:latin typeface="Arial" charset="0"/>
                <a:ea typeface="MS PGothic" charset="0"/>
              </a:rPr>
              <a:t>What is specific about parent-mediated therapy support?</a:t>
            </a:r>
          </a:p>
        </p:txBody>
      </p:sp>
      <p:sp>
        <p:nvSpPr>
          <p:cNvPr id="21506" name="Content Placeholder 2"/>
          <p:cNvSpPr>
            <a:spLocks noGrp="1"/>
          </p:cNvSpPr>
          <p:nvPr>
            <p:ph idx="1"/>
          </p:nvPr>
        </p:nvSpPr>
        <p:spPr>
          <a:xfrm>
            <a:off x="1992313" y="1092200"/>
            <a:ext cx="8229600" cy="5289550"/>
          </a:xfrm>
        </p:spPr>
        <p:txBody>
          <a:bodyPr>
            <a:normAutofit/>
          </a:bodyPr>
          <a:lstStyle/>
          <a:p>
            <a:r>
              <a:rPr lang="en-US" altLang="zh-CN" sz="2000" dirty="0">
                <a:solidFill>
                  <a:schemeClr val="tx1">
                    <a:lumMod val="50000"/>
                    <a:lumOff val="50000"/>
                  </a:schemeClr>
                </a:solidFill>
                <a:latin typeface="+mj-lt"/>
                <a:ea typeface="MS PGothic" charset="0"/>
              </a:rPr>
              <a:t>A paradigm shift from earlier ‘</a:t>
            </a:r>
            <a:r>
              <a:rPr lang="en-US" altLang="zh-CN" sz="2000" dirty="0" err="1">
                <a:solidFill>
                  <a:schemeClr val="tx1">
                    <a:lumMod val="50000"/>
                    <a:lumOff val="50000"/>
                  </a:schemeClr>
                </a:solidFill>
                <a:latin typeface="+mj-lt"/>
                <a:ea typeface="MS PGothic" charset="0"/>
              </a:rPr>
              <a:t>behavioural</a:t>
            </a:r>
            <a:r>
              <a:rPr lang="en-US" altLang="zh-CN" sz="2000" dirty="0">
                <a:solidFill>
                  <a:schemeClr val="tx1">
                    <a:lumMod val="50000"/>
                    <a:lumOff val="50000"/>
                  </a:schemeClr>
                </a:solidFill>
                <a:latin typeface="+mj-lt"/>
                <a:ea typeface="MS PGothic" charset="0"/>
              </a:rPr>
              <a:t>’ interventions</a:t>
            </a:r>
          </a:p>
          <a:p>
            <a:pPr lvl="1"/>
            <a:r>
              <a:rPr lang="en-US" altLang="zh-CN" sz="1600" dirty="0" err="1">
                <a:solidFill>
                  <a:schemeClr val="tx1">
                    <a:lumMod val="50000"/>
                    <a:lumOff val="50000"/>
                  </a:schemeClr>
                </a:solidFill>
                <a:latin typeface="+mj-lt"/>
                <a:ea typeface="MS PGothic" charset="0"/>
              </a:rPr>
              <a:t>eg</a:t>
            </a:r>
            <a:r>
              <a:rPr lang="en-US" altLang="zh-CN" sz="1600" dirty="0">
                <a:solidFill>
                  <a:schemeClr val="tx1">
                    <a:lumMod val="50000"/>
                    <a:lumOff val="50000"/>
                  </a:schemeClr>
                </a:solidFill>
                <a:latin typeface="+mj-lt"/>
                <a:ea typeface="MS PGothic" charset="0"/>
              </a:rPr>
              <a:t> ABA/ESDM/</a:t>
            </a:r>
            <a:r>
              <a:rPr lang="en-US" altLang="zh-CN" sz="1600" dirty="0" err="1">
                <a:solidFill>
                  <a:schemeClr val="tx1">
                    <a:lumMod val="50000"/>
                    <a:lumOff val="50000"/>
                  </a:schemeClr>
                </a:solidFill>
                <a:latin typeface="+mj-lt"/>
                <a:ea typeface="MS PGothic" charset="0"/>
              </a:rPr>
              <a:t>behavioural</a:t>
            </a:r>
            <a:r>
              <a:rPr lang="en-US" altLang="zh-CN" sz="1600" dirty="0">
                <a:solidFill>
                  <a:schemeClr val="tx1">
                    <a:lumMod val="50000"/>
                    <a:lumOff val="50000"/>
                  </a:schemeClr>
                </a:solidFill>
                <a:latin typeface="+mj-lt"/>
                <a:ea typeface="MS PGothic" charset="0"/>
              </a:rPr>
              <a:t> language training </a:t>
            </a:r>
          </a:p>
          <a:p>
            <a:r>
              <a:rPr lang="en-US" altLang="zh-CN" sz="2000" dirty="0">
                <a:solidFill>
                  <a:schemeClr val="tx1">
                    <a:lumMod val="50000"/>
                    <a:lumOff val="50000"/>
                  </a:schemeClr>
                </a:solidFill>
                <a:latin typeface="+mj-lt"/>
                <a:ea typeface="MS PGothic" charset="0"/>
              </a:rPr>
              <a:t>Natural environment of family </a:t>
            </a:r>
          </a:p>
          <a:p>
            <a:pPr lvl="1"/>
            <a:r>
              <a:rPr lang="en-US" altLang="zh-CN" sz="1800" dirty="0">
                <a:solidFill>
                  <a:schemeClr val="tx1">
                    <a:lumMod val="50000"/>
                    <a:lumOff val="50000"/>
                  </a:schemeClr>
                </a:solidFill>
                <a:latin typeface="+mj-lt"/>
                <a:ea typeface="MS PGothic" charset="0"/>
              </a:rPr>
              <a:t>Context for social development</a:t>
            </a:r>
          </a:p>
          <a:p>
            <a:pPr lvl="1"/>
            <a:r>
              <a:rPr lang="en-US" altLang="zh-CN" sz="1800" dirty="0">
                <a:solidFill>
                  <a:schemeClr val="tx1">
                    <a:lumMod val="50000"/>
                    <a:lumOff val="50000"/>
                  </a:schemeClr>
                </a:solidFill>
                <a:latin typeface="+mj-lt"/>
                <a:ea typeface="MS PGothic" charset="0"/>
              </a:rPr>
              <a:t>Transactional account of known developmental processes </a:t>
            </a:r>
          </a:p>
          <a:p>
            <a:pPr lvl="1"/>
            <a:r>
              <a:rPr lang="en-US" altLang="zh-CN" sz="1800" dirty="0">
                <a:solidFill>
                  <a:schemeClr val="tx1">
                    <a:lumMod val="50000"/>
                    <a:lumOff val="50000"/>
                  </a:schemeClr>
                </a:solidFill>
                <a:latin typeface="+mj-lt"/>
                <a:ea typeface="MS PGothic" charset="0"/>
              </a:rPr>
              <a:t>Does not imply primary parenting problems</a:t>
            </a:r>
          </a:p>
          <a:p>
            <a:r>
              <a:rPr lang="en-US" altLang="zh-CN" sz="2000" dirty="0">
                <a:solidFill>
                  <a:schemeClr val="tx1">
                    <a:lumMod val="50000"/>
                    <a:lumOff val="50000"/>
                  </a:schemeClr>
                </a:solidFill>
                <a:latin typeface="+mj-lt"/>
                <a:ea typeface="MS PGothic" charset="0"/>
              </a:rPr>
              <a:t>Parental empowerment, confidence, family function     </a:t>
            </a:r>
          </a:p>
          <a:p>
            <a:r>
              <a:rPr lang="en-US" altLang="zh-CN" sz="2000" dirty="0">
                <a:solidFill>
                  <a:schemeClr val="tx1">
                    <a:lumMod val="50000"/>
                    <a:lumOff val="50000"/>
                  </a:schemeClr>
                </a:solidFill>
                <a:latin typeface="+mj-lt"/>
                <a:ea typeface="MS PGothic" charset="0"/>
              </a:rPr>
              <a:t>Efficient of professional time </a:t>
            </a:r>
          </a:p>
          <a:p>
            <a:r>
              <a:rPr lang="en-US" altLang="zh-CN" sz="2000" dirty="0">
                <a:solidFill>
                  <a:schemeClr val="tx1">
                    <a:lumMod val="50000"/>
                    <a:lumOff val="50000"/>
                  </a:schemeClr>
                </a:solidFill>
                <a:latin typeface="+mj-lt"/>
                <a:ea typeface="MS PGothic" charset="0"/>
              </a:rPr>
              <a:t>Potential 24/7 therapeutic effect extending beyond therapy end</a:t>
            </a:r>
          </a:p>
          <a:p>
            <a:endParaRPr lang="en-US" altLang="zh-CN" sz="2000" b="1" i="1" dirty="0">
              <a:solidFill>
                <a:schemeClr val="tx1">
                  <a:lumMod val="50000"/>
                  <a:lumOff val="50000"/>
                </a:schemeClr>
              </a:solidFill>
              <a:latin typeface="+mj-lt"/>
              <a:ea typeface="MS PGothic" charset="0"/>
            </a:endParaRPr>
          </a:p>
          <a:p>
            <a:endParaRPr lang="en-US" altLang="zh-CN" sz="2000" b="1" i="1" dirty="0">
              <a:latin typeface="+mj-lt"/>
              <a:ea typeface="MS PGothic" charset="0"/>
            </a:endParaRPr>
          </a:p>
          <a:p>
            <a:r>
              <a:rPr lang="en-US" altLang="zh-CN" sz="2000" dirty="0">
                <a:latin typeface="+mj-lt"/>
                <a:ea typeface="MS PGothic" charset="0"/>
              </a:rPr>
              <a:t>We make </a:t>
            </a:r>
            <a:r>
              <a:rPr lang="en-US" altLang="zh-CN" sz="2000" b="1" dirty="0">
                <a:solidFill>
                  <a:srgbClr val="008000"/>
                </a:solidFill>
                <a:latin typeface="+mj-lt"/>
                <a:ea typeface="MS PGothic" charset="0"/>
              </a:rPr>
              <a:t>focused, reproducible </a:t>
            </a:r>
            <a:r>
              <a:rPr lang="en-US" altLang="zh-CN" sz="2000" dirty="0">
                <a:latin typeface="+mj-lt"/>
                <a:ea typeface="MS PGothic" charset="0"/>
              </a:rPr>
              <a:t>impacts on targeted parental interactions using </a:t>
            </a:r>
            <a:r>
              <a:rPr lang="en-US" altLang="zh-CN" sz="2000" b="1" dirty="0">
                <a:solidFill>
                  <a:srgbClr val="008000"/>
                </a:solidFill>
                <a:latin typeface="+mj-lt"/>
                <a:ea typeface="MS PGothic" charset="0"/>
              </a:rPr>
              <a:t>video feedback</a:t>
            </a:r>
          </a:p>
          <a:p>
            <a:pPr lvl="1"/>
            <a:r>
              <a:rPr lang="en-US" altLang="zh-CN" sz="1800" dirty="0">
                <a:latin typeface="+mj-lt"/>
                <a:ea typeface="MS PGothic" charset="0"/>
              </a:rPr>
              <a:t>More than education or coaching</a:t>
            </a:r>
          </a:p>
          <a:p>
            <a:pPr lvl="1"/>
            <a:r>
              <a:rPr lang="en-US" altLang="zh-CN" sz="1800" dirty="0">
                <a:latin typeface="+mj-lt"/>
                <a:ea typeface="MS PGothic" charset="0"/>
              </a:rPr>
              <a:t>Known to be very effective for observation, reflection and adult learning</a:t>
            </a:r>
            <a:endParaRPr lang="en-US" altLang="zh-CN" dirty="0">
              <a:latin typeface="+mj-lt"/>
              <a:ea typeface="MS PGothic" charset="0"/>
            </a:endParaRPr>
          </a:p>
          <a:p>
            <a:endParaRPr lang="en-US" altLang="zh-CN" sz="1800" dirty="0">
              <a:latin typeface="+mj-lt"/>
              <a:ea typeface="MS PGothic" charset="0"/>
            </a:endParaRPr>
          </a:p>
          <a:p>
            <a:endParaRPr lang="en-US" altLang="zh-CN" sz="1800" dirty="0">
              <a:latin typeface="Arial" charset="0"/>
              <a:ea typeface="MS PGothic" charset="0"/>
            </a:endParaRPr>
          </a:p>
        </p:txBody>
      </p:sp>
    </p:spTree>
    <p:extLst>
      <p:ext uri="{BB962C8B-B14F-4D97-AF65-F5344CB8AC3E}">
        <p14:creationId xmlns:p14="http://schemas.microsoft.com/office/powerpoint/2010/main" val="3167316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91897-3759-C70E-81B8-6C5CBA4AB845}"/>
              </a:ext>
            </a:extLst>
          </p:cNvPr>
          <p:cNvSpPr>
            <a:spLocks noGrp="1"/>
          </p:cNvSpPr>
          <p:nvPr>
            <p:ph idx="1"/>
          </p:nvPr>
        </p:nvSpPr>
        <p:spPr>
          <a:xfrm>
            <a:off x="967884" y="2225296"/>
            <a:ext cx="10058400" cy="4023360"/>
          </a:xfrm>
        </p:spPr>
        <p:txBody>
          <a:bodyPr/>
          <a:lstStyle/>
          <a:p>
            <a:pPr marL="0" indent="0">
              <a:buNone/>
            </a:pPr>
            <a:r>
              <a:rPr lang="en-GB" sz="2000" dirty="0">
                <a:effectLst/>
                <a:ea typeface="Calibri" panose="020F0502020204030204" pitchFamily="34" charset="0"/>
                <a:cs typeface="Arial" panose="020B0604020202020204" pitchFamily="34" charset="0"/>
              </a:rPr>
              <a:t>“We’re not removing neurodiversity,  rather supporting parents to really understand and respond to their child, which encourages the child to interact with them, respond back and develop their interaction skills to their fullest. It follows a social model of disability as we’re changing the environment around the child to adapt to their neurodiverse profile which allows them to reach their potential. </a:t>
            </a:r>
          </a:p>
          <a:p>
            <a:endParaRPr lang="en-GB" sz="2000" dirty="0">
              <a:effectLst/>
              <a:ea typeface="Calibri" panose="020F0502020204030204" pitchFamily="34" charset="0"/>
              <a:cs typeface="Arial" panose="020B0604020202020204" pitchFamily="34" charset="0"/>
            </a:endParaRPr>
          </a:p>
          <a:p>
            <a:pPr marL="0" indent="0">
              <a:buNone/>
            </a:pPr>
            <a:r>
              <a:rPr lang="en-GB" sz="2000" dirty="0">
                <a:effectLst/>
                <a:ea typeface="Calibri" panose="020F0502020204030204" pitchFamily="34" charset="0"/>
                <a:cs typeface="Arial" panose="020B0604020202020204" pitchFamily="34" charset="0"/>
              </a:rPr>
              <a:t>iBASIS is very much a neurodiversity affirming approach as it’s all about adapting to the child and celebrating their unique interests and abilities.</a:t>
            </a:r>
            <a:r>
              <a:rPr lang="en-GB" dirty="0">
                <a:ea typeface="Calibri" panose="020F0502020204030204" pitchFamily="34" charset="0"/>
                <a:cs typeface="Arial" panose="020B0604020202020204" pitchFamily="34" charset="0"/>
              </a:rPr>
              <a:t>”</a:t>
            </a:r>
            <a:endParaRPr lang="en-GB" sz="2000" dirty="0">
              <a:effectLst/>
              <a:ea typeface="Calibri" panose="020F0502020204030204" pitchFamily="34" charset="0"/>
              <a:cs typeface="Arial" panose="020B0604020202020204" pitchFamily="34" charset="0"/>
            </a:endParaRPr>
          </a:p>
          <a:p>
            <a:endParaRPr lang="en-GB" dirty="0"/>
          </a:p>
        </p:txBody>
      </p:sp>
      <p:sp>
        <p:nvSpPr>
          <p:cNvPr id="4" name="Rectangle 3">
            <a:extLst>
              <a:ext uri="{FF2B5EF4-FFF2-40B4-BE49-F238E27FC236}">
                <a16:creationId xmlns:a16="http://schemas.microsoft.com/office/drawing/2014/main" id="{6584580C-603E-0F9F-698C-3D846FB59894}"/>
              </a:ext>
            </a:extLst>
          </p:cNvPr>
          <p:cNvSpPr/>
          <p:nvPr/>
        </p:nvSpPr>
        <p:spPr>
          <a:xfrm>
            <a:off x="0" y="364827"/>
            <a:ext cx="5402263" cy="46584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iBASIS</a:t>
            </a:r>
            <a:r>
              <a:rPr lang="en-US" sz="2400" dirty="0"/>
              <a:t> &amp; PACT approach</a:t>
            </a:r>
          </a:p>
        </p:txBody>
      </p:sp>
      <p:pic>
        <p:nvPicPr>
          <p:cNvPr id="7" name="Picture 6">
            <a:extLst>
              <a:ext uri="{FF2B5EF4-FFF2-40B4-BE49-F238E27FC236}">
                <a16:creationId xmlns:a16="http://schemas.microsoft.com/office/drawing/2014/main" id="{5A15BD3C-EAFA-9C4B-34D5-FDFFDBFE8F08}"/>
              </a:ext>
            </a:extLst>
          </p:cNvPr>
          <p:cNvPicPr>
            <a:picLocks noChangeAspect="1"/>
          </p:cNvPicPr>
          <p:nvPr/>
        </p:nvPicPr>
        <p:blipFill>
          <a:blip r:embed="rId2"/>
          <a:stretch>
            <a:fillRect/>
          </a:stretch>
        </p:blipFill>
        <p:spPr>
          <a:xfrm>
            <a:off x="5043947" y="133626"/>
            <a:ext cx="488207" cy="697043"/>
          </a:xfrm>
          <a:prstGeom prst="rect">
            <a:avLst/>
          </a:prstGeom>
        </p:spPr>
      </p:pic>
    </p:spTree>
    <p:extLst>
      <p:ext uri="{BB962C8B-B14F-4D97-AF65-F5344CB8AC3E}">
        <p14:creationId xmlns:p14="http://schemas.microsoft.com/office/powerpoint/2010/main" val="1802424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1992313" y="875313"/>
            <a:ext cx="8229600" cy="4665678"/>
          </a:xfrm>
        </p:spPr>
        <p:txBody>
          <a:bodyPr/>
          <a:lstStyle/>
          <a:p>
            <a:pPr eaLnBrk="1" hangingPunct="1">
              <a:defRPr/>
            </a:pPr>
            <a:r>
              <a:rPr lang="en-GB" sz="2000" dirty="0">
                <a:latin typeface="+mj-lt"/>
                <a:ea typeface="ＭＳ Ｐゴシック" charset="0"/>
                <a:cs typeface="ＭＳ Ｐゴシック" charset="0"/>
              </a:rPr>
              <a:t>Home based, </a:t>
            </a:r>
            <a:r>
              <a:rPr lang="en-GB" sz="2000" dirty="0" err="1">
                <a:latin typeface="+mj-lt"/>
                <a:ea typeface="ＭＳ Ｐゴシック" charset="0"/>
                <a:cs typeface="ＭＳ Ｐゴシック" charset="0"/>
              </a:rPr>
              <a:t>manualised</a:t>
            </a:r>
            <a:endParaRPr lang="en-GB" sz="2000" dirty="0">
              <a:latin typeface="+mj-lt"/>
              <a:ea typeface="ＭＳ Ｐゴシック" charset="0"/>
              <a:cs typeface="ＭＳ Ｐゴシック" charset="0"/>
            </a:endParaRPr>
          </a:p>
          <a:p>
            <a:pPr eaLnBrk="1" hangingPunct="1">
              <a:defRPr/>
            </a:pPr>
            <a:r>
              <a:rPr lang="en-GB" sz="2000" dirty="0">
                <a:latin typeface="+mj-lt"/>
                <a:ea typeface="ＭＳ Ｐゴシック" charset="0"/>
                <a:cs typeface="ＭＳ Ｐゴシック" charset="0"/>
              </a:rPr>
              <a:t>12 sessions over 5 months (9-14 months)</a:t>
            </a:r>
          </a:p>
          <a:p>
            <a:pPr eaLnBrk="1" hangingPunct="1">
              <a:defRPr/>
            </a:pPr>
            <a:r>
              <a:rPr lang="en-GB" sz="2000" dirty="0">
                <a:latin typeface="+mj-lt"/>
                <a:ea typeface="Times New Roman"/>
                <a:cs typeface="Times New Roman"/>
              </a:rPr>
              <a:t>Daily practice plans for parents </a:t>
            </a:r>
            <a:endParaRPr lang="en-US" sz="2000" dirty="0">
              <a:latin typeface="+mj-lt"/>
            </a:endParaRPr>
          </a:p>
          <a:p>
            <a:pPr marL="0" indent="0">
              <a:buNone/>
              <a:defRPr/>
            </a:pPr>
            <a:r>
              <a:rPr lang="en-US" sz="2000" i="1" dirty="0">
                <a:solidFill>
                  <a:srgbClr val="008000"/>
                </a:solidFill>
                <a:latin typeface="+mj-lt"/>
                <a:ea typeface="ＭＳ Ｐゴシック" charset="0"/>
                <a:cs typeface="Arial"/>
              </a:rPr>
              <a:t>Sequential themes</a:t>
            </a:r>
          </a:p>
          <a:p>
            <a:pPr lvl="1">
              <a:defRPr/>
            </a:pPr>
            <a:r>
              <a:rPr lang="ja-JP" altLang="en-US" sz="2000" dirty="0">
                <a:solidFill>
                  <a:srgbClr val="000000"/>
                </a:solidFill>
                <a:latin typeface="+mj-lt"/>
                <a:ea typeface="ＭＳ Ｐゴシック" charset="0"/>
                <a:cs typeface="Arial"/>
              </a:rPr>
              <a:t>‘</a:t>
            </a:r>
            <a:r>
              <a:rPr lang="en-US" altLang="ja-JP" sz="2000" dirty="0">
                <a:solidFill>
                  <a:srgbClr val="000000"/>
                </a:solidFill>
                <a:latin typeface="+mj-lt"/>
                <a:ea typeface="ＭＳ Ｐゴシック" charset="0"/>
                <a:cs typeface="Arial"/>
              </a:rPr>
              <a:t>Infant watching</a:t>
            </a:r>
            <a:r>
              <a:rPr lang="ja-JP" altLang="en-US" sz="2000" dirty="0">
                <a:solidFill>
                  <a:srgbClr val="000000"/>
                </a:solidFill>
                <a:latin typeface="+mj-lt"/>
                <a:ea typeface="ＭＳ Ｐゴシック" charset="0"/>
                <a:cs typeface="Arial"/>
              </a:rPr>
              <a:t>’</a:t>
            </a:r>
            <a:endParaRPr lang="en-US" altLang="ja-JP" sz="2000" dirty="0">
              <a:solidFill>
                <a:srgbClr val="000000"/>
              </a:solidFill>
              <a:latin typeface="+mj-lt"/>
              <a:ea typeface="ＭＳ Ｐゴシック" charset="0"/>
              <a:cs typeface="Arial"/>
            </a:endParaRPr>
          </a:p>
          <a:p>
            <a:pPr lvl="1">
              <a:defRPr/>
            </a:pPr>
            <a:r>
              <a:rPr lang="ja-JP" altLang="en-US" sz="2000" dirty="0">
                <a:solidFill>
                  <a:srgbClr val="000000"/>
                </a:solidFill>
                <a:latin typeface="+mj-lt"/>
                <a:ea typeface="ＭＳ Ｐゴシック" charset="0"/>
                <a:cs typeface="Arial"/>
              </a:rPr>
              <a:t>‘</a:t>
            </a:r>
            <a:r>
              <a:rPr lang="en-US" altLang="ja-JP" sz="2000" dirty="0">
                <a:solidFill>
                  <a:srgbClr val="000000"/>
                </a:solidFill>
                <a:latin typeface="+mj-lt"/>
                <a:ea typeface="ＭＳ Ｐゴシック" charset="0"/>
                <a:cs typeface="Arial"/>
              </a:rPr>
              <a:t>Speaking for the baby</a:t>
            </a:r>
            <a:r>
              <a:rPr lang="ja-JP" altLang="en-US" sz="2000" dirty="0">
                <a:solidFill>
                  <a:srgbClr val="000000"/>
                </a:solidFill>
                <a:latin typeface="+mj-lt"/>
                <a:ea typeface="ＭＳ Ｐゴシック" charset="0"/>
                <a:cs typeface="Arial"/>
              </a:rPr>
              <a:t>’</a:t>
            </a:r>
            <a:r>
              <a:rPr lang="en-US" altLang="ja-JP" sz="2000" dirty="0">
                <a:solidFill>
                  <a:srgbClr val="000000"/>
                </a:solidFill>
                <a:latin typeface="+mj-lt"/>
                <a:ea typeface="ＭＳ Ｐゴシック" charset="0"/>
                <a:cs typeface="Arial"/>
              </a:rPr>
              <a:t> </a:t>
            </a:r>
            <a:r>
              <a:rPr lang="en-US" altLang="ja-JP" sz="2000" i="1" dirty="0">
                <a:solidFill>
                  <a:srgbClr val="000000"/>
                </a:solidFill>
                <a:latin typeface="+mj-lt"/>
                <a:ea typeface="ＭＳ Ｐゴシック" charset="0"/>
                <a:cs typeface="Arial"/>
              </a:rPr>
              <a:t>– inferring intentionality</a:t>
            </a:r>
          </a:p>
          <a:p>
            <a:pPr lvl="1">
              <a:defRPr/>
            </a:pPr>
            <a:r>
              <a:rPr lang="en-US" sz="2000" dirty="0" err="1">
                <a:solidFill>
                  <a:srgbClr val="000000"/>
                </a:solidFill>
                <a:latin typeface="+mj-lt"/>
                <a:ea typeface="ＭＳ Ｐゴシック" charset="0"/>
                <a:cs typeface="Arial"/>
              </a:rPr>
              <a:t>Generalising</a:t>
            </a:r>
            <a:r>
              <a:rPr lang="en-US" sz="2000" dirty="0">
                <a:solidFill>
                  <a:srgbClr val="000000"/>
                </a:solidFill>
                <a:latin typeface="+mj-lt"/>
                <a:ea typeface="ＭＳ Ｐゴシック" charset="0"/>
                <a:cs typeface="Arial"/>
              </a:rPr>
              <a:t> to mealtime and other activities</a:t>
            </a:r>
          </a:p>
          <a:p>
            <a:pPr lvl="1">
              <a:defRPr/>
            </a:pPr>
            <a:r>
              <a:rPr lang="en-US" sz="2000" dirty="0">
                <a:solidFill>
                  <a:srgbClr val="000000"/>
                </a:solidFill>
                <a:latin typeface="+mj-lt"/>
                <a:ea typeface="ＭＳ Ｐゴシック" charset="0"/>
                <a:cs typeface="Arial"/>
              </a:rPr>
              <a:t>Sharing feelings – </a:t>
            </a:r>
            <a:r>
              <a:rPr lang="en-US" sz="2000" i="1" dirty="0">
                <a:solidFill>
                  <a:srgbClr val="000000"/>
                </a:solidFill>
                <a:latin typeface="+mj-lt"/>
                <a:ea typeface="ＭＳ Ｐゴシック" charset="0"/>
                <a:cs typeface="Arial"/>
              </a:rPr>
              <a:t>affect matching</a:t>
            </a:r>
          </a:p>
          <a:p>
            <a:pPr lvl="1">
              <a:defRPr/>
            </a:pPr>
            <a:r>
              <a:rPr lang="en-US" altLang="ja-JP" sz="2000" dirty="0">
                <a:solidFill>
                  <a:srgbClr val="000000"/>
                </a:solidFill>
                <a:latin typeface="+mj-lt"/>
                <a:ea typeface="ＭＳ Ｐゴシック" charset="0"/>
                <a:cs typeface="Arial"/>
              </a:rPr>
              <a:t>‘Sharing talk</a:t>
            </a:r>
            <a:r>
              <a:rPr lang="ja-JP" altLang="en-US" sz="2000" dirty="0">
                <a:solidFill>
                  <a:srgbClr val="000000"/>
                </a:solidFill>
                <a:latin typeface="+mj-lt"/>
                <a:ea typeface="ＭＳ Ｐゴシック" charset="0"/>
                <a:cs typeface="Arial"/>
              </a:rPr>
              <a:t>’</a:t>
            </a:r>
            <a:r>
              <a:rPr lang="en-US" altLang="ja-JP" sz="2000" dirty="0">
                <a:solidFill>
                  <a:srgbClr val="000000"/>
                </a:solidFill>
                <a:latin typeface="+mj-lt"/>
                <a:ea typeface="ＭＳ Ｐゴシック" charset="0"/>
                <a:cs typeface="Arial"/>
              </a:rPr>
              <a:t> – </a:t>
            </a:r>
            <a:r>
              <a:rPr lang="en-US" altLang="ja-JP" sz="2000" i="1" dirty="0">
                <a:solidFill>
                  <a:srgbClr val="000000"/>
                </a:solidFill>
                <a:latin typeface="+mj-lt"/>
                <a:ea typeface="ＭＳ Ｐゴシック" charset="0"/>
                <a:cs typeface="Arial"/>
              </a:rPr>
              <a:t>promoting communication</a:t>
            </a:r>
          </a:p>
          <a:p>
            <a:pPr marL="0" indent="0">
              <a:buNone/>
              <a:defRPr/>
            </a:pPr>
            <a:r>
              <a:rPr lang="en-US" sz="2000" i="1" dirty="0">
                <a:solidFill>
                  <a:srgbClr val="008000"/>
                </a:solidFill>
                <a:latin typeface="+mj-lt"/>
                <a:ea typeface="ＭＳ Ｐゴシック" charset="0"/>
                <a:cs typeface="Arial"/>
              </a:rPr>
              <a:t>Adapting to </a:t>
            </a:r>
            <a:r>
              <a:rPr lang="en-US" altLang="ja-JP" sz="2000" i="1" dirty="0">
                <a:solidFill>
                  <a:srgbClr val="008000"/>
                </a:solidFill>
                <a:latin typeface="+mj-lt"/>
                <a:ea typeface="ＭＳ Ｐゴシック" charset="0"/>
                <a:cs typeface="Arial"/>
              </a:rPr>
              <a:t>neurodivergence</a:t>
            </a:r>
            <a:r>
              <a:rPr lang="en-US" altLang="ja-JP" sz="2000" dirty="0">
                <a:solidFill>
                  <a:srgbClr val="000000"/>
                </a:solidFill>
                <a:latin typeface="+mj-lt"/>
                <a:ea typeface="ＭＳ Ｐゴシック" charset="0"/>
                <a:cs typeface="Arial"/>
              </a:rPr>
              <a:t>:</a:t>
            </a:r>
          </a:p>
          <a:p>
            <a:pPr lvl="2">
              <a:defRPr/>
            </a:pPr>
            <a:r>
              <a:rPr lang="en-US" dirty="0">
                <a:latin typeface="+mj-lt"/>
                <a:ea typeface="ＭＳ Ｐゴシック" charset="0"/>
                <a:cs typeface="Arial"/>
              </a:rPr>
              <a:t>Inflexible </a:t>
            </a:r>
            <a:r>
              <a:rPr lang="en-US" dirty="0" err="1">
                <a:latin typeface="+mj-lt"/>
                <a:ea typeface="ＭＳ Ｐゴシック" charset="0"/>
                <a:cs typeface="Arial"/>
              </a:rPr>
              <a:t>attentional</a:t>
            </a:r>
            <a:r>
              <a:rPr lang="en-US" dirty="0">
                <a:latin typeface="+mj-lt"/>
                <a:ea typeface="ＭＳ Ｐゴシック" charset="0"/>
                <a:cs typeface="Arial"/>
              </a:rPr>
              <a:t> style, face preference and visual face processing, affect matching and reciprocity, reactivity, atypical sensory </a:t>
            </a:r>
            <a:r>
              <a:rPr lang="en-US" dirty="0" err="1">
                <a:latin typeface="+mj-lt"/>
                <a:ea typeface="ＭＳ Ｐゴシック" charset="0"/>
                <a:cs typeface="Arial"/>
              </a:rPr>
              <a:t>behaviours</a:t>
            </a:r>
            <a:r>
              <a:rPr lang="en-US" dirty="0">
                <a:latin typeface="+mj-lt"/>
                <a:ea typeface="ＭＳ Ｐゴシック" charset="0"/>
                <a:cs typeface="Arial"/>
              </a:rPr>
              <a:t>, social babble/early communication</a:t>
            </a:r>
            <a:endParaRPr lang="en-GB" dirty="0">
              <a:latin typeface="+mj-lt"/>
              <a:ea typeface="ＭＳ Ｐゴシック" charset="0"/>
              <a:cs typeface="Arial"/>
            </a:endParaRPr>
          </a:p>
          <a:p>
            <a:pPr lvl="1">
              <a:defRPr/>
            </a:pPr>
            <a:endParaRPr lang="en-US" sz="2000" dirty="0">
              <a:solidFill>
                <a:srgbClr val="000000"/>
              </a:solidFill>
              <a:latin typeface="TimesNewRomanPSMT" charset="0"/>
              <a:ea typeface="ＭＳ Ｐゴシック" charset="0"/>
            </a:endParaRPr>
          </a:p>
          <a:p>
            <a:pPr lvl="1">
              <a:defRPr/>
            </a:pPr>
            <a:endParaRPr lang="en-US" dirty="0">
              <a:latin typeface="Times New Roman" charset="0"/>
              <a:ea typeface="ＭＳ Ｐゴシック" charset="0"/>
            </a:endParaRPr>
          </a:p>
        </p:txBody>
      </p:sp>
      <p:sp>
        <p:nvSpPr>
          <p:cNvPr id="57347" name="TextBox 3"/>
          <p:cNvSpPr txBox="1">
            <a:spLocks noChangeArrowheads="1"/>
          </p:cNvSpPr>
          <p:nvPr/>
        </p:nvSpPr>
        <p:spPr bwMode="auto">
          <a:xfrm>
            <a:off x="2362200" y="6019800"/>
            <a:ext cx="73152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50000"/>
              </a:spcBef>
              <a:spcAft>
                <a:spcPct val="0"/>
              </a:spcAft>
              <a:defRPr sz="2400">
                <a:solidFill>
                  <a:schemeClr val="tx1"/>
                </a:solidFill>
                <a:latin typeface="Arial" charset="0"/>
                <a:ea typeface="ＭＳ Ｐゴシック" charset="0"/>
              </a:defRPr>
            </a:lvl6pPr>
            <a:lvl7pPr marL="2971800" indent="-228600" eaLnBrk="0" fontAlgn="base" hangingPunct="0">
              <a:spcBef>
                <a:spcPct val="50000"/>
              </a:spcBef>
              <a:spcAft>
                <a:spcPct val="0"/>
              </a:spcAft>
              <a:defRPr sz="2400">
                <a:solidFill>
                  <a:schemeClr val="tx1"/>
                </a:solidFill>
                <a:latin typeface="Arial" charset="0"/>
                <a:ea typeface="ＭＳ Ｐゴシック" charset="0"/>
              </a:defRPr>
            </a:lvl7pPr>
            <a:lvl8pPr marL="3429000" indent="-228600" eaLnBrk="0" fontAlgn="base" hangingPunct="0">
              <a:spcBef>
                <a:spcPct val="50000"/>
              </a:spcBef>
              <a:spcAft>
                <a:spcPct val="0"/>
              </a:spcAft>
              <a:defRPr sz="2400">
                <a:solidFill>
                  <a:schemeClr val="tx1"/>
                </a:solidFill>
                <a:latin typeface="Arial" charset="0"/>
                <a:ea typeface="ＭＳ Ｐゴシック" charset="0"/>
              </a:defRPr>
            </a:lvl8pPr>
            <a:lvl9pPr marL="3886200" indent="-228600" eaLnBrk="0" fontAlgn="base" hangingPunct="0">
              <a:spcBef>
                <a:spcPct val="50000"/>
              </a:spcBef>
              <a:spcAft>
                <a:spcPct val="0"/>
              </a:spcAft>
              <a:defRPr sz="2400">
                <a:solidFill>
                  <a:schemeClr val="tx1"/>
                </a:solidFill>
                <a:latin typeface="Arial" charset="0"/>
                <a:ea typeface="ＭＳ Ｐゴシック" charset="0"/>
              </a:defRPr>
            </a:lvl9pPr>
          </a:lstStyle>
          <a:p>
            <a:pPr eaLnBrk="1" hangingPunct="1"/>
            <a:r>
              <a:rPr lang="en-US" sz="1600"/>
              <a:t>    </a:t>
            </a:r>
          </a:p>
        </p:txBody>
      </p:sp>
      <p:sp>
        <p:nvSpPr>
          <p:cNvPr id="2" name="Title 1"/>
          <p:cNvSpPr>
            <a:spLocks noGrp="1"/>
          </p:cNvSpPr>
          <p:nvPr>
            <p:ph type="title"/>
          </p:nvPr>
        </p:nvSpPr>
        <p:spPr>
          <a:xfrm>
            <a:off x="298683" y="157286"/>
            <a:ext cx="8229600" cy="504056"/>
          </a:xfrm>
        </p:spPr>
        <p:txBody>
          <a:bodyPr>
            <a:noAutofit/>
          </a:bodyPr>
          <a:lstStyle/>
          <a:p>
            <a:r>
              <a:rPr lang="en-US" sz="3200" i="1" dirty="0">
                <a:solidFill>
                  <a:srgbClr val="800000"/>
                </a:solidFill>
              </a:rPr>
              <a:t>Infancy support – ‘</a:t>
            </a:r>
            <a:r>
              <a:rPr lang="en-US" sz="3200" i="1" dirty="0" err="1">
                <a:solidFill>
                  <a:srgbClr val="800000"/>
                </a:solidFill>
              </a:rPr>
              <a:t>iBASIS</a:t>
            </a:r>
            <a:r>
              <a:rPr lang="en-US" sz="3200" i="1" dirty="0">
                <a:solidFill>
                  <a:srgbClr val="800000"/>
                </a:solidFill>
              </a:rPr>
              <a:t>’</a:t>
            </a:r>
          </a:p>
        </p:txBody>
      </p:sp>
      <p:pic>
        <p:nvPicPr>
          <p:cNvPr id="3" name="Picture 2">
            <a:extLst>
              <a:ext uri="{FF2B5EF4-FFF2-40B4-BE49-F238E27FC236}">
                <a16:creationId xmlns:a16="http://schemas.microsoft.com/office/drawing/2014/main" id="{445155D8-EA29-8460-EDF3-39CE27C709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982" y="5754961"/>
            <a:ext cx="5645990" cy="1018249"/>
          </a:xfrm>
          <a:prstGeom prst="rect">
            <a:avLst/>
          </a:prstGeom>
        </p:spPr>
      </p:pic>
      <p:sp>
        <p:nvSpPr>
          <p:cNvPr id="4" name="TextBox 3">
            <a:extLst>
              <a:ext uri="{FF2B5EF4-FFF2-40B4-BE49-F238E27FC236}">
                <a16:creationId xmlns:a16="http://schemas.microsoft.com/office/drawing/2014/main" id="{7331D334-74C7-BBE4-FB3A-D2960F984D68}"/>
              </a:ext>
            </a:extLst>
          </p:cNvPr>
          <p:cNvSpPr txBox="1"/>
          <p:nvPr/>
        </p:nvSpPr>
        <p:spPr>
          <a:xfrm>
            <a:off x="6321292" y="5500050"/>
            <a:ext cx="4001283" cy="1292662"/>
          </a:xfrm>
          <a:prstGeom prst="rect">
            <a:avLst/>
          </a:prstGeom>
          <a:noFill/>
        </p:spPr>
        <p:txBody>
          <a:bodyPr wrap="square">
            <a:spAutoFit/>
          </a:bodyPr>
          <a:lstStyle/>
          <a:p>
            <a:endParaRPr lang="en-US" sz="1800" dirty="0"/>
          </a:p>
          <a:p>
            <a:endParaRPr lang="en-US" dirty="0"/>
          </a:p>
          <a:p>
            <a:r>
              <a:rPr lang="en-US" sz="1400" dirty="0"/>
              <a:t>N=103 neurodiverse babies from 12 months identified on SACS </a:t>
            </a:r>
          </a:p>
          <a:p>
            <a:r>
              <a:rPr lang="en-US" sz="1400" dirty="0"/>
              <a:t>3 year FU to diagnosis</a:t>
            </a:r>
          </a:p>
        </p:txBody>
      </p:sp>
    </p:spTree>
    <p:extLst>
      <p:ext uri="{BB962C8B-B14F-4D97-AF65-F5344CB8AC3E}">
        <p14:creationId xmlns:p14="http://schemas.microsoft.com/office/powerpoint/2010/main" val="349896272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4FA229F-64F2-B241-B984-CDF312550CDB}"/>
              </a:ext>
            </a:extLst>
          </p:cNvPr>
          <p:cNvSpPr>
            <a:spLocks noGrp="1"/>
          </p:cNvSpPr>
          <p:nvPr>
            <p:ph idx="1"/>
          </p:nvPr>
        </p:nvSpPr>
        <p:spPr>
          <a:xfrm>
            <a:off x="732981" y="1154900"/>
            <a:ext cx="10515600" cy="4826962"/>
          </a:xfrm>
          <a:prstGeom prst="rect">
            <a:avLst/>
          </a:prstGeom>
        </p:spPr>
        <p:txBody>
          <a:bodyPr>
            <a:spAutoFit/>
          </a:bodyPr>
          <a:lstStyle/>
          <a:p>
            <a:pPr eaLnBrk="1" hangingPunct="1">
              <a:defRPr/>
            </a:pPr>
            <a:r>
              <a:rPr lang="en-US" sz="1800" dirty="0">
                <a:latin typeface="Calibri" panose="020F0502020204030204" pitchFamily="34" charset="0"/>
                <a:ea typeface="ＭＳ Ｐゴシック" charset="0"/>
                <a:cs typeface="Calibri" panose="020F0502020204030204" pitchFamily="34" charset="0"/>
              </a:rPr>
              <a:t>A therapy </a:t>
            </a:r>
            <a:r>
              <a:rPr lang="en-US" sz="1800" dirty="0" err="1">
                <a:latin typeface="Calibri" panose="020F0502020204030204" pitchFamily="34" charset="0"/>
                <a:ea typeface="ＭＳ Ｐゴシック" charset="0"/>
                <a:cs typeface="Calibri" panose="020F0502020204030204" pitchFamily="34" charset="0"/>
              </a:rPr>
              <a:t>programme</a:t>
            </a:r>
            <a:r>
              <a:rPr lang="en-US" sz="1800" dirty="0">
                <a:latin typeface="Calibri" panose="020F0502020204030204" pitchFamily="34" charset="0"/>
                <a:ea typeface="ＭＳ Ｐゴシック" charset="0"/>
                <a:cs typeface="Calibri" panose="020F0502020204030204" pitchFamily="34" charset="0"/>
              </a:rPr>
              <a:t> supports neurodiverse infants (pre-diagnosis) and their families. </a:t>
            </a:r>
          </a:p>
          <a:p>
            <a:pPr eaLnBrk="1" hangingPunct="1">
              <a:defRPr/>
            </a:pPr>
            <a:r>
              <a:rPr lang="en-GB" sz="1800" dirty="0">
                <a:latin typeface="Calibri" panose="020F0502020204030204" pitchFamily="34" charset="0"/>
                <a:ea typeface="ＭＳ Ｐゴシック" charset="0"/>
                <a:cs typeface="Calibri" panose="020F0502020204030204" pitchFamily="34" charset="0"/>
              </a:rPr>
              <a:t>Home based, manualised, neuro-affirmative</a:t>
            </a:r>
          </a:p>
          <a:p>
            <a:pPr eaLnBrk="1" hangingPunct="1">
              <a:defRPr/>
            </a:pPr>
            <a:r>
              <a:rPr lang="en-GB" sz="1800" dirty="0">
                <a:latin typeface="Calibri" panose="020F0502020204030204" pitchFamily="34" charset="0"/>
                <a:ea typeface="ＭＳ Ｐゴシック" charset="0"/>
                <a:cs typeface="Calibri" panose="020F0502020204030204" pitchFamily="34" charset="0"/>
              </a:rPr>
              <a:t>Video-feedback with parents around awareness and responding</a:t>
            </a:r>
          </a:p>
          <a:p>
            <a:pPr eaLnBrk="1" hangingPunct="1">
              <a:defRPr/>
            </a:pPr>
            <a:r>
              <a:rPr lang="en-GB" sz="1800" dirty="0">
                <a:latin typeface="Calibri" panose="020F0502020204030204" pitchFamily="34" charset="0"/>
                <a:ea typeface="ＭＳ Ｐゴシック" charset="0"/>
                <a:cs typeface="Calibri" panose="020F0502020204030204" pitchFamily="34" charset="0"/>
              </a:rPr>
              <a:t>Up to 10 sessions over 5 months (9-20 months) </a:t>
            </a:r>
          </a:p>
          <a:p>
            <a:pPr eaLnBrk="1" hangingPunct="1">
              <a:defRPr/>
            </a:pPr>
            <a:r>
              <a:rPr lang="en-GB" sz="1800" dirty="0">
                <a:latin typeface="Calibri" panose="020F0502020204030204" pitchFamily="34" charset="0"/>
                <a:ea typeface="ＭＳ Ｐゴシック" charset="0"/>
                <a:cs typeface="Calibri" panose="020F0502020204030204" pitchFamily="34" charset="0"/>
              </a:rPr>
              <a:t>Collaborative and strength based – it’s about mutual discovery (with parent and therapist)</a:t>
            </a:r>
          </a:p>
          <a:p>
            <a:pPr eaLnBrk="1" hangingPunct="1">
              <a:defRPr/>
            </a:pPr>
            <a:r>
              <a:rPr lang="en-GB" sz="1800" dirty="0">
                <a:latin typeface="Calibri" panose="020F0502020204030204" pitchFamily="34" charset="0"/>
                <a:ea typeface="Times New Roman"/>
                <a:cs typeface="Calibri" panose="020F0502020204030204" pitchFamily="34" charset="0"/>
              </a:rPr>
              <a:t>Daily practice plans for parents </a:t>
            </a:r>
          </a:p>
          <a:p>
            <a:pPr eaLnBrk="1" hangingPunct="1">
              <a:defRPr/>
            </a:pPr>
            <a:r>
              <a:rPr lang="en-GB" sz="1800" dirty="0">
                <a:latin typeface="Calibri" panose="020F0502020204030204" pitchFamily="34" charset="0"/>
                <a:cs typeface="Calibri" panose="020F0502020204030204" pitchFamily="34" charset="0"/>
              </a:rPr>
              <a:t>Individualised for each infant, works with child and child’s uniqu</a:t>
            </a:r>
            <a:r>
              <a:rPr lang="en-GB" sz="1800" dirty="0">
                <a:solidFill>
                  <a:srgbClr val="002060"/>
                </a:solidFill>
                <a:latin typeface="Calibri" panose="020F0502020204030204" pitchFamily="34" charset="0"/>
                <a:cs typeface="Calibri" panose="020F0502020204030204" pitchFamily="34" charset="0"/>
              </a:rPr>
              <a:t>e communication style</a:t>
            </a:r>
            <a:endParaRPr lang="en-US" sz="1800" dirty="0">
              <a:solidFill>
                <a:srgbClr val="002060"/>
              </a:solidFill>
              <a:latin typeface="Calibri" panose="020F0502020204030204" pitchFamily="34" charset="0"/>
              <a:cs typeface="Calibri" panose="020F0502020204030204" pitchFamily="34" charset="0"/>
            </a:endParaRPr>
          </a:p>
          <a:p>
            <a:pPr eaLnBrk="1" hangingPunct="1">
              <a:defRPr/>
            </a:pPr>
            <a:endParaRPr lang="en-US" sz="1800" dirty="0">
              <a:latin typeface="Arial" panose="020B0604020202020204" pitchFamily="34" charset="0"/>
              <a:ea typeface="ＭＳ Ｐゴシック" charset="0"/>
              <a:cs typeface="Arial" panose="020B0604020202020204" pitchFamily="34" charset="0"/>
            </a:endParaRPr>
          </a:p>
          <a:p>
            <a:pPr eaLnBrk="1" hangingPunct="1">
              <a:defRPr/>
            </a:pPr>
            <a:endParaRPr lang="en-US" sz="2400" dirty="0">
              <a:solidFill>
                <a:srgbClr val="002060"/>
              </a:solidFill>
              <a:latin typeface="Arial" panose="020B0604020202020204" pitchFamily="34" charset="0"/>
              <a:ea typeface="ＭＳ Ｐゴシック" charset="0"/>
              <a:cs typeface="Arial" panose="020B0604020202020204" pitchFamily="34" charset="0"/>
            </a:endParaRPr>
          </a:p>
          <a:p>
            <a:pPr eaLnBrk="1" hangingPunct="1">
              <a:defRPr/>
            </a:pPr>
            <a:endParaRPr lang="en-US" sz="2400" dirty="0">
              <a:solidFill>
                <a:srgbClr val="002060"/>
              </a:solidFill>
              <a:latin typeface="Arial" panose="020B0604020202020204" pitchFamily="34" charset="0"/>
              <a:ea typeface="ＭＳ Ｐゴシック" charset="0"/>
              <a:cs typeface="Arial" panose="020B0604020202020204" pitchFamily="34" charset="0"/>
            </a:endParaRPr>
          </a:p>
          <a:p>
            <a:pPr eaLnBrk="1" hangingPunct="1">
              <a:defRPr/>
            </a:pPr>
            <a:endParaRPr lang="en-US" sz="2400" dirty="0">
              <a:solidFill>
                <a:srgbClr val="002060"/>
              </a:solidFill>
              <a:latin typeface="Arial" panose="020B0604020202020204" pitchFamily="34" charset="0"/>
              <a:ea typeface="ＭＳ Ｐゴシック" charset="0"/>
              <a:cs typeface="Arial" panose="020B0604020202020204" pitchFamily="34" charset="0"/>
            </a:endParaRPr>
          </a:p>
          <a:p>
            <a:pPr eaLnBrk="1" hangingPunct="1">
              <a:defRPr/>
            </a:pPr>
            <a:endParaRPr lang="en-US" sz="2400" dirty="0">
              <a:latin typeface="+mj-lt"/>
              <a:ea typeface="ＭＳ Ｐゴシック" charset="0"/>
              <a:cs typeface="ＭＳ Ｐゴシック" charset="0"/>
            </a:endParaRPr>
          </a:p>
        </p:txBody>
      </p:sp>
      <p:pic>
        <p:nvPicPr>
          <p:cNvPr id="5" name="Picture 4">
            <a:extLst>
              <a:ext uri="{FF2B5EF4-FFF2-40B4-BE49-F238E27FC236}">
                <a16:creationId xmlns:a16="http://schemas.microsoft.com/office/drawing/2014/main" id="{ECB2DDBF-C3FF-79C0-F150-3EE3F8AA0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81" y="5040261"/>
            <a:ext cx="7262949" cy="1309866"/>
          </a:xfrm>
          <a:prstGeom prst="rect">
            <a:avLst/>
          </a:prstGeom>
        </p:spPr>
      </p:pic>
      <p:sp>
        <p:nvSpPr>
          <p:cNvPr id="7" name="TextBox 6">
            <a:extLst>
              <a:ext uri="{FF2B5EF4-FFF2-40B4-BE49-F238E27FC236}">
                <a16:creationId xmlns:a16="http://schemas.microsoft.com/office/drawing/2014/main" id="{940250C9-E9EB-D2DA-D3F0-53CD4CE726BD}"/>
              </a:ext>
            </a:extLst>
          </p:cNvPr>
          <p:cNvSpPr txBox="1"/>
          <p:nvPr/>
        </p:nvSpPr>
        <p:spPr>
          <a:xfrm>
            <a:off x="7849848" y="4608566"/>
            <a:ext cx="4043033" cy="1754326"/>
          </a:xfrm>
          <a:prstGeom prst="rect">
            <a:avLst/>
          </a:prstGeom>
          <a:noFill/>
        </p:spPr>
        <p:txBody>
          <a:bodyPr wrap="square">
            <a:spAutoFit/>
          </a:bodyPr>
          <a:lstStyle/>
          <a:p>
            <a:endParaRPr lang="en-US" sz="1800" dirty="0"/>
          </a:p>
          <a:p>
            <a:endParaRPr lang="en-US" dirty="0"/>
          </a:p>
          <a:p>
            <a:r>
              <a:rPr lang="en-US" sz="1800" dirty="0"/>
              <a:t>N=103 neurodiverse babies from 12 months identified on SACS </a:t>
            </a:r>
          </a:p>
          <a:p>
            <a:r>
              <a:rPr lang="en-US" sz="1800" dirty="0"/>
              <a:t>5 month therapy programme </a:t>
            </a:r>
          </a:p>
          <a:p>
            <a:r>
              <a:rPr lang="en-US" sz="1800" dirty="0"/>
              <a:t>3 year FU to diagnosis</a:t>
            </a:r>
          </a:p>
        </p:txBody>
      </p:sp>
      <p:sp>
        <p:nvSpPr>
          <p:cNvPr id="8" name="Rectangle 7">
            <a:extLst>
              <a:ext uri="{FF2B5EF4-FFF2-40B4-BE49-F238E27FC236}">
                <a16:creationId xmlns:a16="http://schemas.microsoft.com/office/drawing/2014/main" id="{0ABAF179-D953-102D-6158-C6D3FDEB88A9}"/>
              </a:ext>
            </a:extLst>
          </p:cNvPr>
          <p:cNvSpPr/>
          <p:nvPr/>
        </p:nvSpPr>
        <p:spPr>
          <a:xfrm>
            <a:off x="0" y="274951"/>
            <a:ext cx="4170556" cy="46584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          </a:t>
            </a:r>
            <a:r>
              <a:rPr lang="en-US" sz="2400" dirty="0" err="1"/>
              <a:t>iBASIS</a:t>
            </a:r>
            <a:r>
              <a:rPr lang="en-US" sz="2400" dirty="0"/>
              <a:t> early support</a:t>
            </a:r>
          </a:p>
        </p:txBody>
      </p:sp>
      <p:pic>
        <p:nvPicPr>
          <p:cNvPr id="11" name="Picture 10">
            <a:extLst>
              <a:ext uri="{FF2B5EF4-FFF2-40B4-BE49-F238E27FC236}">
                <a16:creationId xmlns:a16="http://schemas.microsoft.com/office/drawing/2014/main" id="{B59F95D9-7DBE-D618-4E04-BB2C58911648}"/>
              </a:ext>
            </a:extLst>
          </p:cNvPr>
          <p:cNvPicPr>
            <a:picLocks noChangeAspect="1"/>
          </p:cNvPicPr>
          <p:nvPr/>
        </p:nvPicPr>
        <p:blipFill>
          <a:blip r:embed="rId3"/>
          <a:stretch>
            <a:fillRect/>
          </a:stretch>
        </p:blipFill>
        <p:spPr>
          <a:xfrm>
            <a:off x="3728827" y="110110"/>
            <a:ext cx="441729" cy="630684"/>
          </a:xfrm>
          <a:prstGeom prst="rect">
            <a:avLst/>
          </a:prstGeom>
        </p:spPr>
      </p:pic>
    </p:spTree>
    <p:extLst>
      <p:ext uri="{BB962C8B-B14F-4D97-AF65-F5344CB8AC3E}">
        <p14:creationId xmlns:p14="http://schemas.microsoft.com/office/powerpoint/2010/main" val="1068927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D5B8B9-0626-EB2E-0F30-EFC347795002}"/>
              </a:ext>
            </a:extLst>
          </p:cNvPr>
          <p:cNvSpPr>
            <a:spLocks noGrp="1"/>
          </p:cNvSpPr>
          <p:nvPr>
            <p:ph idx="1"/>
          </p:nvPr>
        </p:nvSpPr>
        <p:spPr>
          <a:xfrm>
            <a:off x="838200" y="1197826"/>
            <a:ext cx="10515600" cy="4001971"/>
          </a:xfrm>
        </p:spPr>
        <p:txBody>
          <a:bodyPr>
            <a:normAutofit/>
          </a:bodyPr>
          <a:lstStyle/>
          <a:p>
            <a:pPr eaLnBrk="1" hangingPunct="1">
              <a:defRPr/>
            </a:pPr>
            <a:r>
              <a:rPr lang="en-US" sz="2200" dirty="0">
                <a:latin typeface="Calibri" panose="020F0502020204030204" pitchFamily="34" charset="0"/>
                <a:ea typeface="ＭＳ Ｐゴシック" charset="0"/>
                <a:cs typeface="Calibri" panose="020F0502020204030204" pitchFamily="34" charset="0"/>
              </a:rPr>
              <a:t>Supports neurodiverse, autistic or children suspected of autism (pre- and post-diagnosis) and their families. </a:t>
            </a:r>
          </a:p>
          <a:p>
            <a:pPr eaLnBrk="1" hangingPunct="1">
              <a:defRPr/>
            </a:pPr>
            <a:r>
              <a:rPr lang="en-US" sz="2200" dirty="0">
                <a:latin typeface="Calibri" panose="020F0502020204030204" pitchFamily="34" charset="0"/>
                <a:ea typeface="ＭＳ Ｐゴシック" charset="0"/>
                <a:cs typeface="Calibri" panose="020F0502020204030204" pitchFamily="34" charset="0"/>
              </a:rPr>
              <a:t>Parent/ caregiver mediated.</a:t>
            </a:r>
          </a:p>
          <a:p>
            <a:pPr eaLnBrk="1" hangingPunct="1">
              <a:defRPr/>
            </a:pPr>
            <a:r>
              <a:rPr lang="en-GB" sz="2200" dirty="0">
                <a:latin typeface="Calibri" panose="020F0502020204030204" pitchFamily="34" charset="0"/>
                <a:ea typeface="ＭＳ Ｐゴシック" charset="0"/>
                <a:cs typeface="Calibri" panose="020F0502020204030204" pitchFamily="34" charset="0"/>
              </a:rPr>
              <a:t>Home, education, centre-based or online, manualised, neuro-affirmative approach</a:t>
            </a:r>
          </a:p>
          <a:p>
            <a:pPr eaLnBrk="1" hangingPunct="1">
              <a:defRPr/>
            </a:pPr>
            <a:r>
              <a:rPr lang="en-GB" sz="2200" dirty="0">
                <a:latin typeface="Calibri" panose="020F0502020204030204" pitchFamily="34" charset="0"/>
                <a:ea typeface="ＭＳ Ｐゴシック" charset="0"/>
                <a:cs typeface="Calibri" panose="020F0502020204030204" pitchFamily="34" charset="0"/>
              </a:rPr>
              <a:t>Video-feedback</a:t>
            </a:r>
          </a:p>
          <a:p>
            <a:pPr eaLnBrk="1" hangingPunct="1">
              <a:defRPr/>
            </a:pPr>
            <a:r>
              <a:rPr lang="en-GB" sz="2200" dirty="0">
                <a:latin typeface="Calibri" panose="020F0502020204030204" pitchFamily="34" charset="0"/>
                <a:ea typeface="ＭＳ Ｐゴシック" charset="0"/>
                <a:cs typeface="Calibri" panose="020F0502020204030204" pitchFamily="34" charset="0"/>
              </a:rPr>
              <a:t>Up to 12 x 90 minute sessions over 6 months (2-11 years) </a:t>
            </a:r>
          </a:p>
          <a:p>
            <a:pPr eaLnBrk="1" hangingPunct="1">
              <a:defRPr/>
            </a:pPr>
            <a:r>
              <a:rPr lang="en-GB" sz="2200" dirty="0">
                <a:latin typeface="Calibri" panose="020F0502020204030204" pitchFamily="34" charset="0"/>
                <a:ea typeface="ＭＳ Ｐゴシック" charset="0"/>
                <a:cs typeface="Calibri" panose="020F0502020204030204" pitchFamily="34" charset="0"/>
              </a:rPr>
              <a:t>A collaborative partnership building the caregiver’s knowledge and skills </a:t>
            </a:r>
          </a:p>
          <a:p>
            <a:pPr eaLnBrk="1" hangingPunct="1">
              <a:defRPr/>
            </a:pPr>
            <a:r>
              <a:rPr lang="en-GB" sz="2200" dirty="0">
                <a:latin typeface="Calibri" panose="020F0502020204030204" pitchFamily="34" charset="0"/>
                <a:ea typeface="Times New Roman"/>
                <a:cs typeface="Calibri" panose="020F0502020204030204" pitchFamily="34" charset="0"/>
              </a:rPr>
              <a:t>30 minutes daily practice of new goals</a:t>
            </a:r>
          </a:p>
          <a:p>
            <a:pPr eaLnBrk="1" hangingPunct="1">
              <a:defRPr/>
            </a:pPr>
            <a:r>
              <a:rPr lang="en-GB" sz="2200" dirty="0">
                <a:latin typeface="Calibri" panose="020F0502020204030204" pitchFamily="34" charset="0"/>
                <a:cs typeface="Calibri" panose="020F0502020204030204" pitchFamily="34" charset="0"/>
              </a:rPr>
              <a:t>Individualised for each child</a:t>
            </a:r>
            <a:endParaRPr lang="en-US" sz="2200" dirty="0">
              <a:solidFill>
                <a:srgbClr val="002060"/>
              </a:solidFill>
              <a:latin typeface="Calibri" panose="020F0502020204030204" pitchFamily="34" charset="0"/>
              <a:cs typeface="Calibri" panose="020F0502020204030204" pitchFamily="34" charset="0"/>
            </a:endParaRPr>
          </a:p>
          <a:p>
            <a:endParaRPr lang="en-US" dirty="0"/>
          </a:p>
        </p:txBody>
      </p:sp>
      <p:sp>
        <p:nvSpPr>
          <p:cNvPr id="4" name="Rectangle 3">
            <a:extLst>
              <a:ext uri="{FF2B5EF4-FFF2-40B4-BE49-F238E27FC236}">
                <a16:creationId xmlns:a16="http://schemas.microsoft.com/office/drawing/2014/main" id="{893720B1-7195-27A9-DBAD-EBA2898BCB15}"/>
              </a:ext>
            </a:extLst>
          </p:cNvPr>
          <p:cNvSpPr/>
          <p:nvPr/>
        </p:nvSpPr>
        <p:spPr>
          <a:xfrm>
            <a:off x="0" y="364827"/>
            <a:ext cx="3077737" cy="46584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0347FF85-10C1-81B0-1CEB-E5CA53B72DCF}"/>
              </a:ext>
            </a:extLst>
          </p:cNvPr>
          <p:cNvSpPr txBox="1">
            <a:spLocks/>
          </p:cNvSpPr>
          <p:nvPr/>
        </p:nvSpPr>
        <p:spPr>
          <a:xfrm>
            <a:off x="657922" y="285237"/>
            <a:ext cx="2642840" cy="512297"/>
          </a:xfrm>
          <a:prstGeom prst="rect">
            <a:avLst/>
          </a:prstGeom>
        </p:spPr>
        <p:txBody>
          <a:bodyPr vert="horz" lIns="0" tIns="0" rIns="0" bIns="0" rtlCol="0" anchor="b" anchorCtr="0">
            <a:normAutofit fontScale="25000" lnSpcReduction="20000"/>
          </a:bodyPr>
          <a:lstStyle>
            <a:lvl1pPr algn="l" defTabSz="914400" rtl="0" eaLnBrk="1" latinLnBrk="0" hangingPunct="1">
              <a:lnSpc>
                <a:spcPct val="80000"/>
              </a:lnSpc>
              <a:spcBef>
                <a:spcPct val="0"/>
              </a:spcBef>
              <a:buNone/>
              <a:defRPr sz="6000" b="1" i="0" kern="1200" spc="-110" baseline="0">
                <a:solidFill>
                  <a:schemeClr val="bg1"/>
                </a:solidFill>
                <a:latin typeface="Uniform Extra Condensed" panose="02000000000000000000" pitchFamily="2" charset="77"/>
                <a:ea typeface="+mj-ea"/>
                <a:cs typeface="+mj-cs"/>
              </a:defRPr>
            </a:lvl1pPr>
          </a:lstStyle>
          <a:p>
            <a:endParaRPr lang="en-GB" sz="4500" dirty="0">
              <a:solidFill>
                <a:srgbClr val="FF0000"/>
              </a:solidFill>
            </a:endParaRPr>
          </a:p>
          <a:p>
            <a:endParaRPr lang="en-GB" sz="4500" dirty="0"/>
          </a:p>
          <a:p>
            <a:endParaRPr lang="en-GB" sz="4500" dirty="0"/>
          </a:p>
          <a:p>
            <a:r>
              <a:rPr lang="en-GB" sz="9600" b="0" dirty="0">
                <a:cs typeface="Arial" panose="020B0604020202020204" pitchFamily="34" charset="0"/>
              </a:rPr>
              <a:t>PACT Intervention</a:t>
            </a:r>
            <a:endParaRPr lang="en-GB" sz="4800" b="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A7E4E86-814C-CEA1-91A4-FB384F949708}"/>
              </a:ext>
            </a:extLst>
          </p:cNvPr>
          <p:cNvPicPr>
            <a:picLocks noChangeAspect="1"/>
          </p:cNvPicPr>
          <p:nvPr/>
        </p:nvPicPr>
        <p:blipFill>
          <a:blip r:embed="rId3"/>
          <a:stretch>
            <a:fillRect/>
          </a:stretch>
        </p:blipFill>
        <p:spPr>
          <a:xfrm>
            <a:off x="2844073" y="210885"/>
            <a:ext cx="467328" cy="619785"/>
          </a:xfrm>
          <a:prstGeom prst="rect">
            <a:avLst/>
          </a:prstGeom>
        </p:spPr>
      </p:pic>
      <p:pic>
        <p:nvPicPr>
          <p:cNvPr id="2" name="Picture 1" descr="Screen Shot 2016-11-03 at 10.53.15.png">
            <a:extLst>
              <a:ext uri="{FF2B5EF4-FFF2-40B4-BE49-F238E27FC236}">
                <a16:creationId xmlns:a16="http://schemas.microsoft.com/office/drawing/2014/main" id="{C9C4DBB8-B8A8-CF0D-74ED-EE803AEE632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5932" y="5174392"/>
            <a:ext cx="6619750" cy="16851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1">
            <a:extLst>
              <a:ext uri="{FF2B5EF4-FFF2-40B4-BE49-F238E27FC236}">
                <a16:creationId xmlns:a16="http://schemas.microsoft.com/office/drawing/2014/main" id="{C4FA78AB-D30E-0C4E-BC97-1CD5CC2AB9D2}"/>
              </a:ext>
            </a:extLst>
          </p:cNvPr>
          <p:cNvSpPr txBox="1">
            <a:spLocks noChangeArrowheads="1"/>
          </p:cNvSpPr>
          <p:nvPr/>
        </p:nvSpPr>
        <p:spPr bwMode="auto">
          <a:xfrm>
            <a:off x="7294181" y="5819711"/>
            <a:ext cx="3886955" cy="369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1" tIns="45715" rIns="91431" bIns="45715">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50000"/>
              </a:spcBef>
              <a:spcAft>
                <a:spcPct val="0"/>
              </a:spcAft>
              <a:defRPr sz="2400">
                <a:solidFill>
                  <a:schemeClr val="tx1"/>
                </a:solidFill>
                <a:latin typeface="Arial" charset="0"/>
                <a:ea typeface="ＭＳ Ｐゴシック" charset="0"/>
              </a:defRPr>
            </a:lvl6pPr>
            <a:lvl7pPr marL="2971800" indent="-228600" eaLnBrk="0" fontAlgn="base" hangingPunct="0">
              <a:spcBef>
                <a:spcPct val="50000"/>
              </a:spcBef>
              <a:spcAft>
                <a:spcPct val="0"/>
              </a:spcAft>
              <a:defRPr sz="2400">
                <a:solidFill>
                  <a:schemeClr val="tx1"/>
                </a:solidFill>
                <a:latin typeface="Arial" charset="0"/>
                <a:ea typeface="ＭＳ Ｐゴシック" charset="0"/>
              </a:defRPr>
            </a:lvl7pPr>
            <a:lvl8pPr marL="3429000" indent="-228600" eaLnBrk="0" fontAlgn="base" hangingPunct="0">
              <a:spcBef>
                <a:spcPct val="50000"/>
              </a:spcBef>
              <a:spcAft>
                <a:spcPct val="0"/>
              </a:spcAft>
              <a:defRPr sz="2400">
                <a:solidFill>
                  <a:schemeClr val="tx1"/>
                </a:solidFill>
                <a:latin typeface="Arial" charset="0"/>
                <a:ea typeface="ＭＳ Ｐゴシック" charset="0"/>
              </a:defRPr>
            </a:lvl8pPr>
            <a:lvl9pPr marL="3886200" indent="-228600" eaLnBrk="0" fontAlgn="base" hangingPunct="0">
              <a:spcBef>
                <a:spcPct val="50000"/>
              </a:spcBef>
              <a:spcAft>
                <a:spcPct val="0"/>
              </a:spcAft>
              <a:defRPr sz="2400">
                <a:solidFill>
                  <a:schemeClr val="tx1"/>
                </a:solidFill>
                <a:latin typeface="Arial" charset="0"/>
                <a:ea typeface="ＭＳ Ｐゴシック" charset="0"/>
              </a:defRPr>
            </a:lvl9pPr>
          </a:lstStyle>
          <a:p>
            <a:pPr eaLnBrk="1" hangingPunct="1"/>
            <a:r>
              <a:rPr lang="en-US" sz="1800" i="1" dirty="0">
                <a:latin typeface="Calibri"/>
                <a:cs typeface="Calibri"/>
              </a:rPr>
              <a:t>The Lancet </a:t>
            </a:r>
            <a:r>
              <a:rPr lang="en-GB" sz="1800" i="1" dirty="0">
                <a:latin typeface="Calibri"/>
                <a:cs typeface="Calibri"/>
              </a:rPr>
              <a:t>(2016); 388: 2501-2509 </a:t>
            </a:r>
            <a:endParaRPr lang="en-US" sz="1800" i="1" dirty="0">
              <a:latin typeface="Calibri"/>
              <a:cs typeface="Calibri"/>
            </a:endParaRPr>
          </a:p>
        </p:txBody>
      </p:sp>
    </p:spTree>
    <p:extLst>
      <p:ext uri="{BB962C8B-B14F-4D97-AF65-F5344CB8AC3E}">
        <p14:creationId xmlns:p14="http://schemas.microsoft.com/office/powerpoint/2010/main" val="91559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98CD9-C321-F687-649D-7C622BBCC91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FC8B51-341C-58EE-8DEE-F52DE93C2421}"/>
              </a:ext>
            </a:extLst>
          </p:cNvPr>
          <p:cNvSpPr txBox="1"/>
          <p:nvPr/>
        </p:nvSpPr>
        <p:spPr>
          <a:xfrm>
            <a:off x="383138" y="1308384"/>
            <a:ext cx="5562734" cy="5386090"/>
          </a:xfrm>
          <a:prstGeom prst="rect">
            <a:avLst/>
          </a:prstGeom>
          <a:noFill/>
        </p:spPr>
        <p:txBody>
          <a:bodyPr wrap="square">
            <a:spAutoFit/>
          </a:bodyPr>
          <a:lstStyle/>
          <a:p>
            <a:pPr algn="l"/>
            <a:r>
              <a:rPr lang="en-GB" sz="2400" b="1" i="1" dirty="0">
                <a:solidFill>
                  <a:srgbClr val="3B7D23"/>
                </a:solidFill>
                <a:latin typeface="Aptos" panose="020B0004020202020204" pitchFamily="34" charset="0"/>
              </a:rPr>
              <a:t>E</a:t>
            </a:r>
            <a:r>
              <a:rPr lang="en-GB" sz="2400" b="1" i="1" u="none" strike="noStrike" dirty="0">
                <a:solidFill>
                  <a:srgbClr val="3B7D23"/>
                </a:solidFill>
                <a:effectLst/>
                <a:latin typeface="Aptos" panose="020B0004020202020204" pitchFamily="34" charset="0"/>
              </a:rPr>
              <a:t>nd of therapy</a:t>
            </a:r>
            <a:endParaRPr lang="en-GB" sz="2000" b="0" i="0" u="none" strike="noStrike" dirty="0">
              <a:solidFill>
                <a:srgbClr val="212121"/>
              </a:solidFill>
              <a:effectLst/>
              <a:latin typeface="Calibri" panose="020F0502020204030204" pitchFamily="34" charset="0"/>
            </a:endParaRPr>
          </a:p>
          <a:p>
            <a:pPr algn="l"/>
            <a:endParaRPr lang="en-GB" sz="2400" b="1" i="1" u="none" strike="noStrike" dirty="0">
              <a:solidFill>
                <a:srgbClr val="000000"/>
              </a:solidFill>
              <a:effectLst/>
              <a:latin typeface="Aptos" panose="020B0004020202020204" pitchFamily="34" charset="0"/>
            </a:endParaRPr>
          </a:p>
          <a:p>
            <a:pPr algn="l"/>
            <a:r>
              <a:rPr lang="en-GB" sz="2400" b="1" i="1" u="none" strike="noStrike" dirty="0">
                <a:solidFill>
                  <a:srgbClr val="000000"/>
                </a:solidFill>
                <a:effectLst/>
                <a:latin typeface="Aptos" panose="020B0004020202020204" pitchFamily="34" charset="0"/>
              </a:rPr>
              <a:t>Parent synchrony </a:t>
            </a:r>
          </a:p>
          <a:p>
            <a:pPr algn="l"/>
            <a:r>
              <a:rPr lang="en-GB" sz="2400" b="1" i="1" u="none" strike="noStrike" dirty="0">
                <a:solidFill>
                  <a:srgbClr val="000000"/>
                </a:solidFill>
                <a:effectLst/>
                <a:latin typeface="Aptos" panose="020B0004020202020204" pitchFamily="34" charset="0"/>
              </a:rPr>
              <a:t>Child social initiations in the dyad </a:t>
            </a:r>
            <a:endParaRPr lang="en-GB" sz="2000" b="0"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Autistic behaviours</a:t>
            </a:r>
          </a:p>
          <a:p>
            <a:pPr algn="l"/>
            <a:r>
              <a:rPr lang="en-GB" sz="2400" b="1" i="1" u="none" strike="noStrike" dirty="0">
                <a:solidFill>
                  <a:srgbClr val="212121"/>
                </a:solidFill>
                <a:effectLst/>
                <a:latin typeface="Aptos" panose="020B0004020202020204" pitchFamily="34" charset="0"/>
              </a:rPr>
              <a:t>Child Language </a:t>
            </a:r>
            <a:r>
              <a:rPr lang="en-GB" sz="2000" i="1" dirty="0">
                <a:solidFill>
                  <a:srgbClr val="212121"/>
                </a:solidFill>
                <a:latin typeface="Aptos" panose="020B0004020202020204" pitchFamily="34" charset="0"/>
              </a:rPr>
              <a:t>Parent report </a:t>
            </a:r>
            <a:r>
              <a:rPr lang="en-GB" sz="2000" b="1" i="1" u="none" strike="noStrike" dirty="0">
                <a:solidFill>
                  <a:srgbClr val="212121"/>
                </a:solidFill>
                <a:effectLst/>
                <a:latin typeface="Aptos" panose="020B0004020202020204" pitchFamily="34" charset="0"/>
              </a:rPr>
              <a:t>– </a:t>
            </a:r>
            <a:r>
              <a:rPr lang="en-GB" sz="2000" b="0" i="1" u="none" strike="noStrike" dirty="0">
                <a:solidFill>
                  <a:srgbClr val="212121"/>
                </a:solidFill>
                <a:effectLst/>
                <a:latin typeface="Aptos" panose="020B0004020202020204" pitchFamily="34" charset="0"/>
              </a:rPr>
              <a:t>Receptive &amp; Expressive - no change structural language in lab</a:t>
            </a:r>
            <a:endParaRPr lang="en-GB" sz="2000" b="0" i="1"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Child social communication </a:t>
            </a:r>
            <a:r>
              <a:rPr lang="en-GB" sz="2000" i="1" u="none" strike="noStrike" dirty="0">
                <a:solidFill>
                  <a:srgbClr val="212121"/>
                </a:solidFill>
                <a:effectLst/>
                <a:latin typeface="Aptos" panose="020B0004020202020204" pitchFamily="34" charset="0"/>
              </a:rPr>
              <a:t>CSBS</a:t>
            </a:r>
            <a:endParaRPr lang="en-GB" i="1"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Child overall adaptation </a:t>
            </a:r>
            <a:r>
              <a:rPr lang="en-GB" sz="2000" i="1" u="none" strike="noStrike" dirty="0">
                <a:solidFill>
                  <a:srgbClr val="212121"/>
                </a:solidFill>
                <a:effectLst/>
                <a:latin typeface="Aptos" panose="020B0004020202020204" pitchFamily="34" charset="0"/>
              </a:rPr>
              <a:t>Parent report</a:t>
            </a:r>
            <a:endParaRPr lang="en-GB" b="0"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Family functioning </a:t>
            </a:r>
            <a:r>
              <a:rPr lang="en-GB" sz="2000" i="1" u="none" strike="noStrike" dirty="0">
                <a:solidFill>
                  <a:srgbClr val="212121"/>
                </a:solidFill>
                <a:effectLst/>
                <a:latin typeface="Aptos" panose="020B0004020202020204" pitchFamily="34" charset="0"/>
              </a:rPr>
              <a:t>AFEQ – especially child development</a:t>
            </a:r>
            <a:endParaRPr lang="en-GB"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Child challenging behaviour</a:t>
            </a:r>
            <a:r>
              <a:rPr lang="en-GB" sz="2400" b="0" i="1" u="none" strike="noStrike" dirty="0">
                <a:solidFill>
                  <a:srgbClr val="212121"/>
                </a:solidFill>
                <a:effectLst/>
                <a:latin typeface="Aptos" panose="020B0004020202020204" pitchFamily="34" charset="0"/>
              </a:rPr>
              <a:t> at home and school </a:t>
            </a:r>
            <a:r>
              <a:rPr lang="en-GB" sz="2000" i="1" dirty="0">
                <a:solidFill>
                  <a:srgbClr val="212121"/>
                </a:solidFill>
                <a:latin typeface="Aptos" panose="020B0004020202020204" pitchFamily="34" charset="0"/>
              </a:rPr>
              <a:t>- </a:t>
            </a:r>
            <a:r>
              <a:rPr lang="en-GB" sz="2000" b="0" i="1" u="none" strike="noStrike" dirty="0">
                <a:solidFill>
                  <a:srgbClr val="212121"/>
                </a:solidFill>
                <a:effectLst/>
                <a:latin typeface="Aptos" panose="020B0004020202020204" pitchFamily="34" charset="0"/>
              </a:rPr>
              <a:t>PACT-G</a:t>
            </a:r>
            <a:endParaRPr lang="en-GB" b="0" i="1" u="none" strike="noStrike" dirty="0">
              <a:solidFill>
                <a:srgbClr val="212121"/>
              </a:solidFill>
              <a:effectLst/>
              <a:latin typeface="Calibri" panose="020F0502020204030204" pitchFamily="34" charset="0"/>
            </a:endParaRPr>
          </a:p>
          <a:p>
            <a:pPr algn="l"/>
            <a:r>
              <a:rPr lang="en-GB" sz="2400" b="0" i="1" u="none" strike="noStrike" dirty="0">
                <a:solidFill>
                  <a:srgbClr val="212121"/>
                </a:solidFill>
                <a:effectLst/>
                <a:latin typeface="Aptos" panose="020B0004020202020204" pitchFamily="34" charset="0"/>
              </a:rPr>
              <a:t> </a:t>
            </a:r>
            <a:endParaRPr lang="en-GB" sz="2000" b="0" i="0" u="none" strike="noStrike" dirty="0">
              <a:solidFill>
                <a:srgbClr val="212121"/>
              </a:solidFill>
              <a:effectLst/>
              <a:latin typeface="Calibri" panose="020F0502020204030204" pitchFamily="34" charset="0"/>
            </a:endParaRPr>
          </a:p>
          <a:p>
            <a:pPr algn="l"/>
            <a:endParaRPr lang="en-GB" sz="1600" b="0" i="0" u="none" strike="noStrike" dirty="0">
              <a:solidFill>
                <a:srgbClr val="212121"/>
              </a:solidFill>
              <a:effectLst/>
              <a:latin typeface="Calibri" panose="020F0502020204030204" pitchFamily="34" charset="0"/>
            </a:endParaRPr>
          </a:p>
        </p:txBody>
      </p:sp>
      <p:sp>
        <p:nvSpPr>
          <p:cNvPr id="6" name="Title 5">
            <a:extLst>
              <a:ext uri="{FF2B5EF4-FFF2-40B4-BE49-F238E27FC236}">
                <a16:creationId xmlns:a16="http://schemas.microsoft.com/office/drawing/2014/main" id="{67C32603-21FD-431F-5A06-31A876DFAB42}"/>
              </a:ext>
            </a:extLst>
          </p:cNvPr>
          <p:cNvSpPr>
            <a:spLocks noGrp="1"/>
          </p:cNvSpPr>
          <p:nvPr>
            <p:ph type="title"/>
          </p:nvPr>
        </p:nvSpPr>
        <p:spPr>
          <a:xfrm>
            <a:off x="838200" y="270997"/>
            <a:ext cx="3597322" cy="520700"/>
          </a:xfrm>
        </p:spPr>
        <p:txBody>
          <a:bodyPr>
            <a:normAutofit/>
          </a:bodyPr>
          <a:lstStyle/>
          <a:p>
            <a:r>
              <a:rPr lang="en-US" sz="2400" b="1" i="1" dirty="0">
                <a:solidFill>
                  <a:srgbClr val="C00000"/>
                </a:solidFill>
              </a:rPr>
              <a:t>PACT RCT outcomes</a:t>
            </a:r>
          </a:p>
        </p:txBody>
      </p:sp>
      <p:sp>
        <p:nvSpPr>
          <p:cNvPr id="2" name="TextBox 1">
            <a:extLst>
              <a:ext uri="{FF2B5EF4-FFF2-40B4-BE49-F238E27FC236}">
                <a16:creationId xmlns:a16="http://schemas.microsoft.com/office/drawing/2014/main" id="{9C1BAB56-0B86-D519-DE39-84C651A4C180}"/>
              </a:ext>
            </a:extLst>
          </p:cNvPr>
          <p:cNvSpPr txBox="1"/>
          <p:nvPr/>
        </p:nvSpPr>
        <p:spPr>
          <a:xfrm>
            <a:off x="6414448" y="3220877"/>
            <a:ext cx="5562734" cy="3354765"/>
          </a:xfrm>
          <a:prstGeom prst="rect">
            <a:avLst/>
          </a:prstGeom>
          <a:noFill/>
        </p:spPr>
        <p:txBody>
          <a:bodyPr wrap="square" rtlCol="0">
            <a:spAutoFit/>
          </a:bodyPr>
          <a:lstStyle/>
          <a:p>
            <a:pPr algn="l"/>
            <a:r>
              <a:rPr lang="en-GB" sz="2400" b="1" i="1" u="none" strike="noStrike" dirty="0">
                <a:solidFill>
                  <a:srgbClr val="3B7D23"/>
                </a:solidFill>
                <a:effectLst/>
                <a:latin typeface="Aptos" panose="020B0004020202020204" pitchFamily="34" charset="0"/>
              </a:rPr>
              <a:t>6 year follow-up in mid-childhood</a:t>
            </a:r>
            <a:endParaRPr lang="en-GB" sz="2400" b="0" i="0" u="none" strike="noStrike" dirty="0">
              <a:solidFill>
                <a:srgbClr val="212121"/>
              </a:solidFill>
              <a:effectLst/>
              <a:latin typeface="Calibri" panose="020F0502020204030204" pitchFamily="34" charset="0"/>
            </a:endParaRPr>
          </a:p>
          <a:p>
            <a:pPr algn="l"/>
            <a:endParaRPr lang="en-GB" sz="2400" b="1" i="1" u="none" strike="noStrike" dirty="0">
              <a:solidFill>
                <a:srgbClr val="000000"/>
              </a:solidFill>
              <a:effectLst/>
              <a:latin typeface="Aptos" panose="020B0004020202020204" pitchFamily="34" charset="0"/>
            </a:endParaRPr>
          </a:p>
          <a:p>
            <a:pPr algn="l"/>
            <a:r>
              <a:rPr lang="en-GB" sz="2400" b="1" i="1" u="none" strike="noStrike" dirty="0">
                <a:solidFill>
                  <a:srgbClr val="000000"/>
                </a:solidFill>
                <a:effectLst/>
                <a:latin typeface="Aptos" panose="020B0004020202020204" pitchFamily="34" charset="0"/>
              </a:rPr>
              <a:t>Child Social Initiations in the dyad </a:t>
            </a:r>
            <a:endParaRPr lang="en-GB" sz="2400" b="0"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Autistic behaviours</a:t>
            </a:r>
          </a:p>
          <a:p>
            <a:pPr algn="l"/>
            <a:r>
              <a:rPr lang="en-GB" sz="2400" b="1" i="1" u="none" strike="noStrike" dirty="0">
                <a:solidFill>
                  <a:srgbClr val="212121"/>
                </a:solidFill>
                <a:effectLst/>
                <a:latin typeface="Aptos" panose="020B0004020202020204" pitchFamily="34" charset="0"/>
              </a:rPr>
              <a:t>Family functioning </a:t>
            </a:r>
            <a:r>
              <a:rPr lang="en-GB" sz="2000" b="0" i="1" u="none" strike="noStrike" dirty="0">
                <a:solidFill>
                  <a:srgbClr val="212121"/>
                </a:solidFill>
                <a:effectLst/>
                <a:latin typeface="Aptos" panose="020B0004020202020204" pitchFamily="34" charset="0"/>
              </a:rPr>
              <a:t>AFEQ - especially parent domain</a:t>
            </a:r>
            <a:endParaRPr lang="en-GB" sz="2400" b="0"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Child School Adaptation</a:t>
            </a:r>
            <a:r>
              <a:rPr lang="en-GB" sz="2400" b="0" i="1" u="none" strike="noStrike" dirty="0">
                <a:solidFill>
                  <a:srgbClr val="212121"/>
                </a:solidFill>
                <a:effectLst/>
                <a:latin typeface="Aptos" panose="020B0004020202020204" pitchFamily="34" charset="0"/>
              </a:rPr>
              <a:t> </a:t>
            </a:r>
            <a:r>
              <a:rPr lang="en-GB" sz="2000" b="0" i="1" u="none" strike="noStrike" dirty="0">
                <a:solidFill>
                  <a:srgbClr val="212121"/>
                </a:solidFill>
                <a:effectLst/>
                <a:latin typeface="Aptos" panose="020B0004020202020204" pitchFamily="34" charset="0"/>
              </a:rPr>
              <a:t>Teacher report </a:t>
            </a:r>
            <a:endParaRPr lang="en-GB" sz="2400" b="0"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Parental wellbeing </a:t>
            </a:r>
            <a:endParaRPr lang="en-GB" sz="2400" b="0" i="0" u="none" strike="noStrike" dirty="0">
              <a:solidFill>
                <a:srgbClr val="212121"/>
              </a:solidFill>
              <a:effectLst/>
              <a:latin typeface="Calibri" panose="020F0502020204030204" pitchFamily="34" charset="0"/>
            </a:endParaRPr>
          </a:p>
          <a:p>
            <a:pPr algn="l"/>
            <a:r>
              <a:rPr lang="en-GB" sz="2400" b="1" i="1" u="none" strike="noStrike" dirty="0">
                <a:solidFill>
                  <a:srgbClr val="212121"/>
                </a:solidFill>
                <a:effectLst/>
                <a:latin typeface="Aptos" panose="020B0004020202020204" pitchFamily="34" charset="0"/>
              </a:rPr>
              <a:t>Child anxiety</a:t>
            </a:r>
            <a:r>
              <a:rPr lang="en-GB" sz="2400" b="0" i="1" u="none" strike="noStrike" dirty="0">
                <a:solidFill>
                  <a:srgbClr val="212121"/>
                </a:solidFill>
                <a:effectLst/>
                <a:latin typeface="Aptos" panose="020B0004020202020204" pitchFamily="34" charset="0"/>
              </a:rPr>
              <a:t> </a:t>
            </a:r>
            <a:r>
              <a:rPr lang="en-GB" sz="2000" i="1" dirty="0">
                <a:solidFill>
                  <a:srgbClr val="212121"/>
                </a:solidFill>
                <a:latin typeface="Aptos" panose="020B0004020202020204" pitchFamily="34" charset="0"/>
              </a:rPr>
              <a:t>T</a:t>
            </a:r>
            <a:r>
              <a:rPr lang="en-GB" sz="2000" b="0" i="1" u="none" strike="noStrike" dirty="0">
                <a:solidFill>
                  <a:srgbClr val="212121"/>
                </a:solidFill>
                <a:effectLst/>
                <a:latin typeface="Aptos" panose="020B0004020202020204" pitchFamily="34" charset="0"/>
              </a:rPr>
              <a:t>rend</a:t>
            </a:r>
            <a:endParaRPr lang="en-US" sz="2400" dirty="0"/>
          </a:p>
        </p:txBody>
      </p:sp>
      <p:pic>
        <p:nvPicPr>
          <p:cNvPr id="3" name="Picture 2" descr="Screen Shot 2016-11-03 at 10.53.15.png">
            <a:extLst>
              <a:ext uri="{FF2B5EF4-FFF2-40B4-BE49-F238E27FC236}">
                <a16:creationId xmlns:a16="http://schemas.microsoft.com/office/drawing/2014/main" id="{AE09BB73-E0DF-4F10-B70D-888E6EE27AC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1153" y="711565"/>
            <a:ext cx="6619750" cy="16851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Box 1">
            <a:extLst>
              <a:ext uri="{FF2B5EF4-FFF2-40B4-BE49-F238E27FC236}">
                <a16:creationId xmlns:a16="http://schemas.microsoft.com/office/drawing/2014/main" id="{2F5FFD15-6A4A-8242-11F1-34A8A7DFCCF5}"/>
              </a:ext>
            </a:extLst>
          </p:cNvPr>
          <p:cNvSpPr txBox="1">
            <a:spLocks noChangeArrowheads="1"/>
          </p:cNvSpPr>
          <p:nvPr/>
        </p:nvSpPr>
        <p:spPr bwMode="auto">
          <a:xfrm>
            <a:off x="8358709" y="333301"/>
            <a:ext cx="3886955" cy="369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1" tIns="45715" rIns="91431" bIns="45715">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50000"/>
              </a:spcBef>
              <a:spcAft>
                <a:spcPct val="0"/>
              </a:spcAft>
              <a:defRPr sz="2400">
                <a:solidFill>
                  <a:schemeClr val="tx1"/>
                </a:solidFill>
                <a:latin typeface="Arial" charset="0"/>
                <a:ea typeface="ＭＳ Ｐゴシック" charset="0"/>
              </a:defRPr>
            </a:lvl6pPr>
            <a:lvl7pPr marL="2971800" indent="-228600" eaLnBrk="0" fontAlgn="base" hangingPunct="0">
              <a:spcBef>
                <a:spcPct val="50000"/>
              </a:spcBef>
              <a:spcAft>
                <a:spcPct val="0"/>
              </a:spcAft>
              <a:defRPr sz="2400">
                <a:solidFill>
                  <a:schemeClr val="tx1"/>
                </a:solidFill>
                <a:latin typeface="Arial" charset="0"/>
                <a:ea typeface="ＭＳ Ｐゴシック" charset="0"/>
              </a:defRPr>
            </a:lvl7pPr>
            <a:lvl8pPr marL="3429000" indent="-228600" eaLnBrk="0" fontAlgn="base" hangingPunct="0">
              <a:spcBef>
                <a:spcPct val="50000"/>
              </a:spcBef>
              <a:spcAft>
                <a:spcPct val="0"/>
              </a:spcAft>
              <a:defRPr sz="2400">
                <a:solidFill>
                  <a:schemeClr val="tx1"/>
                </a:solidFill>
                <a:latin typeface="Arial" charset="0"/>
                <a:ea typeface="ＭＳ Ｐゴシック" charset="0"/>
              </a:defRPr>
            </a:lvl8pPr>
            <a:lvl9pPr marL="3886200" indent="-228600" eaLnBrk="0" fontAlgn="base" hangingPunct="0">
              <a:spcBef>
                <a:spcPct val="50000"/>
              </a:spcBef>
              <a:spcAft>
                <a:spcPct val="0"/>
              </a:spcAft>
              <a:defRPr sz="2400">
                <a:solidFill>
                  <a:schemeClr val="tx1"/>
                </a:solidFill>
                <a:latin typeface="Arial" charset="0"/>
                <a:ea typeface="ＭＳ Ｐゴシック" charset="0"/>
              </a:defRPr>
            </a:lvl9pPr>
          </a:lstStyle>
          <a:p>
            <a:pPr eaLnBrk="1" hangingPunct="1"/>
            <a:r>
              <a:rPr lang="en-US" sz="1800" i="1" dirty="0">
                <a:latin typeface="Calibri"/>
                <a:cs typeface="Calibri"/>
              </a:rPr>
              <a:t>The Lancet </a:t>
            </a:r>
            <a:r>
              <a:rPr lang="en-GB" sz="1800" i="1" dirty="0">
                <a:latin typeface="Calibri"/>
                <a:cs typeface="Calibri"/>
              </a:rPr>
              <a:t>(2016); 388: 2501-2509 </a:t>
            </a:r>
            <a:endParaRPr lang="en-US" sz="1800" i="1" dirty="0">
              <a:latin typeface="Calibri"/>
              <a:cs typeface="Calibri"/>
            </a:endParaRPr>
          </a:p>
        </p:txBody>
      </p:sp>
    </p:spTree>
    <p:extLst>
      <p:ext uri="{BB962C8B-B14F-4D97-AF65-F5344CB8AC3E}">
        <p14:creationId xmlns:p14="http://schemas.microsoft.com/office/powerpoint/2010/main" val="1656939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FD2E2-216B-FB72-1791-BAD207832E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5C2417-0D57-1CFD-8EAF-C944849B92D7}"/>
              </a:ext>
            </a:extLst>
          </p:cNvPr>
          <p:cNvSpPr>
            <a:spLocks noGrp="1"/>
          </p:cNvSpPr>
          <p:nvPr>
            <p:ph type="title"/>
          </p:nvPr>
        </p:nvSpPr>
        <p:spPr>
          <a:xfrm>
            <a:off x="838200" y="201706"/>
            <a:ext cx="10515600" cy="900954"/>
          </a:xfrm>
        </p:spPr>
        <p:txBody>
          <a:bodyPr>
            <a:normAutofit fontScale="90000"/>
          </a:bodyPr>
          <a:lstStyle/>
          <a:p>
            <a:r>
              <a:rPr lang="en-US" i="1" dirty="0">
                <a:solidFill>
                  <a:schemeClr val="accent2">
                    <a:lumMod val="75000"/>
                  </a:schemeClr>
                </a:solidFill>
              </a:rPr>
              <a:t>OUTCOMES: </a:t>
            </a:r>
            <a:r>
              <a:rPr lang="en-US" i="1" dirty="0" err="1">
                <a:solidFill>
                  <a:schemeClr val="accent2">
                    <a:lumMod val="75000"/>
                  </a:schemeClr>
                </a:solidFill>
              </a:rPr>
              <a:t>iBASIS</a:t>
            </a:r>
            <a:r>
              <a:rPr lang="en-US" i="1" dirty="0">
                <a:solidFill>
                  <a:schemeClr val="accent2">
                    <a:lumMod val="75000"/>
                  </a:schemeClr>
                </a:solidFill>
              </a:rPr>
              <a:t> and PACT build relatedness</a:t>
            </a:r>
          </a:p>
        </p:txBody>
      </p:sp>
      <p:sp>
        <p:nvSpPr>
          <p:cNvPr id="3" name="Content Placeholder 2">
            <a:extLst>
              <a:ext uri="{FF2B5EF4-FFF2-40B4-BE49-F238E27FC236}">
                <a16:creationId xmlns:a16="http://schemas.microsoft.com/office/drawing/2014/main" id="{C097F421-827E-8F12-FD0E-6645A314BF1A}"/>
              </a:ext>
            </a:extLst>
          </p:cNvPr>
          <p:cNvSpPr>
            <a:spLocks noGrp="1"/>
          </p:cNvSpPr>
          <p:nvPr>
            <p:ph idx="1"/>
          </p:nvPr>
        </p:nvSpPr>
        <p:spPr/>
        <p:txBody>
          <a:bodyPr/>
          <a:lstStyle/>
          <a:p>
            <a:endParaRPr lang="en-US" dirty="0"/>
          </a:p>
          <a:p>
            <a:pPr marL="0" indent="0" algn="ctr">
              <a:buNone/>
            </a:pPr>
            <a:r>
              <a:rPr lang="en-US" dirty="0"/>
              <a:t>‘Lightbulb moments’ of child recognition</a:t>
            </a:r>
          </a:p>
          <a:p>
            <a:pPr algn="ctr"/>
            <a:endParaRPr lang="en-US" dirty="0"/>
          </a:p>
          <a:p>
            <a:pPr marL="0" indent="0" algn="ctr">
              <a:buNone/>
            </a:pPr>
            <a:r>
              <a:rPr lang="en-US" i="1" dirty="0">
                <a:solidFill>
                  <a:schemeClr val="accent6">
                    <a:lumMod val="75000"/>
                  </a:schemeClr>
                </a:solidFill>
              </a:rPr>
              <a:t>‘It was a revelation to me… I thought I was the only person who knew my child… and I didn’t… now I know him best… but I didn’t at the start of PACT.’  </a:t>
            </a:r>
            <a:endParaRPr lang="en-GB" i="1" dirty="0">
              <a:solidFill>
                <a:schemeClr val="accent6">
                  <a:lumMod val="75000"/>
                </a:schemeClr>
              </a:solidFill>
            </a:endParaRPr>
          </a:p>
          <a:p>
            <a:pPr marL="0" indent="0">
              <a:buNone/>
            </a:pPr>
            <a:endParaRPr lang="en-US" dirty="0"/>
          </a:p>
        </p:txBody>
      </p:sp>
    </p:spTree>
    <p:extLst>
      <p:ext uri="{BB962C8B-B14F-4D97-AF65-F5344CB8AC3E}">
        <p14:creationId xmlns:p14="http://schemas.microsoft.com/office/powerpoint/2010/main" val="3354163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sign&#10;&#10;Description automatically generated">
            <a:extLst>
              <a:ext uri="{FF2B5EF4-FFF2-40B4-BE49-F238E27FC236}">
                <a16:creationId xmlns:a16="http://schemas.microsoft.com/office/drawing/2014/main" id="{0095B855-1C83-E11D-5685-2FD83F9C0F2A}"/>
              </a:ext>
            </a:extLst>
          </p:cNvPr>
          <p:cNvPicPr>
            <a:picLocks noChangeAspect="1"/>
          </p:cNvPicPr>
          <p:nvPr/>
        </p:nvPicPr>
        <p:blipFill>
          <a:blip r:embed="rId2"/>
          <a:stretch>
            <a:fillRect/>
          </a:stretch>
        </p:blipFill>
        <p:spPr>
          <a:xfrm>
            <a:off x="403412" y="2260332"/>
            <a:ext cx="11788589" cy="1656920"/>
          </a:xfrm>
          <a:prstGeom prst="rect">
            <a:avLst/>
          </a:prstGeom>
        </p:spPr>
      </p:pic>
      <p:pic>
        <p:nvPicPr>
          <p:cNvPr id="6" name="Picture 5" descr="A close up of a logo&#10;&#10;Description automatically generated">
            <a:extLst>
              <a:ext uri="{FF2B5EF4-FFF2-40B4-BE49-F238E27FC236}">
                <a16:creationId xmlns:a16="http://schemas.microsoft.com/office/drawing/2014/main" id="{8A5ED70E-F2FF-7713-6173-F6D73646F74A}"/>
              </a:ext>
            </a:extLst>
          </p:cNvPr>
          <p:cNvPicPr>
            <a:picLocks noChangeAspect="1"/>
          </p:cNvPicPr>
          <p:nvPr/>
        </p:nvPicPr>
        <p:blipFill>
          <a:blip r:embed="rId3"/>
          <a:stretch>
            <a:fillRect/>
          </a:stretch>
        </p:blipFill>
        <p:spPr>
          <a:xfrm>
            <a:off x="6360952" y="3716626"/>
            <a:ext cx="4149794" cy="734350"/>
          </a:xfrm>
          <a:prstGeom prst="rect">
            <a:avLst/>
          </a:prstGeom>
        </p:spPr>
      </p:pic>
      <p:sp>
        <p:nvSpPr>
          <p:cNvPr id="2" name="Title 1">
            <a:extLst>
              <a:ext uri="{FF2B5EF4-FFF2-40B4-BE49-F238E27FC236}">
                <a16:creationId xmlns:a16="http://schemas.microsoft.com/office/drawing/2014/main" id="{76C0C4F0-1856-18F3-0E12-5BE514E4BD64}"/>
              </a:ext>
            </a:extLst>
          </p:cNvPr>
          <p:cNvSpPr>
            <a:spLocks noGrp="1"/>
          </p:cNvSpPr>
          <p:nvPr>
            <p:ph type="title"/>
          </p:nvPr>
        </p:nvSpPr>
        <p:spPr>
          <a:xfrm>
            <a:off x="838200" y="535447"/>
            <a:ext cx="10515600" cy="1325563"/>
          </a:xfrm>
        </p:spPr>
        <p:txBody>
          <a:bodyPr>
            <a:normAutofit/>
          </a:bodyPr>
          <a:lstStyle/>
          <a:p>
            <a:pPr algn="ctr"/>
            <a:r>
              <a:rPr lang="en-US" sz="3600" i="1" dirty="0">
                <a:solidFill>
                  <a:srgbClr val="C00000"/>
                </a:solidFill>
              </a:rPr>
              <a:t>Proactive evidenced integrated detection/care support</a:t>
            </a:r>
          </a:p>
        </p:txBody>
      </p:sp>
    </p:spTree>
    <p:extLst>
      <p:ext uri="{BB962C8B-B14F-4D97-AF65-F5344CB8AC3E}">
        <p14:creationId xmlns:p14="http://schemas.microsoft.com/office/powerpoint/2010/main" val="1069570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0000C45-E602-4103-8F5B-AFE905BE7A18}"/>
              </a:ext>
            </a:extLst>
          </p:cNvPr>
          <p:cNvGrpSpPr/>
          <p:nvPr/>
        </p:nvGrpSpPr>
        <p:grpSpPr>
          <a:xfrm>
            <a:off x="3863077" y="4725562"/>
            <a:ext cx="4008291" cy="2079446"/>
            <a:chOff x="3878606" y="3452813"/>
            <a:chExt cx="4320000" cy="2396276"/>
          </a:xfrm>
        </p:grpSpPr>
        <p:sp>
          <p:nvSpPr>
            <p:cNvPr id="20" name="Rectangle 19">
              <a:extLst>
                <a:ext uri="{FF2B5EF4-FFF2-40B4-BE49-F238E27FC236}">
                  <a16:creationId xmlns:a16="http://schemas.microsoft.com/office/drawing/2014/main" id="{4CF55797-47D8-49F6-A66B-0844BDF90A37}"/>
                </a:ext>
              </a:extLst>
            </p:cNvPr>
            <p:cNvSpPr/>
            <p:nvPr/>
          </p:nvSpPr>
          <p:spPr>
            <a:xfrm>
              <a:off x="3878606" y="3452813"/>
              <a:ext cx="4320000" cy="2396276"/>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LONG-TERM SUPPORT</a:t>
              </a:r>
              <a:endParaRPr lang="en-GB" sz="1001" dirty="0">
                <a:solidFill>
                  <a:schemeClr val="tx1"/>
                </a:solidFill>
                <a:latin typeface="Times New Roman" panose="02020603050405020304" pitchFamily="18" charset="0"/>
                <a:ea typeface="Times New Roman" panose="02020603050405020304" pitchFamily="18" charset="0"/>
              </a:endParaRPr>
            </a:p>
          </p:txBody>
        </p:sp>
        <p:grpSp>
          <p:nvGrpSpPr>
            <p:cNvPr id="2" name="Group 1">
              <a:extLst>
                <a:ext uri="{FF2B5EF4-FFF2-40B4-BE49-F238E27FC236}">
                  <a16:creationId xmlns:a16="http://schemas.microsoft.com/office/drawing/2014/main" id="{60F58158-089D-4589-9753-5EBC39616AC8}"/>
                </a:ext>
              </a:extLst>
            </p:cNvPr>
            <p:cNvGrpSpPr/>
            <p:nvPr/>
          </p:nvGrpSpPr>
          <p:grpSpPr>
            <a:xfrm>
              <a:off x="5399853" y="3597555"/>
              <a:ext cx="1334927" cy="2087687"/>
              <a:chOff x="5315730" y="4226708"/>
              <a:chExt cx="1637211" cy="2087687"/>
            </a:xfrm>
          </p:grpSpPr>
          <p:grpSp>
            <p:nvGrpSpPr>
              <p:cNvPr id="24" name="Group 23">
                <a:extLst>
                  <a:ext uri="{FF2B5EF4-FFF2-40B4-BE49-F238E27FC236}">
                    <a16:creationId xmlns:a16="http://schemas.microsoft.com/office/drawing/2014/main" id="{BDAEE1FF-65F1-43AC-A33E-44FE0B1C7596}"/>
                  </a:ext>
                </a:extLst>
              </p:cNvPr>
              <p:cNvGrpSpPr/>
              <p:nvPr/>
            </p:nvGrpSpPr>
            <p:grpSpPr>
              <a:xfrm>
                <a:off x="5315730" y="4226708"/>
                <a:ext cx="1614828" cy="2087687"/>
                <a:chOff x="98834" y="195865"/>
                <a:chExt cx="1615137" cy="2011748"/>
              </a:xfrm>
            </p:grpSpPr>
            <p:sp>
              <p:nvSpPr>
                <p:cNvPr id="25" name="Rectangle 24">
                  <a:extLst>
                    <a:ext uri="{FF2B5EF4-FFF2-40B4-BE49-F238E27FC236}">
                      <a16:creationId xmlns:a16="http://schemas.microsoft.com/office/drawing/2014/main" id="{75CD193C-826E-4A07-BC9D-1D129C57396D}"/>
                    </a:ext>
                  </a:extLst>
                </p:cNvPr>
                <p:cNvSpPr/>
                <p:nvPr/>
              </p:nvSpPr>
              <p:spPr>
                <a:xfrm>
                  <a:off x="516865" y="195865"/>
                  <a:ext cx="789138" cy="2011748"/>
                </a:xfrm>
                <a:prstGeom prst="rect">
                  <a:avLst/>
                </a:prstGeom>
                <a:solidFill>
                  <a:schemeClr val="bg1">
                    <a:lumMod val="65000"/>
                  </a:schemeClr>
                </a:solidFill>
                <a:ln w="28575">
                  <a:solidFill>
                    <a:schemeClr val="bg1"/>
                  </a:solidFill>
                  <a:prstDash val="soli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 tIns="36000" rIns="7200" bIns="36000" numCol="1" spcCol="0" rtlCol="0" fromWordArt="0" anchor="ctr" anchorCtr="0" forceAA="0" compatLnSpc="1">
                  <a:prstTxWarp prst="textNoShape">
                    <a:avLst/>
                  </a:prstTxWarp>
                  <a:noAutofit/>
                </a:bodyPr>
                <a:lstStyle/>
                <a:p>
                  <a:pPr algn="ctr"/>
                  <a:r>
                    <a:rPr lang="en-GB" sz="900" b="1" dirty="0">
                      <a:latin typeface="Calibri Light" panose="020F0302020204030204" pitchFamily="34" charset="0"/>
                      <a:ea typeface="Times New Roman" panose="02020603050405020304" pitchFamily="18" charset="0"/>
                    </a:rPr>
                    <a:t>Case management system</a:t>
                  </a:r>
                  <a:r>
                    <a:rPr lang="en-GB" sz="900" dirty="0">
                      <a:latin typeface="Calibri Light" panose="020F0302020204030204" pitchFamily="34" charset="0"/>
                      <a:ea typeface="Times New Roman" panose="02020603050405020304" pitchFamily="18" charset="0"/>
                    </a:rPr>
                    <a:t> </a:t>
                  </a:r>
                  <a:br>
                    <a:rPr lang="en-GB" sz="1001" dirty="0">
                      <a:latin typeface="Calibri Light" panose="020F0302020204030204" pitchFamily="34" charset="0"/>
                      <a:ea typeface="Times New Roman" panose="02020603050405020304" pitchFamily="18" charset="0"/>
                    </a:rPr>
                  </a:br>
                  <a:br>
                    <a:rPr lang="en-GB" sz="300" i="1" dirty="0">
                      <a:latin typeface="Calibri Light" panose="020F0302020204030204" pitchFamily="34" charset="0"/>
                      <a:ea typeface="Times New Roman" panose="02020603050405020304" pitchFamily="18" charset="0"/>
                    </a:rPr>
                  </a:br>
                  <a:r>
                    <a:rPr lang="en-GB" sz="700" i="1" dirty="0">
                      <a:latin typeface="Calibri Light" panose="020F0302020204030204" pitchFamily="34" charset="0"/>
                      <a:ea typeface="Times New Roman" panose="02020603050405020304" pitchFamily="18" charset="0"/>
                    </a:rPr>
                    <a:t>To ‘step up’ &amp; ‘step down’ care during transition points or to react to co-occurring conditions</a:t>
                  </a:r>
                  <a:r>
                    <a:rPr lang="en-GB" sz="800"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a:p>
                  <a:pPr algn="ctr"/>
                  <a:r>
                    <a:rPr lang="en-GB" sz="1001"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p:txBody>
            </p:sp>
            <p:grpSp>
              <p:nvGrpSpPr>
                <p:cNvPr id="36" name="Group 35">
                  <a:extLst>
                    <a:ext uri="{FF2B5EF4-FFF2-40B4-BE49-F238E27FC236}">
                      <a16:creationId xmlns:a16="http://schemas.microsoft.com/office/drawing/2014/main" id="{239EA257-68AC-410F-B8B1-39D42DCE1A11}"/>
                    </a:ext>
                  </a:extLst>
                </p:cNvPr>
                <p:cNvGrpSpPr/>
                <p:nvPr/>
              </p:nvGrpSpPr>
              <p:grpSpPr>
                <a:xfrm rot="5400000">
                  <a:off x="361152" y="718363"/>
                  <a:ext cx="125729" cy="236887"/>
                  <a:chOff x="196213" y="2323"/>
                  <a:chExt cx="125807" cy="237339"/>
                </a:xfrm>
              </p:grpSpPr>
              <p:sp>
                <p:nvSpPr>
                  <p:cNvPr id="40" name="Rectangle 39">
                    <a:extLst>
                      <a:ext uri="{FF2B5EF4-FFF2-40B4-BE49-F238E27FC236}">
                        <a16:creationId xmlns:a16="http://schemas.microsoft.com/office/drawing/2014/main" id="{E2E9431F-CC01-4E95-ADEB-E8EF3FACF213}"/>
                      </a:ext>
                    </a:extLst>
                  </p:cNvPr>
                  <p:cNvSpPr/>
                  <p:nvPr/>
                </p:nvSpPr>
                <p:spPr>
                  <a:xfrm>
                    <a:off x="196289" y="2323"/>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1" name="Rectangle 40">
                    <a:extLst>
                      <a:ext uri="{FF2B5EF4-FFF2-40B4-BE49-F238E27FC236}">
                        <a16:creationId xmlns:a16="http://schemas.microsoft.com/office/drawing/2014/main" id="{38088C64-B6EA-4C5F-846B-9C3E5A3C39BA}"/>
                      </a:ext>
                    </a:extLst>
                  </p:cNvPr>
                  <p:cNvSpPr/>
                  <p:nvPr/>
                </p:nvSpPr>
                <p:spPr>
                  <a:xfrm>
                    <a:off x="196290" y="95156"/>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2" name="Rectangle 41">
                    <a:extLst>
                      <a:ext uri="{FF2B5EF4-FFF2-40B4-BE49-F238E27FC236}">
                        <a16:creationId xmlns:a16="http://schemas.microsoft.com/office/drawing/2014/main" id="{E39E9FE8-BD45-4C4E-9693-3E4C88B5C156}"/>
                      </a:ext>
                    </a:extLst>
                  </p:cNvPr>
                  <p:cNvSpPr/>
                  <p:nvPr/>
                </p:nvSpPr>
                <p:spPr>
                  <a:xfrm>
                    <a:off x="196213" y="190568"/>
                    <a:ext cx="125807" cy="49094"/>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27" name="Group 26">
                  <a:extLst>
                    <a:ext uri="{FF2B5EF4-FFF2-40B4-BE49-F238E27FC236}">
                      <a16:creationId xmlns:a16="http://schemas.microsoft.com/office/drawing/2014/main" id="{0727C5AD-2BB9-43A4-AD45-14C0849C6474}"/>
                    </a:ext>
                  </a:extLst>
                </p:cNvPr>
                <p:cNvGrpSpPr/>
                <p:nvPr/>
              </p:nvGrpSpPr>
              <p:grpSpPr>
                <a:xfrm>
                  <a:off x="1288196" y="1472742"/>
                  <a:ext cx="425775" cy="125731"/>
                  <a:chOff x="40928" y="-25858"/>
                  <a:chExt cx="425775" cy="125731"/>
                </a:xfrm>
                <a:solidFill>
                  <a:srgbClr val="0070C0"/>
                </a:solidFill>
              </p:grpSpPr>
              <p:grpSp>
                <p:nvGrpSpPr>
                  <p:cNvPr id="29" name="Group 28">
                    <a:extLst>
                      <a:ext uri="{FF2B5EF4-FFF2-40B4-BE49-F238E27FC236}">
                        <a16:creationId xmlns:a16="http://schemas.microsoft.com/office/drawing/2014/main" id="{4569F475-DE59-4D40-B0EF-09E9BC4A9A6E}"/>
                      </a:ext>
                    </a:extLst>
                  </p:cNvPr>
                  <p:cNvGrpSpPr/>
                  <p:nvPr/>
                </p:nvGrpSpPr>
                <p:grpSpPr>
                  <a:xfrm rot="5400000">
                    <a:off x="333010" y="-33821"/>
                    <a:ext cx="125730" cy="141657"/>
                    <a:chOff x="-25873" y="43739"/>
                    <a:chExt cx="125808" cy="141927"/>
                  </a:xfrm>
                  <a:grpFill/>
                </p:grpSpPr>
                <p:sp>
                  <p:nvSpPr>
                    <p:cNvPr id="34" name="Rectangle 33">
                      <a:extLst>
                        <a:ext uri="{FF2B5EF4-FFF2-40B4-BE49-F238E27FC236}">
                          <a16:creationId xmlns:a16="http://schemas.microsoft.com/office/drawing/2014/main" id="{99E39774-379E-4921-9F7A-1E74E28B883A}"/>
                        </a:ext>
                      </a:extLst>
                    </p:cNvPr>
                    <p:cNvSpPr/>
                    <p:nvPr/>
                  </p:nvSpPr>
                  <p:spPr>
                    <a:xfrm>
                      <a:off x="-25873" y="43739"/>
                      <a:ext cx="125730" cy="488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5" name="Rectangle 34">
                      <a:extLst>
                        <a:ext uri="{FF2B5EF4-FFF2-40B4-BE49-F238E27FC236}">
                          <a16:creationId xmlns:a16="http://schemas.microsoft.com/office/drawing/2014/main" id="{9DBD7AE4-8284-465C-8F50-4DECC67A5C34}"/>
                        </a:ext>
                      </a:extLst>
                    </p:cNvPr>
                    <p:cNvSpPr/>
                    <p:nvPr/>
                  </p:nvSpPr>
                  <p:spPr>
                    <a:xfrm>
                      <a:off x="-25872" y="136571"/>
                      <a:ext cx="125807" cy="490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30" name="Group 29">
                    <a:extLst>
                      <a:ext uri="{FF2B5EF4-FFF2-40B4-BE49-F238E27FC236}">
                        <a16:creationId xmlns:a16="http://schemas.microsoft.com/office/drawing/2014/main" id="{16FFA1A3-F0AB-437D-9654-216AEF129264}"/>
                      </a:ext>
                    </a:extLst>
                  </p:cNvPr>
                  <p:cNvGrpSpPr/>
                  <p:nvPr/>
                </p:nvGrpSpPr>
                <p:grpSpPr>
                  <a:xfrm rot="5400000">
                    <a:off x="95222" y="-80152"/>
                    <a:ext cx="125730" cy="234317"/>
                    <a:chOff x="-25873" y="-41008"/>
                    <a:chExt cx="125808" cy="234764"/>
                  </a:xfrm>
                  <a:grpFill/>
                </p:grpSpPr>
                <p:sp>
                  <p:nvSpPr>
                    <p:cNvPr id="31" name="Rectangle 30">
                      <a:extLst>
                        <a:ext uri="{FF2B5EF4-FFF2-40B4-BE49-F238E27FC236}">
                          <a16:creationId xmlns:a16="http://schemas.microsoft.com/office/drawing/2014/main" id="{2EDC5303-2DB3-4361-A793-65494913EAB7}"/>
                        </a:ext>
                      </a:extLst>
                    </p:cNvPr>
                    <p:cNvSpPr/>
                    <p:nvPr/>
                  </p:nvSpPr>
                  <p:spPr>
                    <a:xfrm>
                      <a:off x="-25873" y="-4100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2" name="Rectangle 31">
                      <a:extLst>
                        <a:ext uri="{FF2B5EF4-FFF2-40B4-BE49-F238E27FC236}">
                          <a16:creationId xmlns:a16="http://schemas.microsoft.com/office/drawing/2014/main" id="{0F865540-FD34-4C00-939D-448135074417}"/>
                        </a:ext>
                      </a:extLst>
                    </p:cNvPr>
                    <p:cNvSpPr/>
                    <p:nvPr/>
                  </p:nvSpPr>
                  <p:spPr>
                    <a:xfrm>
                      <a:off x="-25873" y="5182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3" name="Rectangle 32">
                      <a:extLst>
                        <a:ext uri="{FF2B5EF4-FFF2-40B4-BE49-F238E27FC236}">
                          <a16:creationId xmlns:a16="http://schemas.microsoft.com/office/drawing/2014/main" id="{68B3DF65-6538-4799-9D4D-C1DD4578C2A5}"/>
                        </a:ext>
                      </a:extLst>
                    </p:cNvPr>
                    <p:cNvSpPr/>
                    <p:nvPr/>
                  </p:nvSpPr>
                  <p:spPr>
                    <a:xfrm>
                      <a:off x="-25872" y="144661"/>
                      <a:ext cx="125807" cy="490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sp>
              <p:nvSpPr>
                <p:cNvPr id="28" name="Arrow: Up 27">
                  <a:extLst>
                    <a:ext uri="{FF2B5EF4-FFF2-40B4-BE49-F238E27FC236}">
                      <a16:creationId xmlns:a16="http://schemas.microsoft.com/office/drawing/2014/main" id="{755F5FE1-B76B-4B87-ACF4-C2C33B340681}"/>
                    </a:ext>
                  </a:extLst>
                </p:cNvPr>
                <p:cNvSpPr/>
                <p:nvPr/>
              </p:nvSpPr>
              <p:spPr>
                <a:xfrm rot="16200000">
                  <a:off x="194210" y="1329056"/>
                  <a:ext cx="247650" cy="438401"/>
                </a:xfrm>
                <a:prstGeom prst="upArrow">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sp>
            <p:nvSpPr>
              <p:cNvPr id="19" name="Arrow: Up 18">
                <a:extLst>
                  <a:ext uri="{FF2B5EF4-FFF2-40B4-BE49-F238E27FC236}">
                    <a16:creationId xmlns:a16="http://schemas.microsoft.com/office/drawing/2014/main" id="{B48EFC18-F2CD-4F7A-9506-6390F1E0BF88}"/>
                  </a:ext>
                </a:extLst>
              </p:cNvPr>
              <p:cNvSpPr/>
              <p:nvPr/>
            </p:nvSpPr>
            <p:spPr>
              <a:xfrm rot="5400000">
                <a:off x="6605772" y="4668530"/>
                <a:ext cx="247637" cy="446701"/>
              </a:xfrm>
              <a:prstGeom prst="upArrow">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dirty="0"/>
              </a:p>
            </p:txBody>
          </p:sp>
        </p:grpSp>
        <p:sp>
          <p:nvSpPr>
            <p:cNvPr id="95" name="Rectangle 416">
              <a:extLst>
                <a:ext uri="{FF2B5EF4-FFF2-40B4-BE49-F238E27FC236}">
                  <a16:creationId xmlns:a16="http://schemas.microsoft.com/office/drawing/2014/main" id="{14ACB2A2-9640-4A15-A331-5B1F2F0AF544}"/>
                </a:ext>
              </a:extLst>
            </p:cNvPr>
            <p:cNvSpPr>
              <a:spLocks noChangeAspect="1"/>
            </p:cNvSpPr>
            <p:nvPr/>
          </p:nvSpPr>
          <p:spPr>
            <a:xfrm>
              <a:off x="6503408" y="3777367"/>
              <a:ext cx="1339259"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906" h="538054">
                  <a:moveTo>
                    <a:pt x="502882" y="0"/>
                  </a:moveTo>
                  <a:lnTo>
                    <a:pt x="2295906" y="210"/>
                  </a:lnTo>
                  <a:lnTo>
                    <a:pt x="1820909" y="538054"/>
                  </a:lnTo>
                  <a:lnTo>
                    <a:pt x="0" y="537546"/>
                  </a:lnTo>
                  <a:lnTo>
                    <a:pt x="502882"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180000" bIns="0" numCol="1" spcCol="0" rtlCol="0" fromWordArt="0" anchor="ctr" anchorCtr="0"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Step-up care</a:t>
              </a:r>
              <a:br>
                <a:rPr lang="en-GB" sz="1200" dirty="0">
                  <a:latin typeface="Calibri Light" panose="020F0302020204030204" pitchFamily="34" charset="0"/>
                  <a:ea typeface="Times New Roman" panose="02020603050405020304" pitchFamily="18" charset="0"/>
                </a:rPr>
              </a:br>
              <a:endParaRPr lang="en-GB" sz="300" dirty="0">
                <a:latin typeface="Calibri Light" panose="020F0302020204030204" pitchFamily="34" charset="0"/>
                <a:ea typeface="Times New Roman" panose="02020603050405020304" pitchFamily="18" charset="0"/>
              </a:endParaRPr>
            </a:p>
            <a:p>
              <a:br>
                <a:rPr lang="en-GB" sz="300" i="1" dirty="0">
                  <a:latin typeface="Calibri Light" panose="020F0302020204030204" pitchFamily="34" charset="0"/>
                  <a:ea typeface="Times New Roman" panose="02020603050405020304" pitchFamily="18" charset="0"/>
                </a:rPr>
              </a:br>
              <a:r>
                <a:rPr lang="en-GB" sz="300" i="1" dirty="0">
                  <a:latin typeface="Calibri Light" panose="020F0302020204030204" pitchFamily="34" charset="0"/>
                  <a:ea typeface="Times New Roman" panose="02020603050405020304" pitchFamily="18" charset="0"/>
                </a:rPr>
                <a:t>               </a:t>
              </a:r>
              <a:r>
                <a:rPr lang="en-GB" sz="800" i="1" dirty="0">
                  <a:latin typeface="Calibri Light" panose="020F0302020204030204" pitchFamily="34" charset="0"/>
                  <a:ea typeface="Times New Roman" panose="02020603050405020304" pitchFamily="18" charset="0"/>
                </a:rPr>
                <a:t>Specific interventions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support for co-</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occurring problems</a:t>
              </a:r>
            </a:p>
            <a:p>
              <a:endParaRPr lang="en-GB" sz="1200" dirty="0">
                <a:latin typeface="Times New Roman" panose="02020603050405020304" pitchFamily="18" charset="0"/>
                <a:ea typeface="Times New Roman" panose="02020603050405020304" pitchFamily="18" charset="0"/>
              </a:endParaRPr>
            </a:p>
          </p:txBody>
        </p:sp>
        <p:sp>
          <p:nvSpPr>
            <p:cNvPr id="94" name="Rectangle 416">
              <a:extLst>
                <a:ext uri="{FF2B5EF4-FFF2-40B4-BE49-F238E27FC236}">
                  <a16:creationId xmlns:a16="http://schemas.microsoft.com/office/drawing/2014/main" id="{30DB5E1C-B078-4D66-97B6-82D2F2CBA010}"/>
                </a:ext>
              </a:extLst>
            </p:cNvPr>
            <p:cNvSpPr>
              <a:spLocks noChangeAspect="1"/>
            </p:cNvSpPr>
            <p:nvPr/>
          </p:nvSpPr>
          <p:spPr>
            <a:xfrm>
              <a:off x="4139478" y="3810951"/>
              <a:ext cx="1546490"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 name="connsiteX0" fmla="*/ 598631 w 2391655"/>
                <a:gd name="connsiteY0" fmla="*/ 0 h 538054"/>
                <a:gd name="connsiteX1" fmla="*/ 2391655 w 2391655"/>
                <a:gd name="connsiteY1" fmla="*/ 210 h 538054"/>
                <a:gd name="connsiteX2" fmla="*/ 1916658 w 2391655"/>
                <a:gd name="connsiteY2" fmla="*/ 538054 h 538054"/>
                <a:gd name="connsiteX3" fmla="*/ 0 w 2391655"/>
                <a:gd name="connsiteY3" fmla="*/ 537546 h 538054"/>
                <a:gd name="connsiteX4" fmla="*/ 598631 w 2391655"/>
                <a:gd name="connsiteY4" fmla="*/ 0 h 538054"/>
                <a:gd name="connsiteX0" fmla="*/ 598631 w 2391655"/>
                <a:gd name="connsiteY0" fmla="*/ 0 h 538054"/>
                <a:gd name="connsiteX1" fmla="*/ 2391655 w 2391655"/>
                <a:gd name="connsiteY1" fmla="*/ 210 h 538054"/>
                <a:gd name="connsiteX2" fmla="*/ 1791450 w 2391655"/>
                <a:gd name="connsiteY2" fmla="*/ 538054 h 538054"/>
                <a:gd name="connsiteX3" fmla="*/ 0 w 2391655"/>
                <a:gd name="connsiteY3" fmla="*/ 537546 h 538054"/>
                <a:gd name="connsiteX4" fmla="*/ 598631 w 2391655"/>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655" h="538054">
                  <a:moveTo>
                    <a:pt x="598631" y="0"/>
                  </a:moveTo>
                  <a:lnTo>
                    <a:pt x="2391655" y="210"/>
                  </a:lnTo>
                  <a:lnTo>
                    <a:pt x="1791450" y="538054"/>
                  </a:lnTo>
                  <a:lnTo>
                    <a:pt x="0" y="537546"/>
                  </a:lnTo>
                  <a:lnTo>
                    <a:pt x="598631"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324000" bIns="0" numCol="1" spcCol="0" rtlCol="0" fromWordArt="0" anchor="ctr" anchorCtr="1"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Family/Carer</a:t>
              </a:r>
              <a:br>
                <a:rPr lang="en-GB" sz="1000" b="1" dirty="0">
                  <a:latin typeface="Calibri Light" panose="020F0302020204030204" pitchFamily="34" charset="0"/>
                  <a:ea typeface="Times New Roman" panose="02020603050405020304" pitchFamily="18" charset="0"/>
                </a:rPr>
              </a:br>
              <a:r>
                <a:rPr lang="en-GB" sz="1000" b="1" dirty="0">
                  <a:latin typeface="Calibri Light" panose="020F0302020204030204" pitchFamily="34" charset="0"/>
                  <a:ea typeface="Times New Roman" panose="02020603050405020304" pitchFamily="18" charset="0"/>
                </a:rPr>
                <a:t>        management</a:t>
              </a:r>
              <a:endParaRPr lang="en-GB" sz="1050" b="1" dirty="0">
                <a:latin typeface="Calibri Light" panose="020F0302020204030204" pitchFamily="34" charset="0"/>
                <a:ea typeface="Times New Roman" panose="02020603050405020304" pitchFamily="18" charset="0"/>
              </a:endParaRPr>
            </a:p>
            <a:p>
              <a:pPr algn="ctr"/>
              <a:endParaRPr lang="en-GB" sz="300" b="1" i="1" dirty="0">
                <a:latin typeface="Calibri Light" panose="020F0302020204030204" pitchFamily="34" charset="0"/>
                <a:ea typeface="Times New Roman" panose="02020603050405020304" pitchFamily="18" charset="0"/>
              </a:endParaRPr>
            </a:p>
            <a:p>
              <a:r>
                <a:rPr lang="en-GB" sz="800" i="1" dirty="0">
                  <a:latin typeface="Calibri Light" panose="020F0302020204030204" pitchFamily="34" charset="0"/>
                  <a:ea typeface="Times New Roman" panose="02020603050405020304" pitchFamily="18" charset="0"/>
                </a:rPr>
                <a:t>      Sustained by skills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child progress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developed during</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post-diagnostic care.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Supported by Case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Management and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other local services</a:t>
              </a:r>
              <a:endParaRPr lang="en-GB" sz="1050" dirty="0">
                <a:latin typeface="Times New Roman" panose="02020603050405020304" pitchFamily="18" charset="0"/>
                <a:ea typeface="Times New Roman" panose="02020603050405020304" pitchFamily="18" charset="0"/>
              </a:endParaRPr>
            </a:p>
          </p:txBody>
        </p:sp>
      </p:grpSp>
      <p:grpSp>
        <p:nvGrpSpPr>
          <p:cNvPr id="10" name="Group 9">
            <a:extLst>
              <a:ext uri="{FF2B5EF4-FFF2-40B4-BE49-F238E27FC236}">
                <a16:creationId xmlns:a16="http://schemas.microsoft.com/office/drawing/2014/main" id="{83CB34EF-3338-49D6-859A-2E42B44196BB}"/>
              </a:ext>
            </a:extLst>
          </p:cNvPr>
          <p:cNvGrpSpPr/>
          <p:nvPr/>
        </p:nvGrpSpPr>
        <p:grpSpPr>
          <a:xfrm>
            <a:off x="3863077" y="1816050"/>
            <a:ext cx="4008291" cy="896860"/>
            <a:chOff x="3863077" y="1358844"/>
            <a:chExt cx="4320000" cy="1008000"/>
          </a:xfrm>
        </p:grpSpPr>
        <p:sp>
          <p:nvSpPr>
            <p:cNvPr id="13" name="Rectangle 12">
              <a:extLst>
                <a:ext uri="{FF2B5EF4-FFF2-40B4-BE49-F238E27FC236}">
                  <a16:creationId xmlns:a16="http://schemas.microsoft.com/office/drawing/2014/main" id="{C05B988D-F440-4E56-98E2-1F324EA88FD3}"/>
                </a:ext>
              </a:extLst>
            </p:cNvPr>
            <p:cNvSpPr/>
            <p:nvPr/>
          </p:nvSpPr>
          <p:spPr>
            <a:xfrm>
              <a:off x="3863077" y="1358844"/>
              <a:ext cx="4320000" cy="1008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AROUND-DIAGNOSIS</a:t>
              </a:r>
              <a:endParaRPr lang="en-GB" sz="1001" dirty="0">
                <a:solidFill>
                  <a:schemeClr val="tx1"/>
                </a:solidFill>
                <a:latin typeface="Times New Roman" panose="02020603050405020304" pitchFamily="18" charset="0"/>
                <a:ea typeface="Times New Roman" panose="02020603050405020304" pitchFamily="18" charset="0"/>
              </a:endParaRPr>
            </a:p>
            <a:p>
              <a:r>
                <a:rPr lang="en-GB" sz="1001" b="1" dirty="0">
                  <a:solidFill>
                    <a:schemeClr val="tx1"/>
                  </a:solidFill>
                  <a:latin typeface="Calibri Light" panose="020F0302020204030204" pitchFamily="34" charset="0"/>
                  <a:ea typeface="Times New Roman" panose="02020603050405020304" pitchFamily="18" charset="0"/>
                </a:rPr>
                <a:t> </a:t>
              </a:r>
              <a:endParaRPr lang="en-GB" sz="1001" dirty="0">
                <a:solidFill>
                  <a:schemeClr val="tx1"/>
                </a:solidFill>
                <a:latin typeface="Times New Roman" panose="02020603050405020304" pitchFamily="18" charset="0"/>
                <a:ea typeface="Times New Roman" panose="02020603050405020304" pitchFamily="18" charset="0"/>
              </a:endParaRPr>
            </a:p>
          </p:txBody>
        </p:sp>
        <p:sp>
          <p:nvSpPr>
            <p:cNvPr id="44" name="Rectangle 416">
              <a:extLst>
                <a:ext uri="{FF2B5EF4-FFF2-40B4-BE49-F238E27FC236}">
                  <a16:creationId xmlns:a16="http://schemas.microsoft.com/office/drawing/2014/main" id="{95213AB3-6295-44C2-8E2E-2CB53285961D}"/>
                </a:ext>
              </a:extLst>
            </p:cNvPr>
            <p:cNvSpPr>
              <a:spLocks noChangeAspect="1"/>
            </p:cNvSpPr>
            <p:nvPr/>
          </p:nvSpPr>
          <p:spPr>
            <a:xfrm>
              <a:off x="5225287" y="1498937"/>
              <a:ext cx="1902031" cy="68436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7153" h="538340">
                  <a:moveTo>
                    <a:pt x="240237" y="286"/>
                  </a:moveTo>
                  <a:lnTo>
                    <a:pt x="1957153" y="0"/>
                  </a:lnTo>
                  <a:lnTo>
                    <a:pt x="1730062" y="538340"/>
                  </a:lnTo>
                  <a:lnTo>
                    <a:pt x="0" y="537832"/>
                  </a:lnTo>
                  <a:lnTo>
                    <a:pt x="240237"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144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    Family support</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Intervention to support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understanding and adjustment </a:t>
              </a:r>
              <a:endParaRPr lang="en-GB" sz="1000" dirty="0">
                <a:effectLst/>
                <a:latin typeface="Times New Roman" panose="02020603050405020304" pitchFamily="18" charset="0"/>
                <a:ea typeface="Times New Roman" panose="02020603050405020304" pitchFamily="18" charset="0"/>
              </a:endParaRPr>
            </a:p>
          </p:txBody>
        </p:sp>
      </p:grpSp>
      <p:grpSp>
        <p:nvGrpSpPr>
          <p:cNvPr id="9" name="Group 8">
            <a:extLst>
              <a:ext uri="{FF2B5EF4-FFF2-40B4-BE49-F238E27FC236}">
                <a16:creationId xmlns:a16="http://schemas.microsoft.com/office/drawing/2014/main" id="{E499D994-6338-40C8-B599-097AD0633833}"/>
              </a:ext>
            </a:extLst>
          </p:cNvPr>
          <p:cNvGrpSpPr/>
          <p:nvPr/>
        </p:nvGrpSpPr>
        <p:grpSpPr>
          <a:xfrm>
            <a:off x="3595715" y="2712909"/>
            <a:ext cx="4686021" cy="2012653"/>
            <a:chOff x="3878606" y="2320004"/>
            <a:chExt cx="4320000" cy="1152000"/>
          </a:xfrm>
        </p:grpSpPr>
        <p:sp>
          <p:nvSpPr>
            <p:cNvPr id="15" name="Rectangle 14">
              <a:extLst>
                <a:ext uri="{FF2B5EF4-FFF2-40B4-BE49-F238E27FC236}">
                  <a16:creationId xmlns:a16="http://schemas.microsoft.com/office/drawing/2014/main" id="{E6F91A68-4A9D-49C4-B2C9-1D0869AF904F}"/>
                </a:ext>
              </a:extLst>
            </p:cNvPr>
            <p:cNvSpPr/>
            <p:nvPr/>
          </p:nvSpPr>
          <p:spPr>
            <a:xfrm>
              <a:off x="3878606" y="2320004"/>
              <a:ext cx="4320000" cy="1152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100" b="1" dirty="0">
                  <a:solidFill>
                    <a:schemeClr val="tx1"/>
                  </a:solidFill>
                  <a:latin typeface="Calibri Light" panose="020F0302020204030204" pitchFamily="34" charset="0"/>
                  <a:ea typeface="Times New Roman" panose="02020603050405020304" pitchFamily="18" charset="0"/>
                </a:rPr>
                <a:t>POST-DIAGNOSIS</a:t>
              </a:r>
              <a:endParaRPr lang="en-GB" sz="1100" dirty="0">
                <a:solidFill>
                  <a:schemeClr val="tx1"/>
                </a:solidFill>
                <a:latin typeface="Times New Roman" panose="02020603050405020304" pitchFamily="18" charset="0"/>
                <a:ea typeface="Times New Roman" panose="02020603050405020304" pitchFamily="18" charset="0"/>
              </a:endParaRPr>
            </a:p>
          </p:txBody>
        </p:sp>
        <p:sp>
          <p:nvSpPr>
            <p:cNvPr id="45" name="Rectangle 416">
              <a:extLst>
                <a:ext uri="{FF2B5EF4-FFF2-40B4-BE49-F238E27FC236}">
                  <a16:creationId xmlns:a16="http://schemas.microsoft.com/office/drawing/2014/main" id="{73D7E010-68F0-426A-9967-AF13FC8AFD35}"/>
                </a:ext>
              </a:extLst>
            </p:cNvPr>
            <p:cNvSpPr>
              <a:spLocks noChangeAspect="1"/>
            </p:cNvSpPr>
            <p:nvPr/>
          </p:nvSpPr>
          <p:spPr>
            <a:xfrm>
              <a:off x="4831764" y="2466590"/>
              <a:ext cx="1925844" cy="83859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656" h="538340">
                  <a:moveTo>
                    <a:pt x="264740" y="286"/>
                  </a:moveTo>
                  <a:lnTo>
                    <a:pt x="1981656" y="0"/>
                  </a:lnTo>
                  <a:lnTo>
                    <a:pt x="1725162" y="538340"/>
                  </a:lnTo>
                  <a:lnTo>
                    <a:pt x="0" y="537832"/>
                  </a:lnTo>
                  <a:lnTo>
                    <a:pt x="264740"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0" rIns="180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Primary intervention</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F</a:t>
              </a:r>
              <a:r>
                <a:rPr lang="en-GB" sz="800" i="1" dirty="0">
                  <a:effectLst/>
                  <a:latin typeface="Calibri Light" panose="020F0302020204030204" pitchFamily="34" charset="0"/>
                  <a:ea typeface="Times New Roman" panose="02020603050405020304" pitchFamily="18" charset="0"/>
                </a:rPr>
                <a:t>amily-focused intervention to </a:t>
              </a:r>
              <a:br>
                <a:rPr lang="en-GB" sz="800" i="1" dirty="0">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optimise child development </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and build caregiver skills</a:t>
              </a:r>
              <a:endParaRPr lang="en-GB" sz="1000" dirty="0">
                <a:effectLst/>
                <a:latin typeface="Times New Roman" panose="02020603050405020304" pitchFamily="18" charset="0"/>
                <a:ea typeface="Times New Roman" panose="02020603050405020304" pitchFamily="18" charset="0"/>
              </a:endParaRPr>
            </a:p>
          </p:txBody>
        </p:sp>
      </p:grpSp>
      <p:grpSp>
        <p:nvGrpSpPr>
          <p:cNvPr id="11" name="Group 10">
            <a:extLst>
              <a:ext uri="{FF2B5EF4-FFF2-40B4-BE49-F238E27FC236}">
                <a16:creationId xmlns:a16="http://schemas.microsoft.com/office/drawing/2014/main" id="{E0F7A0B1-08B0-45A9-BCAF-66994D5D2EA7}"/>
              </a:ext>
            </a:extLst>
          </p:cNvPr>
          <p:cNvGrpSpPr/>
          <p:nvPr/>
        </p:nvGrpSpPr>
        <p:grpSpPr>
          <a:xfrm>
            <a:off x="3637279" y="187487"/>
            <a:ext cx="4686020" cy="1586407"/>
            <a:chOff x="3869308" y="506149"/>
            <a:chExt cx="4313769" cy="900000"/>
          </a:xfrm>
        </p:grpSpPr>
        <p:sp>
          <p:nvSpPr>
            <p:cNvPr id="47" name="Rectangle 46">
              <a:extLst>
                <a:ext uri="{FF2B5EF4-FFF2-40B4-BE49-F238E27FC236}">
                  <a16:creationId xmlns:a16="http://schemas.microsoft.com/office/drawing/2014/main" id="{688FEA3D-7804-4AB3-BCFD-6250559725C2}"/>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b="1" dirty="0">
                  <a:solidFill>
                    <a:schemeClr val="tx1"/>
                  </a:solidFill>
                  <a:effectLst/>
                  <a:latin typeface="Calibri Light" panose="020F0302020204030204" pitchFamily="34" charset="0"/>
                  <a:ea typeface="Times New Roman" panose="02020603050405020304" pitchFamily="18" charset="0"/>
                </a:rPr>
                <a:t>PRE-DIAGNOSIS</a:t>
              </a:r>
              <a:endParaRPr lang="en-GB" sz="1050" b="1" dirty="0">
                <a:solidFill>
                  <a:schemeClr val="tx1"/>
                </a:solidFill>
                <a:effectLst/>
                <a:latin typeface="Times New Roman" panose="02020603050405020304" pitchFamily="18" charset="0"/>
                <a:ea typeface="Times New Roman" panose="02020603050405020304" pitchFamily="18" charset="0"/>
              </a:endParaRPr>
            </a:p>
          </p:txBody>
        </p:sp>
        <p:sp>
          <p:nvSpPr>
            <p:cNvPr id="46" name="Rectangle 416">
              <a:extLst>
                <a:ext uri="{FF2B5EF4-FFF2-40B4-BE49-F238E27FC236}">
                  <a16:creationId xmlns:a16="http://schemas.microsoft.com/office/drawing/2014/main" id="{E6B2E7F0-EC9D-476C-997B-663BAFF0FE82}"/>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48" name="Rectangle 47">
              <a:extLst>
                <a:ext uri="{FF2B5EF4-FFF2-40B4-BE49-F238E27FC236}">
                  <a16:creationId xmlns:a16="http://schemas.microsoft.com/office/drawing/2014/main" id="{59ECEF5A-DA26-4D43-A832-B10DA07270B9}"/>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sp>
        <p:nvSpPr>
          <p:cNvPr id="4" name="TextBox 3">
            <a:extLst>
              <a:ext uri="{FF2B5EF4-FFF2-40B4-BE49-F238E27FC236}">
                <a16:creationId xmlns:a16="http://schemas.microsoft.com/office/drawing/2014/main" id="{8E51EE08-B10C-6E4D-88AD-5A4A8FF0C865}"/>
              </a:ext>
            </a:extLst>
          </p:cNvPr>
          <p:cNvSpPr txBox="1"/>
          <p:nvPr/>
        </p:nvSpPr>
        <p:spPr>
          <a:xfrm>
            <a:off x="9380670" y="5412294"/>
            <a:ext cx="2733040" cy="1323439"/>
          </a:xfrm>
          <a:prstGeom prst="rect">
            <a:avLst/>
          </a:prstGeom>
          <a:noFill/>
        </p:spPr>
        <p:txBody>
          <a:bodyPr wrap="square" rtlCol="0">
            <a:spAutoFit/>
          </a:bodyPr>
          <a:lstStyle/>
          <a:p>
            <a:r>
              <a:rPr lang="en-US" sz="1600" i="1" dirty="0">
                <a:solidFill>
                  <a:schemeClr val="accent6">
                    <a:lumMod val="75000"/>
                  </a:schemeClr>
                </a:solidFill>
              </a:rPr>
              <a:t>Based on an ideal early identification pre-school</a:t>
            </a:r>
          </a:p>
          <a:p>
            <a:endParaRPr lang="en-US" sz="1600" i="1" dirty="0">
              <a:solidFill>
                <a:schemeClr val="accent6">
                  <a:lumMod val="75000"/>
                </a:schemeClr>
              </a:solidFill>
            </a:endParaRPr>
          </a:p>
          <a:p>
            <a:r>
              <a:rPr lang="en-US" sz="1600" i="1" dirty="0">
                <a:solidFill>
                  <a:schemeClr val="accent6">
                    <a:lumMod val="75000"/>
                  </a:schemeClr>
                </a:solidFill>
              </a:rPr>
              <a:t>Can be adapted for later emergence and identification</a:t>
            </a:r>
          </a:p>
        </p:txBody>
      </p:sp>
    </p:spTree>
    <p:extLst>
      <p:ext uri="{BB962C8B-B14F-4D97-AF65-F5344CB8AC3E}">
        <p14:creationId xmlns:p14="http://schemas.microsoft.com/office/powerpoint/2010/main" val="2691863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0000C45-E602-4103-8F5B-AFE905BE7A18}"/>
              </a:ext>
            </a:extLst>
          </p:cNvPr>
          <p:cNvGrpSpPr/>
          <p:nvPr/>
        </p:nvGrpSpPr>
        <p:grpSpPr>
          <a:xfrm>
            <a:off x="3863077" y="4725562"/>
            <a:ext cx="4008291" cy="2079446"/>
            <a:chOff x="3878606" y="3452813"/>
            <a:chExt cx="4320000" cy="2396276"/>
          </a:xfrm>
        </p:grpSpPr>
        <p:sp>
          <p:nvSpPr>
            <p:cNvPr id="20" name="Rectangle 19">
              <a:extLst>
                <a:ext uri="{FF2B5EF4-FFF2-40B4-BE49-F238E27FC236}">
                  <a16:creationId xmlns:a16="http://schemas.microsoft.com/office/drawing/2014/main" id="{4CF55797-47D8-49F6-A66B-0844BDF90A37}"/>
                </a:ext>
              </a:extLst>
            </p:cNvPr>
            <p:cNvSpPr/>
            <p:nvPr/>
          </p:nvSpPr>
          <p:spPr>
            <a:xfrm>
              <a:off x="3878606" y="3452813"/>
              <a:ext cx="4320000" cy="2396276"/>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LONG-TERM SUPPORT</a:t>
              </a:r>
              <a:endParaRPr lang="en-GB" sz="1001" dirty="0">
                <a:solidFill>
                  <a:schemeClr val="tx1"/>
                </a:solidFill>
                <a:latin typeface="Times New Roman" panose="02020603050405020304" pitchFamily="18" charset="0"/>
                <a:ea typeface="Times New Roman" panose="02020603050405020304" pitchFamily="18" charset="0"/>
              </a:endParaRPr>
            </a:p>
          </p:txBody>
        </p:sp>
        <p:grpSp>
          <p:nvGrpSpPr>
            <p:cNvPr id="2" name="Group 1">
              <a:extLst>
                <a:ext uri="{FF2B5EF4-FFF2-40B4-BE49-F238E27FC236}">
                  <a16:creationId xmlns:a16="http://schemas.microsoft.com/office/drawing/2014/main" id="{60F58158-089D-4589-9753-5EBC39616AC8}"/>
                </a:ext>
              </a:extLst>
            </p:cNvPr>
            <p:cNvGrpSpPr/>
            <p:nvPr/>
          </p:nvGrpSpPr>
          <p:grpSpPr>
            <a:xfrm>
              <a:off x="5399853" y="3597555"/>
              <a:ext cx="1334927" cy="2087687"/>
              <a:chOff x="5315730" y="4226708"/>
              <a:chExt cx="1637211" cy="2087687"/>
            </a:xfrm>
          </p:grpSpPr>
          <p:grpSp>
            <p:nvGrpSpPr>
              <p:cNvPr id="24" name="Group 23">
                <a:extLst>
                  <a:ext uri="{FF2B5EF4-FFF2-40B4-BE49-F238E27FC236}">
                    <a16:creationId xmlns:a16="http://schemas.microsoft.com/office/drawing/2014/main" id="{BDAEE1FF-65F1-43AC-A33E-44FE0B1C7596}"/>
                  </a:ext>
                </a:extLst>
              </p:cNvPr>
              <p:cNvGrpSpPr/>
              <p:nvPr/>
            </p:nvGrpSpPr>
            <p:grpSpPr>
              <a:xfrm>
                <a:off x="5315730" y="4226708"/>
                <a:ext cx="1614828" cy="2087687"/>
                <a:chOff x="98834" y="195865"/>
                <a:chExt cx="1615137" cy="2011748"/>
              </a:xfrm>
            </p:grpSpPr>
            <p:sp>
              <p:nvSpPr>
                <p:cNvPr id="25" name="Rectangle 24">
                  <a:extLst>
                    <a:ext uri="{FF2B5EF4-FFF2-40B4-BE49-F238E27FC236}">
                      <a16:creationId xmlns:a16="http://schemas.microsoft.com/office/drawing/2014/main" id="{75CD193C-826E-4A07-BC9D-1D129C57396D}"/>
                    </a:ext>
                  </a:extLst>
                </p:cNvPr>
                <p:cNvSpPr/>
                <p:nvPr/>
              </p:nvSpPr>
              <p:spPr>
                <a:xfrm>
                  <a:off x="516865" y="195865"/>
                  <a:ext cx="789138" cy="2011748"/>
                </a:xfrm>
                <a:prstGeom prst="rect">
                  <a:avLst/>
                </a:prstGeom>
                <a:solidFill>
                  <a:schemeClr val="bg1">
                    <a:lumMod val="65000"/>
                  </a:schemeClr>
                </a:solidFill>
                <a:ln w="28575">
                  <a:solidFill>
                    <a:schemeClr val="bg1"/>
                  </a:solidFill>
                  <a:prstDash val="soli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 tIns="36000" rIns="7200" bIns="36000" numCol="1" spcCol="0" rtlCol="0" fromWordArt="0" anchor="ctr" anchorCtr="0" forceAA="0" compatLnSpc="1">
                  <a:prstTxWarp prst="textNoShape">
                    <a:avLst/>
                  </a:prstTxWarp>
                  <a:noAutofit/>
                </a:bodyPr>
                <a:lstStyle/>
                <a:p>
                  <a:pPr algn="ctr"/>
                  <a:r>
                    <a:rPr lang="en-GB" sz="900" b="1" dirty="0">
                      <a:latin typeface="Calibri Light" panose="020F0302020204030204" pitchFamily="34" charset="0"/>
                      <a:ea typeface="Times New Roman" panose="02020603050405020304" pitchFamily="18" charset="0"/>
                    </a:rPr>
                    <a:t>Case management system</a:t>
                  </a:r>
                  <a:r>
                    <a:rPr lang="en-GB" sz="900" dirty="0">
                      <a:latin typeface="Calibri Light" panose="020F0302020204030204" pitchFamily="34" charset="0"/>
                      <a:ea typeface="Times New Roman" panose="02020603050405020304" pitchFamily="18" charset="0"/>
                    </a:rPr>
                    <a:t> </a:t>
                  </a:r>
                  <a:br>
                    <a:rPr lang="en-GB" sz="1001" dirty="0">
                      <a:latin typeface="Calibri Light" panose="020F0302020204030204" pitchFamily="34" charset="0"/>
                      <a:ea typeface="Times New Roman" panose="02020603050405020304" pitchFamily="18" charset="0"/>
                    </a:rPr>
                  </a:br>
                  <a:br>
                    <a:rPr lang="en-GB" sz="300" i="1" dirty="0">
                      <a:latin typeface="Calibri Light" panose="020F0302020204030204" pitchFamily="34" charset="0"/>
                      <a:ea typeface="Times New Roman" panose="02020603050405020304" pitchFamily="18" charset="0"/>
                    </a:rPr>
                  </a:br>
                  <a:r>
                    <a:rPr lang="en-GB" sz="700" i="1" dirty="0">
                      <a:latin typeface="Calibri Light" panose="020F0302020204030204" pitchFamily="34" charset="0"/>
                      <a:ea typeface="Times New Roman" panose="02020603050405020304" pitchFamily="18" charset="0"/>
                    </a:rPr>
                    <a:t>To ‘step up’ &amp; ‘step down’ care during transition points or to react to co-occurring conditions</a:t>
                  </a:r>
                  <a:r>
                    <a:rPr lang="en-GB" sz="800"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a:p>
                  <a:pPr algn="ctr"/>
                  <a:r>
                    <a:rPr lang="en-GB" sz="1001"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p:txBody>
            </p:sp>
            <p:grpSp>
              <p:nvGrpSpPr>
                <p:cNvPr id="36" name="Group 35">
                  <a:extLst>
                    <a:ext uri="{FF2B5EF4-FFF2-40B4-BE49-F238E27FC236}">
                      <a16:creationId xmlns:a16="http://schemas.microsoft.com/office/drawing/2014/main" id="{239EA257-68AC-410F-B8B1-39D42DCE1A11}"/>
                    </a:ext>
                  </a:extLst>
                </p:cNvPr>
                <p:cNvGrpSpPr/>
                <p:nvPr/>
              </p:nvGrpSpPr>
              <p:grpSpPr>
                <a:xfrm rot="5400000">
                  <a:off x="361152" y="718363"/>
                  <a:ext cx="125729" cy="236887"/>
                  <a:chOff x="196213" y="2323"/>
                  <a:chExt cx="125807" cy="237339"/>
                </a:xfrm>
              </p:grpSpPr>
              <p:sp>
                <p:nvSpPr>
                  <p:cNvPr id="40" name="Rectangle 39">
                    <a:extLst>
                      <a:ext uri="{FF2B5EF4-FFF2-40B4-BE49-F238E27FC236}">
                        <a16:creationId xmlns:a16="http://schemas.microsoft.com/office/drawing/2014/main" id="{E2E9431F-CC01-4E95-ADEB-E8EF3FACF213}"/>
                      </a:ext>
                    </a:extLst>
                  </p:cNvPr>
                  <p:cNvSpPr/>
                  <p:nvPr/>
                </p:nvSpPr>
                <p:spPr>
                  <a:xfrm>
                    <a:off x="196289" y="2323"/>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1" name="Rectangle 40">
                    <a:extLst>
                      <a:ext uri="{FF2B5EF4-FFF2-40B4-BE49-F238E27FC236}">
                        <a16:creationId xmlns:a16="http://schemas.microsoft.com/office/drawing/2014/main" id="{38088C64-B6EA-4C5F-846B-9C3E5A3C39BA}"/>
                      </a:ext>
                    </a:extLst>
                  </p:cNvPr>
                  <p:cNvSpPr/>
                  <p:nvPr/>
                </p:nvSpPr>
                <p:spPr>
                  <a:xfrm>
                    <a:off x="196290" y="95156"/>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2" name="Rectangle 41">
                    <a:extLst>
                      <a:ext uri="{FF2B5EF4-FFF2-40B4-BE49-F238E27FC236}">
                        <a16:creationId xmlns:a16="http://schemas.microsoft.com/office/drawing/2014/main" id="{E39E9FE8-BD45-4C4E-9693-3E4C88B5C156}"/>
                      </a:ext>
                    </a:extLst>
                  </p:cNvPr>
                  <p:cNvSpPr/>
                  <p:nvPr/>
                </p:nvSpPr>
                <p:spPr>
                  <a:xfrm>
                    <a:off x="196213" y="190568"/>
                    <a:ext cx="125807" cy="49094"/>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27" name="Group 26">
                  <a:extLst>
                    <a:ext uri="{FF2B5EF4-FFF2-40B4-BE49-F238E27FC236}">
                      <a16:creationId xmlns:a16="http://schemas.microsoft.com/office/drawing/2014/main" id="{0727C5AD-2BB9-43A4-AD45-14C0849C6474}"/>
                    </a:ext>
                  </a:extLst>
                </p:cNvPr>
                <p:cNvGrpSpPr/>
                <p:nvPr/>
              </p:nvGrpSpPr>
              <p:grpSpPr>
                <a:xfrm>
                  <a:off x="1288196" y="1472742"/>
                  <a:ext cx="425775" cy="125731"/>
                  <a:chOff x="40928" y="-25858"/>
                  <a:chExt cx="425775" cy="125731"/>
                </a:xfrm>
                <a:solidFill>
                  <a:srgbClr val="0070C0"/>
                </a:solidFill>
              </p:grpSpPr>
              <p:grpSp>
                <p:nvGrpSpPr>
                  <p:cNvPr id="29" name="Group 28">
                    <a:extLst>
                      <a:ext uri="{FF2B5EF4-FFF2-40B4-BE49-F238E27FC236}">
                        <a16:creationId xmlns:a16="http://schemas.microsoft.com/office/drawing/2014/main" id="{4569F475-DE59-4D40-B0EF-09E9BC4A9A6E}"/>
                      </a:ext>
                    </a:extLst>
                  </p:cNvPr>
                  <p:cNvGrpSpPr/>
                  <p:nvPr/>
                </p:nvGrpSpPr>
                <p:grpSpPr>
                  <a:xfrm rot="5400000">
                    <a:off x="333010" y="-33821"/>
                    <a:ext cx="125730" cy="141657"/>
                    <a:chOff x="-25873" y="43739"/>
                    <a:chExt cx="125808" cy="141927"/>
                  </a:xfrm>
                  <a:grpFill/>
                </p:grpSpPr>
                <p:sp>
                  <p:nvSpPr>
                    <p:cNvPr id="34" name="Rectangle 33">
                      <a:extLst>
                        <a:ext uri="{FF2B5EF4-FFF2-40B4-BE49-F238E27FC236}">
                          <a16:creationId xmlns:a16="http://schemas.microsoft.com/office/drawing/2014/main" id="{99E39774-379E-4921-9F7A-1E74E28B883A}"/>
                        </a:ext>
                      </a:extLst>
                    </p:cNvPr>
                    <p:cNvSpPr/>
                    <p:nvPr/>
                  </p:nvSpPr>
                  <p:spPr>
                    <a:xfrm>
                      <a:off x="-25873" y="43739"/>
                      <a:ext cx="125730" cy="488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5" name="Rectangle 34">
                      <a:extLst>
                        <a:ext uri="{FF2B5EF4-FFF2-40B4-BE49-F238E27FC236}">
                          <a16:creationId xmlns:a16="http://schemas.microsoft.com/office/drawing/2014/main" id="{9DBD7AE4-8284-465C-8F50-4DECC67A5C34}"/>
                        </a:ext>
                      </a:extLst>
                    </p:cNvPr>
                    <p:cNvSpPr/>
                    <p:nvPr/>
                  </p:nvSpPr>
                  <p:spPr>
                    <a:xfrm>
                      <a:off x="-25872" y="136571"/>
                      <a:ext cx="125807" cy="490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30" name="Group 29">
                    <a:extLst>
                      <a:ext uri="{FF2B5EF4-FFF2-40B4-BE49-F238E27FC236}">
                        <a16:creationId xmlns:a16="http://schemas.microsoft.com/office/drawing/2014/main" id="{16FFA1A3-F0AB-437D-9654-216AEF129264}"/>
                      </a:ext>
                    </a:extLst>
                  </p:cNvPr>
                  <p:cNvGrpSpPr/>
                  <p:nvPr/>
                </p:nvGrpSpPr>
                <p:grpSpPr>
                  <a:xfrm rot="5400000">
                    <a:off x="95222" y="-80152"/>
                    <a:ext cx="125730" cy="234317"/>
                    <a:chOff x="-25873" y="-41008"/>
                    <a:chExt cx="125808" cy="234764"/>
                  </a:xfrm>
                  <a:grpFill/>
                </p:grpSpPr>
                <p:sp>
                  <p:nvSpPr>
                    <p:cNvPr id="31" name="Rectangle 30">
                      <a:extLst>
                        <a:ext uri="{FF2B5EF4-FFF2-40B4-BE49-F238E27FC236}">
                          <a16:creationId xmlns:a16="http://schemas.microsoft.com/office/drawing/2014/main" id="{2EDC5303-2DB3-4361-A793-65494913EAB7}"/>
                        </a:ext>
                      </a:extLst>
                    </p:cNvPr>
                    <p:cNvSpPr/>
                    <p:nvPr/>
                  </p:nvSpPr>
                  <p:spPr>
                    <a:xfrm>
                      <a:off x="-25873" y="-4100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2" name="Rectangle 31">
                      <a:extLst>
                        <a:ext uri="{FF2B5EF4-FFF2-40B4-BE49-F238E27FC236}">
                          <a16:creationId xmlns:a16="http://schemas.microsoft.com/office/drawing/2014/main" id="{0F865540-FD34-4C00-939D-448135074417}"/>
                        </a:ext>
                      </a:extLst>
                    </p:cNvPr>
                    <p:cNvSpPr/>
                    <p:nvPr/>
                  </p:nvSpPr>
                  <p:spPr>
                    <a:xfrm>
                      <a:off x="-25873" y="5182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3" name="Rectangle 32">
                      <a:extLst>
                        <a:ext uri="{FF2B5EF4-FFF2-40B4-BE49-F238E27FC236}">
                          <a16:creationId xmlns:a16="http://schemas.microsoft.com/office/drawing/2014/main" id="{68B3DF65-6538-4799-9D4D-C1DD4578C2A5}"/>
                        </a:ext>
                      </a:extLst>
                    </p:cNvPr>
                    <p:cNvSpPr/>
                    <p:nvPr/>
                  </p:nvSpPr>
                  <p:spPr>
                    <a:xfrm>
                      <a:off x="-25872" y="144661"/>
                      <a:ext cx="125807" cy="490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sp>
              <p:nvSpPr>
                <p:cNvPr id="28" name="Arrow: Up 27">
                  <a:extLst>
                    <a:ext uri="{FF2B5EF4-FFF2-40B4-BE49-F238E27FC236}">
                      <a16:creationId xmlns:a16="http://schemas.microsoft.com/office/drawing/2014/main" id="{755F5FE1-B76B-4B87-ACF4-C2C33B340681}"/>
                    </a:ext>
                  </a:extLst>
                </p:cNvPr>
                <p:cNvSpPr/>
                <p:nvPr/>
              </p:nvSpPr>
              <p:spPr>
                <a:xfrm rot="16200000">
                  <a:off x="194210" y="1329056"/>
                  <a:ext cx="247650" cy="438401"/>
                </a:xfrm>
                <a:prstGeom prst="upArrow">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sp>
            <p:nvSpPr>
              <p:cNvPr id="19" name="Arrow: Up 18">
                <a:extLst>
                  <a:ext uri="{FF2B5EF4-FFF2-40B4-BE49-F238E27FC236}">
                    <a16:creationId xmlns:a16="http://schemas.microsoft.com/office/drawing/2014/main" id="{B48EFC18-F2CD-4F7A-9506-6390F1E0BF88}"/>
                  </a:ext>
                </a:extLst>
              </p:cNvPr>
              <p:cNvSpPr/>
              <p:nvPr/>
            </p:nvSpPr>
            <p:spPr>
              <a:xfrm rot="5400000">
                <a:off x="6605772" y="4668530"/>
                <a:ext cx="247637" cy="446701"/>
              </a:xfrm>
              <a:prstGeom prst="upArrow">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dirty="0"/>
              </a:p>
            </p:txBody>
          </p:sp>
        </p:grpSp>
        <p:sp>
          <p:nvSpPr>
            <p:cNvPr id="95" name="Rectangle 416">
              <a:extLst>
                <a:ext uri="{FF2B5EF4-FFF2-40B4-BE49-F238E27FC236}">
                  <a16:creationId xmlns:a16="http://schemas.microsoft.com/office/drawing/2014/main" id="{14ACB2A2-9640-4A15-A331-5B1F2F0AF544}"/>
                </a:ext>
              </a:extLst>
            </p:cNvPr>
            <p:cNvSpPr>
              <a:spLocks noChangeAspect="1"/>
            </p:cNvSpPr>
            <p:nvPr/>
          </p:nvSpPr>
          <p:spPr>
            <a:xfrm>
              <a:off x="6503408" y="3777367"/>
              <a:ext cx="1339259"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906" h="538054">
                  <a:moveTo>
                    <a:pt x="502882" y="0"/>
                  </a:moveTo>
                  <a:lnTo>
                    <a:pt x="2295906" y="210"/>
                  </a:lnTo>
                  <a:lnTo>
                    <a:pt x="1820909" y="538054"/>
                  </a:lnTo>
                  <a:lnTo>
                    <a:pt x="0" y="537546"/>
                  </a:lnTo>
                  <a:lnTo>
                    <a:pt x="502882"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180000" bIns="0" numCol="1" spcCol="0" rtlCol="0" fromWordArt="0" anchor="ctr" anchorCtr="0"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Step-up care</a:t>
              </a:r>
              <a:br>
                <a:rPr lang="en-GB" sz="1200" dirty="0">
                  <a:latin typeface="Calibri Light" panose="020F0302020204030204" pitchFamily="34" charset="0"/>
                  <a:ea typeface="Times New Roman" panose="02020603050405020304" pitchFamily="18" charset="0"/>
                </a:rPr>
              </a:br>
              <a:endParaRPr lang="en-GB" sz="300" dirty="0">
                <a:latin typeface="Calibri Light" panose="020F0302020204030204" pitchFamily="34" charset="0"/>
                <a:ea typeface="Times New Roman" panose="02020603050405020304" pitchFamily="18" charset="0"/>
              </a:endParaRPr>
            </a:p>
            <a:p>
              <a:br>
                <a:rPr lang="en-GB" sz="300" i="1" dirty="0">
                  <a:latin typeface="Calibri Light" panose="020F0302020204030204" pitchFamily="34" charset="0"/>
                  <a:ea typeface="Times New Roman" panose="02020603050405020304" pitchFamily="18" charset="0"/>
                </a:rPr>
              </a:br>
              <a:r>
                <a:rPr lang="en-GB" sz="300" i="1" dirty="0">
                  <a:latin typeface="Calibri Light" panose="020F0302020204030204" pitchFamily="34" charset="0"/>
                  <a:ea typeface="Times New Roman" panose="02020603050405020304" pitchFamily="18" charset="0"/>
                </a:rPr>
                <a:t>               </a:t>
              </a:r>
              <a:r>
                <a:rPr lang="en-GB" sz="800" i="1" dirty="0">
                  <a:latin typeface="Calibri Light" panose="020F0302020204030204" pitchFamily="34" charset="0"/>
                  <a:ea typeface="Times New Roman" panose="02020603050405020304" pitchFamily="18" charset="0"/>
                </a:rPr>
                <a:t>Specific interventions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support for co-</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occurring problems</a:t>
              </a:r>
            </a:p>
            <a:p>
              <a:endParaRPr lang="en-GB" sz="1200" dirty="0">
                <a:latin typeface="Times New Roman" panose="02020603050405020304" pitchFamily="18" charset="0"/>
                <a:ea typeface="Times New Roman" panose="02020603050405020304" pitchFamily="18" charset="0"/>
              </a:endParaRPr>
            </a:p>
          </p:txBody>
        </p:sp>
        <p:sp>
          <p:nvSpPr>
            <p:cNvPr id="94" name="Rectangle 416">
              <a:extLst>
                <a:ext uri="{FF2B5EF4-FFF2-40B4-BE49-F238E27FC236}">
                  <a16:creationId xmlns:a16="http://schemas.microsoft.com/office/drawing/2014/main" id="{30DB5E1C-B078-4D66-97B6-82D2F2CBA010}"/>
                </a:ext>
              </a:extLst>
            </p:cNvPr>
            <p:cNvSpPr>
              <a:spLocks noChangeAspect="1"/>
            </p:cNvSpPr>
            <p:nvPr/>
          </p:nvSpPr>
          <p:spPr>
            <a:xfrm>
              <a:off x="4139478" y="3810951"/>
              <a:ext cx="1546490"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 name="connsiteX0" fmla="*/ 598631 w 2391655"/>
                <a:gd name="connsiteY0" fmla="*/ 0 h 538054"/>
                <a:gd name="connsiteX1" fmla="*/ 2391655 w 2391655"/>
                <a:gd name="connsiteY1" fmla="*/ 210 h 538054"/>
                <a:gd name="connsiteX2" fmla="*/ 1916658 w 2391655"/>
                <a:gd name="connsiteY2" fmla="*/ 538054 h 538054"/>
                <a:gd name="connsiteX3" fmla="*/ 0 w 2391655"/>
                <a:gd name="connsiteY3" fmla="*/ 537546 h 538054"/>
                <a:gd name="connsiteX4" fmla="*/ 598631 w 2391655"/>
                <a:gd name="connsiteY4" fmla="*/ 0 h 538054"/>
                <a:gd name="connsiteX0" fmla="*/ 598631 w 2391655"/>
                <a:gd name="connsiteY0" fmla="*/ 0 h 538054"/>
                <a:gd name="connsiteX1" fmla="*/ 2391655 w 2391655"/>
                <a:gd name="connsiteY1" fmla="*/ 210 h 538054"/>
                <a:gd name="connsiteX2" fmla="*/ 1791450 w 2391655"/>
                <a:gd name="connsiteY2" fmla="*/ 538054 h 538054"/>
                <a:gd name="connsiteX3" fmla="*/ 0 w 2391655"/>
                <a:gd name="connsiteY3" fmla="*/ 537546 h 538054"/>
                <a:gd name="connsiteX4" fmla="*/ 598631 w 2391655"/>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655" h="538054">
                  <a:moveTo>
                    <a:pt x="598631" y="0"/>
                  </a:moveTo>
                  <a:lnTo>
                    <a:pt x="2391655" y="210"/>
                  </a:lnTo>
                  <a:lnTo>
                    <a:pt x="1791450" y="538054"/>
                  </a:lnTo>
                  <a:lnTo>
                    <a:pt x="0" y="537546"/>
                  </a:lnTo>
                  <a:lnTo>
                    <a:pt x="598631"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324000" bIns="0" numCol="1" spcCol="0" rtlCol="0" fromWordArt="0" anchor="ctr" anchorCtr="1"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Family/Carer</a:t>
              </a:r>
              <a:br>
                <a:rPr lang="en-GB" sz="1000" b="1" dirty="0">
                  <a:latin typeface="Calibri Light" panose="020F0302020204030204" pitchFamily="34" charset="0"/>
                  <a:ea typeface="Times New Roman" panose="02020603050405020304" pitchFamily="18" charset="0"/>
                </a:rPr>
              </a:br>
              <a:r>
                <a:rPr lang="en-GB" sz="1000" b="1" dirty="0">
                  <a:latin typeface="Calibri Light" panose="020F0302020204030204" pitchFamily="34" charset="0"/>
                  <a:ea typeface="Times New Roman" panose="02020603050405020304" pitchFamily="18" charset="0"/>
                </a:rPr>
                <a:t>        management</a:t>
              </a:r>
              <a:endParaRPr lang="en-GB" sz="1050" b="1" dirty="0">
                <a:latin typeface="Calibri Light" panose="020F0302020204030204" pitchFamily="34" charset="0"/>
                <a:ea typeface="Times New Roman" panose="02020603050405020304" pitchFamily="18" charset="0"/>
              </a:endParaRPr>
            </a:p>
            <a:p>
              <a:pPr algn="ctr"/>
              <a:endParaRPr lang="en-GB" sz="300" b="1" i="1" dirty="0">
                <a:latin typeface="Calibri Light" panose="020F0302020204030204" pitchFamily="34" charset="0"/>
                <a:ea typeface="Times New Roman" panose="02020603050405020304" pitchFamily="18" charset="0"/>
              </a:endParaRPr>
            </a:p>
            <a:p>
              <a:r>
                <a:rPr lang="en-GB" sz="800" i="1" dirty="0">
                  <a:latin typeface="Calibri Light" panose="020F0302020204030204" pitchFamily="34" charset="0"/>
                  <a:ea typeface="Times New Roman" panose="02020603050405020304" pitchFamily="18" charset="0"/>
                </a:rPr>
                <a:t>      Sustained by skills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child progress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developed during</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post-diagnostic care.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Supported by Case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Management and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other local services</a:t>
              </a:r>
              <a:endParaRPr lang="en-GB" sz="1050" dirty="0">
                <a:latin typeface="Times New Roman" panose="02020603050405020304" pitchFamily="18" charset="0"/>
                <a:ea typeface="Times New Roman" panose="02020603050405020304" pitchFamily="18" charset="0"/>
              </a:endParaRPr>
            </a:p>
          </p:txBody>
        </p:sp>
      </p:grpSp>
      <p:grpSp>
        <p:nvGrpSpPr>
          <p:cNvPr id="10" name="Group 9">
            <a:extLst>
              <a:ext uri="{FF2B5EF4-FFF2-40B4-BE49-F238E27FC236}">
                <a16:creationId xmlns:a16="http://schemas.microsoft.com/office/drawing/2014/main" id="{83CB34EF-3338-49D6-859A-2E42B44196BB}"/>
              </a:ext>
            </a:extLst>
          </p:cNvPr>
          <p:cNvGrpSpPr/>
          <p:nvPr/>
        </p:nvGrpSpPr>
        <p:grpSpPr>
          <a:xfrm>
            <a:off x="3863077" y="1816050"/>
            <a:ext cx="4008291" cy="896860"/>
            <a:chOff x="3863077" y="1358844"/>
            <a:chExt cx="4320000" cy="1008000"/>
          </a:xfrm>
        </p:grpSpPr>
        <p:sp>
          <p:nvSpPr>
            <p:cNvPr id="13" name="Rectangle 12">
              <a:extLst>
                <a:ext uri="{FF2B5EF4-FFF2-40B4-BE49-F238E27FC236}">
                  <a16:creationId xmlns:a16="http://schemas.microsoft.com/office/drawing/2014/main" id="{C05B988D-F440-4E56-98E2-1F324EA88FD3}"/>
                </a:ext>
              </a:extLst>
            </p:cNvPr>
            <p:cNvSpPr/>
            <p:nvPr/>
          </p:nvSpPr>
          <p:spPr>
            <a:xfrm>
              <a:off x="3863077" y="1358844"/>
              <a:ext cx="4320000" cy="1008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AROUND-DIAGNOSIS</a:t>
              </a:r>
              <a:endParaRPr lang="en-GB" sz="1001" dirty="0">
                <a:solidFill>
                  <a:schemeClr val="tx1"/>
                </a:solidFill>
                <a:latin typeface="Times New Roman" panose="02020603050405020304" pitchFamily="18" charset="0"/>
                <a:ea typeface="Times New Roman" panose="02020603050405020304" pitchFamily="18" charset="0"/>
              </a:endParaRPr>
            </a:p>
            <a:p>
              <a:r>
                <a:rPr lang="en-GB" sz="1001" b="1" dirty="0">
                  <a:solidFill>
                    <a:schemeClr val="tx1"/>
                  </a:solidFill>
                  <a:latin typeface="Calibri Light" panose="020F0302020204030204" pitchFamily="34" charset="0"/>
                  <a:ea typeface="Times New Roman" panose="02020603050405020304" pitchFamily="18" charset="0"/>
                </a:rPr>
                <a:t> </a:t>
              </a:r>
              <a:endParaRPr lang="en-GB" sz="1001" dirty="0">
                <a:solidFill>
                  <a:schemeClr val="tx1"/>
                </a:solidFill>
                <a:latin typeface="Times New Roman" panose="02020603050405020304" pitchFamily="18" charset="0"/>
                <a:ea typeface="Times New Roman" panose="02020603050405020304" pitchFamily="18" charset="0"/>
              </a:endParaRPr>
            </a:p>
          </p:txBody>
        </p:sp>
        <p:sp>
          <p:nvSpPr>
            <p:cNvPr id="44" name="Rectangle 416">
              <a:extLst>
                <a:ext uri="{FF2B5EF4-FFF2-40B4-BE49-F238E27FC236}">
                  <a16:creationId xmlns:a16="http://schemas.microsoft.com/office/drawing/2014/main" id="{95213AB3-6295-44C2-8E2E-2CB53285961D}"/>
                </a:ext>
              </a:extLst>
            </p:cNvPr>
            <p:cNvSpPr>
              <a:spLocks noChangeAspect="1"/>
            </p:cNvSpPr>
            <p:nvPr/>
          </p:nvSpPr>
          <p:spPr>
            <a:xfrm>
              <a:off x="5225287" y="1498937"/>
              <a:ext cx="1902031" cy="68436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7153" h="538340">
                  <a:moveTo>
                    <a:pt x="240237" y="286"/>
                  </a:moveTo>
                  <a:lnTo>
                    <a:pt x="1957153" y="0"/>
                  </a:lnTo>
                  <a:lnTo>
                    <a:pt x="1730062" y="538340"/>
                  </a:lnTo>
                  <a:lnTo>
                    <a:pt x="0" y="537832"/>
                  </a:lnTo>
                  <a:lnTo>
                    <a:pt x="240237"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144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    Family support</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Intervention to support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understanding and adjustment </a:t>
              </a:r>
              <a:endParaRPr lang="en-GB" sz="1000" dirty="0">
                <a:effectLst/>
                <a:latin typeface="Times New Roman" panose="02020603050405020304" pitchFamily="18" charset="0"/>
                <a:ea typeface="Times New Roman" panose="02020603050405020304" pitchFamily="18" charset="0"/>
              </a:endParaRPr>
            </a:p>
          </p:txBody>
        </p:sp>
      </p:grpSp>
      <p:grpSp>
        <p:nvGrpSpPr>
          <p:cNvPr id="9" name="Group 8">
            <a:extLst>
              <a:ext uri="{FF2B5EF4-FFF2-40B4-BE49-F238E27FC236}">
                <a16:creationId xmlns:a16="http://schemas.microsoft.com/office/drawing/2014/main" id="{E499D994-6338-40C8-B599-097AD0633833}"/>
              </a:ext>
            </a:extLst>
          </p:cNvPr>
          <p:cNvGrpSpPr/>
          <p:nvPr/>
        </p:nvGrpSpPr>
        <p:grpSpPr>
          <a:xfrm>
            <a:off x="3595715" y="2712909"/>
            <a:ext cx="4686021" cy="2012653"/>
            <a:chOff x="3878606" y="2320004"/>
            <a:chExt cx="4320000" cy="1152000"/>
          </a:xfrm>
        </p:grpSpPr>
        <p:sp>
          <p:nvSpPr>
            <p:cNvPr id="15" name="Rectangle 14">
              <a:extLst>
                <a:ext uri="{FF2B5EF4-FFF2-40B4-BE49-F238E27FC236}">
                  <a16:creationId xmlns:a16="http://schemas.microsoft.com/office/drawing/2014/main" id="{E6F91A68-4A9D-49C4-B2C9-1D0869AF904F}"/>
                </a:ext>
              </a:extLst>
            </p:cNvPr>
            <p:cNvSpPr/>
            <p:nvPr/>
          </p:nvSpPr>
          <p:spPr>
            <a:xfrm>
              <a:off x="3878606" y="2320004"/>
              <a:ext cx="4320000" cy="1152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100" b="1" dirty="0">
                  <a:solidFill>
                    <a:schemeClr val="tx1"/>
                  </a:solidFill>
                  <a:latin typeface="Calibri Light" panose="020F0302020204030204" pitchFamily="34" charset="0"/>
                  <a:ea typeface="Times New Roman" panose="02020603050405020304" pitchFamily="18" charset="0"/>
                </a:rPr>
                <a:t>POST-DIAGNOSIS</a:t>
              </a:r>
              <a:endParaRPr lang="en-GB" sz="1100" dirty="0">
                <a:solidFill>
                  <a:schemeClr val="tx1"/>
                </a:solidFill>
                <a:latin typeface="Times New Roman" panose="02020603050405020304" pitchFamily="18" charset="0"/>
                <a:ea typeface="Times New Roman" panose="02020603050405020304" pitchFamily="18" charset="0"/>
              </a:endParaRPr>
            </a:p>
          </p:txBody>
        </p:sp>
        <p:sp>
          <p:nvSpPr>
            <p:cNvPr id="45" name="Rectangle 416">
              <a:extLst>
                <a:ext uri="{FF2B5EF4-FFF2-40B4-BE49-F238E27FC236}">
                  <a16:creationId xmlns:a16="http://schemas.microsoft.com/office/drawing/2014/main" id="{73D7E010-68F0-426A-9967-AF13FC8AFD35}"/>
                </a:ext>
              </a:extLst>
            </p:cNvPr>
            <p:cNvSpPr>
              <a:spLocks noChangeAspect="1"/>
            </p:cNvSpPr>
            <p:nvPr/>
          </p:nvSpPr>
          <p:spPr>
            <a:xfrm>
              <a:off x="4831764" y="2466590"/>
              <a:ext cx="1925844" cy="83859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656" h="538340">
                  <a:moveTo>
                    <a:pt x="264740" y="286"/>
                  </a:moveTo>
                  <a:lnTo>
                    <a:pt x="1981656" y="0"/>
                  </a:lnTo>
                  <a:lnTo>
                    <a:pt x="1725162" y="538340"/>
                  </a:lnTo>
                  <a:lnTo>
                    <a:pt x="0" y="537832"/>
                  </a:lnTo>
                  <a:lnTo>
                    <a:pt x="264740"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0" rIns="180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Primary intervention</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F</a:t>
              </a:r>
              <a:r>
                <a:rPr lang="en-GB" sz="800" i="1" dirty="0">
                  <a:effectLst/>
                  <a:latin typeface="Calibri Light" panose="020F0302020204030204" pitchFamily="34" charset="0"/>
                  <a:ea typeface="Times New Roman" panose="02020603050405020304" pitchFamily="18" charset="0"/>
                </a:rPr>
                <a:t>amily-focused intervention to </a:t>
              </a:r>
              <a:br>
                <a:rPr lang="en-GB" sz="800" i="1" dirty="0">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optimise child development </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and build caregiver skills</a:t>
              </a:r>
              <a:endParaRPr lang="en-GB" sz="1000" dirty="0">
                <a:effectLst/>
                <a:latin typeface="Times New Roman" panose="02020603050405020304" pitchFamily="18" charset="0"/>
                <a:ea typeface="Times New Roman" panose="02020603050405020304" pitchFamily="18" charset="0"/>
              </a:endParaRPr>
            </a:p>
          </p:txBody>
        </p:sp>
      </p:grpSp>
      <p:grpSp>
        <p:nvGrpSpPr>
          <p:cNvPr id="11" name="Group 10">
            <a:extLst>
              <a:ext uri="{FF2B5EF4-FFF2-40B4-BE49-F238E27FC236}">
                <a16:creationId xmlns:a16="http://schemas.microsoft.com/office/drawing/2014/main" id="{E0F7A0B1-08B0-45A9-BCAF-66994D5D2EA7}"/>
              </a:ext>
            </a:extLst>
          </p:cNvPr>
          <p:cNvGrpSpPr/>
          <p:nvPr/>
        </p:nvGrpSpPr>
        <p:grpSpPr>
          <a:xfrm>
            <a:off x="3637279" y="187487"/>
            <a:ext cx="4686020" cy="1586407"/>
            <a:chOff x="3869308" y="506149"/>
            <a:chExt cx="4313769" cy="900000"/>
          </a:xfrm>
        </p:grpSpPr>
        <p:sp>
          <p:nvSpPr>
            <p:cNvPr id="47" name="Rectangle 46">
              <a:extLst>
                <a:ext uri="{FF2B5EF4-FFF2-40B4-BE49-F238E27FC236}">
                  <a16:creationId xmlns:a16="http://schemas.microsoft.com/office/drawing/2014/main" id="{688FEA3D-7804-4AB3-BCFD-6250559725C2}"/>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b="1" dirty="0">
                  <a:solidFill>
                    <a:schemeClr val="tx1"/>
                  </a:solidFill>
                  <a:effectLst/>
                  <a:latin typeface="Calibri Light" panose="020F0302020204030204" pitchFamily="34" charset="0"/>
                  <a:ea typeface="Times New Roman" panose="02020603050405020304" pitchFamily="18" charset="0"/>
                </a:rPr>
                <a:t>PRE-DIAGNOSIS</a:t>
              </a:r>
              <a:endParaRPr lang="en-GB" sz="1050" b="1" dirty="0">
                <a:solidFill>
                  <a:schemeClr val="tx1"/>
                </a:solidFill>
                <a:effectLst/>
                <a:latin typeface="Times New Roman" panose="02020603050405020304" pitchFamily="18" charset="0"/>
                <a:ea typeface="Times New Roman" panose="02020603050405020304" pitchFamily="18" charset="0"/>
              </a:endParaRPr>
            </a:p>
          </p:txBody>
        </p:sp>
        <p:sp>
          <p:nvSpPr>
            <p:cNvPr id="46" name="Rectangle 416">
              <a:extLst>
                <a:ext uri="{FF2B5EF4-FFF2-40B4-BE49-F238E27FC236}">
                  <a16:creationId xmlns:a16="http://schemas.microsoft.com/office/drawing/2014/main" id="{E6B2E7F0-EC9D-476C-997B-663BAFF0FE82}"/>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48" name="Rectangle 47">
              <a:extLst>
                <a:ext uri="{FF2B5EF4-FFF2-40B4-BE49-F238E27FC236}">
                  <a16:creationId xmlns:a16="http://schemas.microsoft.com/office/drawing/2014/main" id="{59ECEF5A-DA26-4D43-A832-B10DA07270B9}"/>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sp>
        <p:nvSpPr>
          <p:cNvPr id="6" name="TextBox 5">
            <a:extLst>
              <a:ext uri="{FF2B5EF4-FFF2-40B4-BE49-F238E27FC236}">
                <a16:creationId xmlns:a16="http://schemas.microsoft.com/office/drawing/2014/main" id="{C25A63CB-FEBD-6583-8967-98B77952FAD1}"/>
              </a:ext>
            </a:extLst>
          </p:cNvPr>
          <p:cNvSpPr txBox="1"/>
          <p:nvPr/>
        </p:nvSpPr>
        <p:spPr>
          <a:xfrm>
            <a:off x="8870119" y="697526"/>
            <a:ext cx="1650211" cy="461665"/>
          </a:xfrm>
          <a:prstGeom prst="rect">
            <a:avLst/>
          </a:prstGeom>
          <a:noFill/>
        </p:spPr>
        <p:txBody>
          <a:bodyPr wrap="square" rtlCol="0">
            <a:spAutoFit/>
          </a:bodyPr>
          <a:lstStyle/>
          <a:p>
            <a:r>
              <a:rPr lang="en-US" sz="2400" b="1" i="1" dirty="0">
                <a:solidFill>
                  <a:schemeClr val="accent6">
                    <a:lumMod val="75000"/>
                  </a:schemeClr>
                </a:solidFill>
              </a:rPr>
              <a:t>SACS-R</a:t>
            </a:r>
          </a:p>
        </p:txBody>
      </p:sp>
      <p:sp>
        <p:nvSpPr>
          <p:cNvPr id="4" name="TextBox 3">
            <a:extLst>
              <a:ext uri="{FF2B5EF4-FFF2-40B4-BE49-F238E27FC236}">
                <a16:creationId xmlns:a16="http://schemas.microsoft.com/office/drawing/2014/main" id="{9E81361B-2802-BC9F-F7F5-EED2DB77CC2D}"/>
              </a:ext>
            </a:extLst>
          </p:cNvPr>
          <p:cNvSpPr txBox="1"/>
          <p:nvPr/>
        </p:nvSpPr>
        <p:spPr>
          <a:xfrm>
            <a:off x="497541" y="524822"/>
            <a:ext cx="2407024" cy="523220"/>
          </a:xfrm>
          <a:prstGeom prst="rect">
            <a:avLst/>
          </a:prstGeom>
          <a:noFill/>
        </p:spPr>
        <p:txBody>
          <a:bodyPr wrap="square" rtlCol="0">
            <a:spAutoFit/>
          </a:bodyPr>
          <a:lstStyle/>
          <a:p>
            <a:r>
              <a:rPr lang="en-US" sz="2800" b="1" dirty="0">
                <a:solidFill>
                  <a:srgbClr val="C00000"/>
                </a:solidFill>
              </a:rPr>
              <a:t>Detection</a:t>
            </a:r>
          </a:p>
        </p:txBody>
      </p:sp>
    </p:spTree>
    <p:extLst>
      <p:ext uri="{BB962C8B-B14F-4D97-AF65-F5344CB8AC3E}">
        <p14:creationId xmlns:p14="http://schemas.microsoft.com/office/powerpoint/2010/main" val="1341672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41321-6F0E-806B-7C8A-1DEC0CCC731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5B3F62D-A529-24B9-6214-0D0123DDA083}"/>
              </a:ext>
            </a:extLst>
          </p:cNvPr>
          <p:cNvGrpSpPr/>
          <p:nvPr/>
        </p:nvGrpSpPr>
        <p:grpSpPr>
          <a:xfrm>
            <a:off x="3767706" y="643950"/>
            <a:ext cx="4313769" cy="1507565"/>
            <a:chOff x="3767706" y="2787710"/>
            <a:chExt cx="4313769" cy="1507565"/>
          </a:xfrm>
        </p:grpSpPr>
        <p:sp>
          <p:nvSpPr>
            <p:cNvPr id="3" name="Arrow: Down 2">
              <a:extLst>
                <a:ext uri="{FF2B5EF4-FFF2-40B4-BE49-F238E27FC236}">
                  <a16:creationId xmlns:a16="http://schemas.microsoft.com/office/drawing/2014/main" id="{45E9DA82-00A6-2B21-CDF0-54BEFE367735}"/>
                </a:ext>
              </a:extLst>
            </p:cNvPr>
            <p:cNvSpPr/>
            <p:nvPr/>
          </p:nvSpPr>
          <p:spPr>
            <a:xfrm>
              <a:off x="4182317" y="3459041"/>
              <a:ext cx="3484548" cy="836234"/>
            </a:xfrm>
            <a:prstGeom prst="downArrow">
              <a:avLst/>
            </a:prstGeom>
            <a:gradFill>
              <a:gsLst>
                <a:gs pos="0">
                  <a:schemeClr val="accent5">
                    <a:lumMod val="40000"/>
                    <a:lumOff val="60000"/>
                  </a:schemeClr>
                </a:gs>
                <a:gs pos="50000">
                  <a:schemeClr val="accent5">
                    <a:lumMod val="20000"/>
                    <a:lumOff val="80000"/>
                  </a:schemeClr>
                </a:gs>
                <a:gs pos="100000">
                  <a:schemeClr val="bg1"/>
                </a:gs>
              </a:gsLst>
              <a:lin ang="162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chemeClr val="tx1"/>
                  </a:solidFill>
                  <a:effectLst/>
                  <a:latin typeface="Calibri Light" panose="020F0302020204030204" pitchFamily="34" charset="0"/>
                  <a:ea typeface="Times New Roman" panose="02020603050405020304" pitchFamily="18" charset="0"/>
                </a:rPr>
                <a:t>DIAGNOSTIC ASSESSMENT</a:t>
              </a:r>
              <a:endParaRPr lang="en-GB" sz="1000" b="1" dirty="0">
                <a:solidFill>
                  <a:schemeClr val="tx1"/>
                </a:solidFill>
                <a:effectLst/>
                <a:latin typeface="Times New Roman" panose="02020603050405020304" pitchFamily="18" charset="0"/>
                <a:ea typeface="Times New Roman" panose="02020603050405020304" pitchFamily="18" charset="0"/>
              </a:endParaRPr>
            </a:p>
          </p:txBody>
        </p:sp>
        <p:grpSp>
          <p:nvGrpSpPr>
            <p:cNvPr id="8" name="Group 7">
              <a:extLst>
                <a:ext uri="{FF2B5EF4-FFF2-40B4-BE49-F238E27FC236}">
                  <a16:creationId xmlns:a16="http://schemas.microsoft.com/office/drawing/2014/main" id="{9F1204BD-F0C8-8A4C-303A-EC2DB7F725CC}"/>
                </a:ext>
              </a:extLst>
            </p:cNvPr>
            <p:cNvGrpSpPr/>
            <p:nvPr/>
          </p:nvGrpSpPr>
          <p:grpSpPr>
            <a:xfrm>
              <a:off x="3767706" y="2787710"/>
              <a:ext cx="4313769" cy="900000"/>
              <a:chOff x="3869308" y="506149"/>
              <a:chExt cx="4313769" cy="900000"/>
            </a:xfrm>
          </p:grpSpPr>
          <p:sp>
            <p:nvSpPr>
              <p:cNvPr id="10" name="Rectangle 9">
                <a:extLst>
                  <a:ext uri="{FF2B5EF4-FFF2-40B4-BE49-F238E27FC236}">
                    <a16:creationId xmlns:a16="http://schemas.microsoft.com/office/drawing/2014/main" id="{5D33E6D0-604E-62B7-15FA-108109577135}"/>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00" b="1" dirty="0">
                    <a:solidFill>
                      <a:schemeClr val="tx1"/>
                    </a:solidFill>
                    <a:effectLst/>
                    <a:latin typeface="Calibri Light" panose="020F0302020204030204" pitchFamily="34" charset="0"/>
                    <a:ea typeface="Times New Roman" panose="02020603050405020304" pitchFamily="18" charset="0"/>
                  </a:rPr>
                  <a:t>A) PRE-DIAGNOSIS</a:t>
                </a:r>
                <a:endParaRPr lang="en-GB" sz="1000" b="1" dirty="0">
                  <a:solidFill>
                    <a:schemeClr val="tx1"/>
                  </a:solidFill>
                  <a:effectLst/>
                  <a:latin typeface="Times New Roman" panose="02020603050405020304" pitchFamily="18" charset="0"/>
                  <a:ea typeface="Times New Roman" panose="02020603050405020304" pitchFamily="18" charset="0"/>
                </a:endParaRPr>
              </a:p>
            </p:txBody>
          </p:sp>
          <p:sp>
            <p:nvSpPr>
              <p:cNvPr id="15" name="Rectangle 416">
                <a:extLst>
                  <a:ext uri="{FF2B5EF4-FFF2-40B4-BE49-F238E27FC236}">
                    <a16:creationId xmlns:a16="http://schemas.microsoft.com/office/drawing/2014/main" id="{C841EB59-F53F-AEFA-12A2-C23932CF4F91}"/>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16" name="Rectangle 47">
                <a:extLst>
                  <a:ext uri="{FF2B5EF4-FFF2-40B4-BE49-F238E27FC236}">
                    <a16:creationId xmlns:a16="http://schemas.microsoft.com/office/drawing/2014/main" id="{9AD257F0-98AF-FC2E-7008-8307515A3297}"/>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grpSp>
      <p:sp>
        <p:nvSpPr>
          <p:cNvPr id="4" name="Title 3">
            <a:extLst>
              <a:ext uri="{FF2B5EF4-FFF2-40B4-BE49-F238E27FC236}">
                <a16:creationId xmlns:a16="http://schemas.microsoft.com/office/drawing/2014/main" id="{E81C9352-814B-CCAA-8A7C-3AF7076A0956}"/>
              </a:ext>
            </a:extLst>
          </p:cNvPr>
          <p:cNvSpPr>
            <a:spLocks noGrp="1"/>
          </p:cNvSpPr>
          <p:nvPr>
            <p:ph type="title"/>
          </p:nvPr>
        </p:nvSpPr>
        <p:spPr>
          <a:xfrm>
            <a:off x="443750" y="176867"/>
            <a:ext cx="10515600" cy="1325563"/>
          </a:xfrm>
        </p:spPr>
        <p:txBody>
          <a:bodyPr>
            <a:normAutofit/>
          </a:bodyPr>
          <a:lstStyle/>
          <a:p>
            <a:r>
              <a:rPr lang="en-US" sz="2400" i="1" dirty="0">
                <a:solidFill>
                  <a:srgbClr val="830002"/>
                </a:solidFill>
                <a:latin typeface="Arial" panose="020B0604020202020204" pitchFamily="34" charset="0"/>
                <a:cs typeface="Arial" panose="020B0604020202020204" pitchFamily="34" charset="0"/>
              </a:rPr>
              <a:t>Pre-diagnosis</a:t>
            </a:r>
          </a:p>
        </p:txBody>
      </p:sp>
      <p:sp>
        <p:nvSpPr>
          <p:cNvPr id="6" name="Content Placeholder 5">
            <a:extLst>
              <a:ext uri="{FF2B5EF4-FFF2-40B4-BE49-F238E27FC236}">
                <a16:creationId xmlns:a16="http://schemas.microsoft.com/office/drawing/2014/main" id="{9F122F46-9F60-6301-0C2B-7E5772D2614D}"/>
              </a:ext>
            </a:extLst>
          </p:cNvPr>
          <p:cNvSpPr>
            <a:spLocks noGrp="1"/>
          </p:cNvSpPr>
          <p:nvPr>
            <p:ph idx="1"/>
          </p:nvPr>
        </p:nvSpPr>
        <p:spPr>
          <a:xfrm>
            <a:off x="537881" y="2281629"/>
            <a:ext cx="11161059" cy="4298465"/>
          </a:xfrm>
        </p:spPr>
        <p:txBody>
          <a:bodyPr>
            <a:normAutofit fontScale="92500" lnSpcReduction="20000"/>
          </a:bodyPr>
          <a:lstStyle/>
          <a:p>
            <a:r>
              <a:rPr lang="en-US" sz="2600" dirty="0"/>
              <a:t>Tackling the diagnostic bottleneck</a:t>
            </a:r>
          </a:p>
          <a:p>
            <a:pPr marL="0" indent="0">
              <a:buNone/>
            </a:pPr>
            <a:endParaRPr lang="en-US" sz="2600" dirty="0"/>
          </a:p>
          <a:p>
            <a:r>
              <a:rPr lang="en-US" sz="2600" b="1" i="1" dirty="0">
                <a:solidFill>
                  <a:schemeClr val="accent6">
                    <a:lumMod val="75000"/>
                  </a:schemeClr>
                </a:solidFill>
              </a:rPr>
              <a:t>Surveillance evidenced to pick up early likelihood or concern</a:t>
            </a:r>
          </a:p>
          <a:p>
            <a:pPr lvl="1"/>
            <a:r>
              <a:rPr lang="en-US" sz="2600" dirty="0"/>
              <a:t>Within the HV/Community Child Health infrastructure</a:t>
            </a:r>
          </a:p>
          <a:p>
            <a:pPr lvl="1"/>
            <a:r>
              <a:rPr lang="en-GB" sz="2600" b="1" i="1" dirty="0"/>
              <a:t>Social Attention and Communication Surveillance (SACS-R)</a:t>
            </a:r>
            <a:r>
              <a:rPr lang="en-US" sz="2600" b="1" i="1" dirty="0"/>
              <a:t> – plus </a:t>
            </a:r>
            <a:r>
              <a:rPr lang="en-US" sz="2600" b="1" i="1" dirty="0" err="1"/>
              <a:t>ASDetect</a:t>
            </a:r>
            <a:r>
              <a:rPr lang="en-US" sz="2600" i="1" dirty="0"/>
              <a:t>….</a:t>
            </a:r>
          </a:p>
          <a:p>
            <a:pPr lvl="1"/>
            <a:endParaRPr lang="en-US" sz="2600" dirty="0">
              <a:solidFill>
                <a:schemeClr val="bg1">
                  <a:lumMod val="85000"/>
                </a:schemeClr>
              </a:solidFill>
            </a:endParaRPr>
          </a:p>
          <a:p>
            <a:r>
              <a:rPr lang="en-US" sz="2600" b="1" i="1" dirty="0">
                <a:solidFill>
                  <a:schemeClr val="accent6">
                    <a:lumMod val="75000"/>
                  </a:schemeClr>
                </a:solidFill>
              </a:rPr>
              <a:t>Triage to personalized evidenced support for early child social and relational development</a:t>
            </a:r>
          </a:p>
          <a:p>
            <a:pPr lvl="1"/>
            <a:r>
              <a:rPr lang="en-US" sz="2600" b="1" i="1" dirty="0"/>
              <a:t>5-12 month, video-aided intervention with parents (</a:t>
            </a:r>
            <a:r>
              <a:rPr lang="en-US" sz="2600" b="1" i="1" dirty="0" err="1"/>
              <a:t>iBASIS</a:t>
            </a:r>
            <a:r>
              <a:rPr lang="en-US" sz="2600" b="1" i="1" dirty="0"/>
              <a:t>/PACT)</a:t>
            </a:r>
            <a:r>
              <a:rPr lang="en-US" sz="2600" i="1" dirty="0"/>
              <a:t> </a:t>
            </a:r>
            <a:r>
              <a:rPr lang="en-US" sz="2600" dirty="0"/>
              <a:t>improves subsequent developmental process</a:t>
            </a:r>
          </a:p>
          <a:p>
            <a:pPr lvl="1"/>
            <a:r>
              <a:rPr lang="en-US" sz="2600" dirty="0"/>
              <a:t>Other supports for complimentary indications: </a:t>
            </a:r>
            <a:r>
              <a:rPr lang="en-US" sz="2600" dirty="0" err="1"/>
              <a:t>eg</a:t>
            </a:r>
            <a:r>
              <a:rPr lang="en-US" sz="2600" i="1" dirty="0"/>
              <a:t> </a:t>
            </a:r>
            <a:r>
              <a:rPr lang="en-US" sz="2600" b="1" i="1" dirty="0"/>
              <a:t>More than Words, Language therapy, Portage</a:t>
            </a:r>
          </a:p>
          <a:p>
            <a:pPr marL="0" indent="0">
              <a:buNone/>
            </a:pPr>
            <a:endParaRPr lang="en-US" i="1" dirty="0"/>
          </a:p>
        </p:txBody>
      </p:sp>
    </p:spTree>
    <p:extLst>
      <p:ext uri="{BB962C8B-B14F-4D97-AF65-F5344CB8AC3E}">
        <p14:creationId xmlns:p14="http://schemas.microsoft.com/office/powerpoint/2010/main" val="1048117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A7C2D-AB32-6CEF-23F3-28671623D16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B2CF687-BB28-E751-382D-AC5B18AA14EA}"/>
              </a:ext>
            </a:extLst>
          </p:cNvPr>
          <p:cNvGrpSpPr/>
          <p:nvPr/>
        </p:nvGrpSpPr>
        <p:grpSpPr>
          <a:xfrm>
            <a:off x="3767706" y="643950"/>
            <a:ext cx="4313769" cy="1507565"/>
            <a:chOff x="3767706" y="2787710"/>
            <a:chExt cx="4313769" cy="1507565"/>
          </a:xfrm>
        </p:grpSpPr>
        <p:sp>
          <p:nvSpPr>
            <p:cNvPr id="3" name="Arrow: Down 2">
              <a:extLst>
                <a:ext uri="{FF2B5EF4-FFF2-40B4-BE49-F238E27FC236}">
                  <a16:creationId xmlns:a16="http://schemas.microsoft.com/office/drawing/2014/main" id="{BDBBCF4B-3839-B1A1-7A23-B756E325605E}"/>
                </a:ext>
              </a:extLst>
            </p:cNvPr>
            <p:cNvSpPr/>
            <p:nvPr/>
          </p:nvSpPr>
          <p:spPr>
            <a:xfrm>
              <a:off x="4182317" y="3459041"/>
              <a:ext cx="3484548" cy="836234"/>
            </a:xfrm>
            <a:prstGeom prst="downArrow">
              <a:avLst/>
            </a:prstGeom>
            <a:gradFill>
              <a:gsLst>
                <a:gs pos="0">
                  <a:schemeClr val="accent5">
                    <a:lumMod val="40000"/>
                    <a:lumOff val="60000"/>
                  </a:schemeClr>
                </a:gs>
                <a:gs pos="50000">
                  <a:schemeClr val="accent5">
                    <a:lumMod val="20000"/>
                    <a:lumOff val="80000"/>
                  </a:schemeClr>
                </a:gs>
                <a:gs pos="100000">
                  <a:schemeClr val="bg1"/>
                </a:gs>
              </a:gsLst>
              <a:lin ang="162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chemeClr val="tx1"/>
                  </a:solidFill>
                  <a:effectLst/>
                  <a:latin typeface="Calibri Light" panose="020F0302020204030204" pitchFamily="34" charset="0"/>
                  <a:ea typeface="Times New Roman" panose="02020603050405020304" pitchFamily="18" charset="0"/>
                </a:rPr>
                <a:t>DIAGNOSTIC ASSESSMENT</a:t>
              </a:r>
              <a:endParaRPr lang="en-GB" sz="1000" b="1" dirty="0">
                <a:solidFill>
                  <a:schemeClr val="tx1"/>
                </a:solidFill>
                <a:effectLst/>
                <a:latin typeface="Times New Roman" panose="02020603050405020304" pitchFamily="18" charset="0"/>
                <a:ea typeface="Times New Roman" panose="02020603050405020304" pitchFamily="18" charset="0"/>
              </a:endParaRPr>
            </a:p>
          </p:txBody>
        </p:sp>
        <p:grpSp>
          <p:nvGrpSpPr>
            <p:cNvPr id="8" name="Group 7">
              <a:extLst>
                <a:ext uri="{FF2B5EF4-FFF2-40B4-BE49-F238E27FC236}">
                  <a16:creationId xmlns:a16="http://schemas.microsoft.com/office/drawing/2014/main" id="{6CBA99F2-E2A7-B369-3620-ED597077AD29}"/>
                </a:ext>
              </a:extLst>
            </p:cNvPr>
            <p:cNvGrpSpPr/>
            <p:nvPr/>
          </p:nvGrpSpPr>
          <p:grpSpPr>
            <a:xfrm>
              <a:off x="3767706" y="2787710"/>
              <a:ext cx="4313769" cy="900000"/>
              <a:chOff x="3869308" y="506149"/>
              <a:chExt cx="4313769" cy="900000"/>
            </a:xfrm>
          </p:grpSpPr>
          <p:sp>
            <p:nvSpPr>
              <p:cNvPr id="10" name="Rectangle 9">
                <a:extLst>
                  <a:ext uri="{FF2B5EF4-FFF2-40B4-BE49-F238E27FC236}">
                    <a16:creationId xmlns:a16="http://schemas.microsoft.com/office/drawing/2014/main" id="{3BBFF054-5EB7-2DF4-C111-E4E2A362D164}"/>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00" b="1" dirty="0">
                    <a:solidFill>
                      <a:schemeClr val="tx1"/>
                    </a:solidFill>
                    <a:effectLst/>
                    <a:latin typeface="Calibri Light" panose="020F0302020204030204" pitchFamily="34" charset="0"/>
                    <a:ea typeface="Times New Roman" panose="02020603050405020304" pitchFamily="18" charset="0"/>
                  </a:rPr>
                  <a:t>A) PRE-DIAGNOSIS</a:t>
                </a:r>
                <a:endParaRPr lang="en-GB" sz="1000" b="1" dirty="0">
                  <a:solidFill>
                    <a:schemeClr val="tx1"/>
                  </a:solidFill>
                  <a:effectLst/>
                  <a:latin typeface="Times New Roman" panose="02020603050405020304" pitchFamily="18" charset="0"/>
                  <a:ea typeface="Times New Roman" panose="02020603050405020304" pitchFamily="18" charset="0"/>
                </a:endParaRPr>
              </a:p>
            </p:txBody>
          </p:sp>
          <p:sp>
            <p:nvSpPr>
              <p:cNvPr id="15" name="Rectangle 416">
                <a:extLst>
                  <a:ext uri="{FF2B5EF4-FFF2-40B4-BE49-F238E27FC236}">
                    <a16:creationId xmlns:a16="http://schemas.microsoft.com/office/drawing/2014/main" id="{74297A76-D9C5-FACC-6407-69B9EC77741C}"/>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16" name="Rectangle 47">
                <a:extLst>
                  <a:ext uri="{FF2B5EF4-FFF2-40B4-BE49-F238E27FC236}">
                    <a16:creationId xmlns:a16="http://schemas.microsoft.com/office/drawing/2014/main" id="{3D131D94-E7A4-D3C8-F0AA-C9C2F0281183}"/>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grpSp>
      <p:sp>
        <p:nvSpPr>
          <p:cNvPr id="4" name="Title 3">
            <a:extLst>
              <a:ext uri="{FF2B5EF4-FFF2-40B4-BE49-F238E27FC236}">
                <a16:creationId xmlns:a16="http://schemas.microsoft.com/office/drawing/2014/main" id="{57BA592F-09FC-5347-E838-667FC684BDFA}"/>
              </a:ext>
            </a:extLst>
          </p:cNvPr>
          <p:cNvSpPr>
            <a:spLocks noGrp="1"/>
          </p:cNvSpPr>
          <p:nvPr>
            <p:ph type="title"/>
          </p:nvPr>
        </p:nvSpPr>
        <p:spPr>
          <a:xfrm>
            <a:off x="443750" y="176867"/>
            <a:ext cx="10515600" cy="1325563"/>
          </a:xfrm>
        </p:spPr>
        <p:txBody>
          <a:bodyPr>
            <a:normAutofit/>
          </a:bodyPr>
          <a:lstStyle/>
          <a:p>
            <a:r>
              <a:rPr lang="en-US" sz="2400" i="1" dirty="0">
                <a:solidFill>
                  <a:srgbClr val="830002"/>
                </a:solidFill>
                <a:latin typeface="Arial" panose="020B0604020202020204" pitchFamily="34" charset="0"/>
                <a:cs typeface="Arial" panose="020B0604020202020204" pitchFamily="34" charset="0"/>
              </a:rPr>
              <a:t>Pre-diagnosis</a:t>
            </a:r>
          </a:p>
        </p:txBody>
      </p:sp>
      <p:sp>
        <p:nvSpPr>
          <p:cNvPr id="6" name="Content Placeholder 5">
            <a:extLst>
              <a:ext uri="{FF2B5EF4-FFF2-40B4-BE49-F238E27FC236}">
                <a16:creationId xmlns:a16="http://schemas.microsoft.com/office/drawing/2014/main" id="{2E473BE2-37C0-7160-D013-4D4F71E69D91}"/>
              </a:ext>
            </a:extLst>
          </p:cNvPr>
          <p:cNvSpPr>
            <a:spLocks noGrp="1"/>
          </p:cNvSpPr>
          <p:nvPr>
            <p:ph idx="1"/>
          </p:nvPr>
        </p:nvSpPr>
        <p:spPr>
          <a:xfrm>
            <a:off x="537881" y="2281629"/>
            <a:ext cx="11161059" cy="4298465"/>
          </a:xfrm>
        </p:spPr>
        <p:txBody>
          <a:bodyPr>
            <a:normAutofit fontScale="92500" lnSpcReduction="20000"/>
          </a:bodyPr>
          <a:lstStyle/>
          <a:p>
            <a:r>
              <a:rPr lang="en-US" sz="2600" dirty="0"/>
              <a:t>Tackling the diagnostic bottleneck</a:t>
            </a:r>
          </a:p>
          <a:p>
            <a:pPr marL="0" indent="0">
              <a:buNone/>
            </a:pPr>
            <a:endParaRPr lang="en-US" sz="2600" dirty="0"/>
          </a:p>
          <a:p>
            <a:r>
              <a:rPr lang="en-US" sz="2600" b="1" i="1" dirty="0">
                <a:solidFill>
                  <a:schemeClr val="accent6">
                    <a:lumMod val="75000"/>
                  </a:schemeClr>
                </a:solidFill>
              </a:rPr>
              <a:t>Surveillance evidenced to pick up early likelihood or concern</a:t>
            </a:r>
          </a:p>
          <a:p>
            <a:pPr lvl="1"/>
            <a:r>
              <a:rPr lang="en-US" sz="2600" dirty="0"/>
              <a:t>Within the HV/Community Child Health infrastructure</a:t>
            </a:r>
          </a:p>
          <a:p>
            <a:pPr lvl="1"/>
            <a:r>
              <a:rPr lang="en-GB" sz="2600" b="1" i="1" dirty="0"/>
              <a:t>Social Attention and Communication Surveillance (SACS-R)</a:t>
            </a:r>
            <a:r>
              <a:rPr lang="en-US" sz="2600" b="1" i="1" dirty="0"/>
              <a:t> – plus </a:t>
            </a:r>
            <a:r>
              <a:rPr lang="en-US" sz="2600" b="1" i="1" dirty="0" err="1"/>
              <a:t>ASDetect</a:t>
            </a:r>
            <a:r>
              <a:rPr lang="en-US" sz="2600" i="1" dirty="0"/>
              <a:t>….</a:t>
            </a:r>
          </a:p>
          <a:p>
            <a:pPr lvl="1"/>
            <a:endParaRPr lang="en-US" sz="2600" dirty="0">
              <a:solidFill>
                <a:schemeClr val="bg1">
                  <a:lumMod val="85000"/>
                </a:schemeClr>
              </a:solidFill>
            </a:endParaRPr>
          </a:p>
          <a:p>
            <a:r>
              <a:rPr lang="en-US" sz="2600" b="1" i="1" dirty="0">
                <a:solidFill>
                  <a:schemeClr val="bg1">
                    <a:lumMod val="95000"/>
                  </a:schemeClr>
                </a:solidFill>
              </a:rPr>
              <a:t>Triage to personalized evidenced support for early child social and relational development</a:t>
            </a:r>
          </a:p>
          <a:p>
            <a:pPr lvl="1"/>
            <a:r>
              <a:rPr lang="en-US" sz="2600" b="1" i="1" dirty="0">
                <a:solidFill>
                  <a:schemeClr val="bg1">
                    <a:lumMod val="95000"/>
                  </a:schemeClr>
                </a:solidFill>
              </a:rPr>
              <a:t>5-12 month, video-aided intervention with parents (</a:t>
            </a:r>
            <a:r>
              <a:rPr lang="en-US" sz="2600" b="1" i="1" dirty="0" err="1">
                <a:solidFill>
                  <a:schemeClr val="bg1">
                    <a:lumMod val="95000"/>
                  </a:schemeClr>
                </a:solidFill>
              </a:rPr>
              <a:t>iBASIS</a:t>
            </a:r>
            <a:r>
              <a:rPr lang="en-US" sz="2600" b="1" i="1" dirty="0">
                <a:solidFill>
                  <a:schemeClr val="bg1">
                    <a:lumMod val="95000"/>
                  </a:schemeClr>
                </a:solidFill>
              </a:rPr>
              <a:t>/PACT)</a:t>
            </a:r>
            <a:r>
              <a:rPr lang="en-US" sz="2600" i="1" dirty="0">
                <a:solidFill>
                  <a:schemeClr val="bg1">
                    <a:lumMod val="95000"/>
                  </a:schemeClr>
                </a:solidFill>
              </a:rPr>
              <a:t> </a:t>
            </a:r>
            <a:r>
              <a:rPr lang="en-US" sz="2600" dirty="0">
                <a:solidFill>
                  <a:schemeClr val="bg1">
                    <a:lumMod val="95000"/>
                  </a:schemeClr>
                </a:solidFill>
              </a:rPr>
              <a:t>improves subsequent developmental process</a:t>
            </a:r>
          </a:p>
          <a:p>
            <a:pPr lvl="1"/>
            <a:r>
              <a:rPr lang="en-US" sz="2600" dirty="0">
                <a:solidFill>
                  <a:schemeClr val="bg1">
                    <a:lumMod val="95000"/>
                  </a:schemeClr>
                </a:solidFill>
              </a:rPr>
              <a:t>Other supports for complimentary indications: </a:t>
            </a:r>
            <a:r>
              <a:rPr lang="en-US" sz="2600" dirty="0" err="1">
                <a:solidFill>
                  <a:schemeClr val="bg1">
                    <a:lumMod val="95000"/>
                  </a:schemeClr>
                </a:solidFill>
              </a:rPr>
              <a:t>eg</a:t>
            </a:r>
            <a:r>
              <a:rPr lang="en-US" sz="2600" i="1" dirty="0">
                <a:solidFill>
                  <a:schemeClr val="bg1">
                    <a:lumMod val="95000"/>
                  </a:schemeClr>
                </a:solidFill>
              </a:rPr>
              <a:t> </a:t>
            </a:r>
            <a:r>
              <a:rPr lang="en-US" sz="2600" b="1" i="1" dirty="0">
                <a:solidFill>
                  <a:schemeClr val="bg1">
                    <a:lumMod val="95000"/>
                  </a:schemeClr>
                </a:solidFill>
              </a:rPr>
              <a:t>More than Words, Language therapy, Portage</a:t>
            </a:r>
          </a:p>
          <a:p>
            <a:pPr marL="0" indent="0">
              <a:buNone/>
            </a:pPr>
            <a:endParaRPr lang="en-US" i="1" dirty="0"/>
          </a:p>
        </p:txBody>
      </p:sp>
    </p:spTree>
    <p:extLst>
      <p:ext uri="{BB962C8B-B14F-4D97-AF65-F5344CB8AC3E}">
        <p14:creationId xmlns:p14="http://schemas.microsoft.com/office/powerpoint/2010/main" val="2216640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podcastltu.files.wordpress.com/2013/12/josie-barbaro.jpg?w=519">
            <a:extLst>
              <a:ext uri="{FF2B5EF4-FFF2-40B4-BE49-F238E27FC236}">
                <a16:creationId xmlns:a16="http://schemas.microsoft.com/office/drawing/2014/main" id="{89C2D76B-682D-4A4E-AC5B-04CBB7A45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0306" y="0"/>
            <a:ext cx="5521694" cy="35204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79D027B-F19B-4C3A-B21C-7D6A48110CE9}"/>
              </a:ext>
            </a:extLst>
          </p:cNvPr>
          <p:cNvSpPr/>
          <p:nvPr/>
        </p:nvSpPr>
        <p:spPr>
          <a:xfrm>
            <a:off x="5558118" y="0"/>
            <a:ext cx="1098392" cy="6858000"/>
          </a:xfrm>
          <a:prstGeom prst="rect">
            <a:avLst/>
          </a:prstGeom>
          <a:solidFill>
            <a:srgbClr val="E52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0">
            <a:extLst>
              <a:ext uri="{FF2B5EF4-FFF2-40B4-BE49-F238E27FC236}">
                <a16:creationId xmlns:a16="http://schemas.microsoft.com/office/drawing/2014/main" id="{F58E42C6-DDE6-42A4-A0A9-934262311B10}"/>
              </a:ext>
            </a:extLst>
          </p:cNvPr>
          <p:cNvGrpSpPr>
            <a:grpSpLocks/>
          </p:cNvGrpSpPr>
          <p:nvPr/>
        </p:nvGrpSpPr>
        <p:grpSpPr bwMode="auto">
          <a:xfrm>
            <a:off x="2189196" y="5112784"/>
            <a:ext cx="2278117" cy="1378583"/>
            <a:chOff x="440574" y="7732884"/>
            <a:chExt cx="2586831" cy="1534989"/>
          </a:xfrm>
        </p:grpSpPr>
        <p:pic>
          <p:nvPicPr>
            <p:cNvPr id="9" name="Picture 1">
              <a:extLst>
                <a:ext uri="{FF2B5EF4-FFF2-40B4-BE49-F238E27FC236}">
                  <a16:creationId xmlns:a16="http://schemas.microsoft.com/office/drawing/2014/main" id="{42973DB4-40CC-49B0-B21C-CBB0D02D0B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1448" y="8885708"/>
              <a:ext cx="1662534" cy="382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D5B0EB3F-1E2A-4C8F-B5B2-D346AA273B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55162" y="7732884"/>
              <a:ext cx="1115105" cy="90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a:ext uri="{FF2B5EF4-FFF2-40B4-BE49-F238E27FC236}">
                  <a16:creationId xmlns:a16="http://schemas.microsoft.com/office/drawing/2014/main" id="{B16A15DB-8E79-4D2E-BFDA-C42F66235E35}"/>
                </a:ext>
              </a:extLst>
            </p:cNvPr>
            <p:cNvCxnSpPr/>
            <p:nvPr/>
          </p:nvCxnSpPr>
          <p:spPr>
            <a:xfrm>
              <a:off x="440574" y="8721817"/>
              <a:ext cx="25868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Text Placeholder 6"/>
          <p:cNvSpPr>
            <a:spLocks noGrp="1"/>
          </p:cNvSpPr>
          <p:nvPr>
            <p:ph type="body" idx="10"/>
          </p:nvPr>
        </p:nvSpPr>
        <p:spPr>
          <a:xfrm>
            <a:off x="0" y="88248"/>
            <a:ext cx="6656510" cy="6492956"/>
          </a:xfrm>
        </p:spPr>
        <p:txBody>
          <a:bodyPr/>
          <a:lstStyle/>
          <a:p>
            <a:pPr>
              <a:lnSpc>
                <a:spcPct val="100000"/>
              </a:lnSpc>
            </a:pPr>
            <a:r>
              <a:rPr lang="en-AU" sz="3200" b="1" dirty="0">
                <a:latin typeface="Roboto Condensed" panose="02000000000000000000" pitchFamily="2" charset="0"/>
                <a:ea typeface="Roboto Condensed" panose="02000000000000000000" pitchFamily="2" charset="0"/>
                <a:cs typeface="Roboto Cn" pitchFamily="2" charset="0"/>
              </a:rPr>
              <a:t>Social Attention and Communication </a:t>
            </a:r>
            <a:r>
              <a:rPr lang="en-AU" sz="3200" b="1" dirty="0" err="1">
                <a:latin typeface="Roboto Condensed" panose="02000000000000000000" pitchFamily="2" charset="0"/>
                <a:ea typeface="Roboto Condensed" panose="02000000000000000000" pitchFamily="2" charset="0"/>
                <a:cs typeface="Roboto Cn" pitchFamily="2" charset="0"/>
              </a:rPr>
              <a:t>Surveillence</a:t>
            </a:r>
            <a:r>
              <a:rPr lang="en-AU" sz="3200" b="1" dirty="0">
                <a:latin typeface="Roboto Condensed" panose="02000000000000000000" pitchFamily="2" charset="0"/>
                <a:ea typeface="Roboto Condensed" panose="02000000000000000000" pitchFamily="2" charset="0"/>
                <a:cs typeface="Roboto Cn" pitchFamily="2" charset="0"/>
              </a:rPr>
              <a:t> (SACS-R) </a:t>
            </a:r>
          </a:p>
          <a:p>
            <a:pPr>
              <a:lnSpc>
                <a:spcPct val="100000"/>
              </a:lnSpc>
            </a:pPr>
            <a:endParaRPr lang="en-AU" sz="2400" dirty="0">
              <a:cs typeface="Roboto Cn" pitchFamily="2" charset="0"/>
            </a:endParaRPr>
          </a:p>
          <a:p>
            <a:pPr>
              <a:spcAft>
                <a:spcPts val="0"/>
              </a:spcAft>
            </a:pPr>
            <a:r>
              <a:rPr lang="en-AU" sz="1800" b="1" dirty="0">
                <a:cs typeface="Roboto Cn" pitchFamily="2" charset="0"/>
              </a:rPr>
              <a:t>Associate Professor Josephine Barbaro </a:t>
            </a:r>
          </a:p>
          <a:p>
            <a:pPr>
              <a:spcAft>
                <a:spcPts val="0"/>
              </a:spcAft>
            </a:pPr>
            <a:r>
              <a:rPr lang="en-AU" altLang="en-US" sz="1600" dirty="0">
                <a:cs typeface="Roboto Cn" pitchFamily="2" charset="0"/>
              </a:rPr>
              <a:t>Principal Research </a:t>
            </a:r>
            <a:r>
              <a:rPr lang="en-AU" sz="1600" dirty="0">
                <a:cs typeface="Roboto Cn" pitchFamily="2" charset="0"/>
              </a:rPr>
              <a:t>Fellow and Psychologist</a:t>
            </a:r>
          </a:p>
          <a:p>
            <a:pPr>
              <a:spcAft>
                <a:spcPts val="0"/>
              </a:spcAft>
            </a:pPr>
            <a:r>
              <a:rPr lang="en-AU" sz="1600" dirty="0">
                <a:cs typeface="Roboto Cn" pitchFamily="2" charset="0"/>
              </a:rPr>
              <a:t>Olga Tennison Autism Research Centre,</a:t>
            </a:r>
          </a:p>
          <a:p>
            <a:pPr>
              <a:spcAft>
                <a:spcPts val="0"/>
              </a:spcAft>
            </a:pPr>
            <a:r>
              <a:rPr lang="en-AU" sz="1600" dirty="0">
                <a:cs typeface="Roboto Cn" pitchFamily="2" charset="0"/>
              </a:rPr>
              <a:t>La Trobe University, Melbourne, Australia.</a:t>
            </a:r>
          </a:p>
          <a:p>
            <a:pPr>
              <a:spcAft>
                <a:spcPts val="0"/>
              </a:spcAft>
            </a:pPr>
            <a:r>
              <a:rPr lang="en-AU" sz="1600" b="1" dirty="0">
                <a:cs typeface="Roboto Cn" pitchFamily="2" charset="0"/>
              </a:rPr>
              <a:t>Email: j.Barbaro@latrobe.edu.au</a:t>
            </a:r>
          </a:p>
          <a:p>
            <a:pPr>
              <a:spcAft>
                <a:spcPts val="0"/>
              </a:spcAft>
            </a:pPr>
            <a:endParaRPr lang="en-AU" sz="2000" dirty="0"/>
          </a:p>
          <a:p>
            <a:endParaRPr lang="en-AU" sz="2400" dirty="0"/>
          </a:p>
        </p:txBody>
      </p:sp>
      <p:sp>
        <p:nvSpPr>
          <p:cNvPr id="2" name="TextBox 1">
            <a:extLst>
              <a:ext uri="{FF2B5EF4-FFF2-40B4-BE49-F238E27FC236}">
                <a16:creationId xmlns:a16="http://schemas.microsoft.com/office/drawing/2014/main" id="{56826BF8-69DD-6181-6A5E-2C8982423AE1}"/>
              </a:ext>
            </a:extLst>
          </p:cNvPr>
          <p:cNvSpPr txBox="1"/>
          <p:nvPr/>
        </p:nvSpPr>
        <p:spPr>
          <a:xfrm>
            <a:off x="6670306" y="3520423"/>
            <a:ext cx="5521694" cy="2462213"/>
          </a:xfrm>
          <a:prstGeom prst="rect">
            <a:avLst/>
          </a:prstGeom>
          <a:noFill/>
        </p:spPr>
        <p:txBody>
          <a:bodyPr wrap="square" rtlCol="0">
            <a:spAutoFit/>
          </a:bodyPr>
          <a:lstStyle/>
          <a:p>
            <a:pPr>
              <a:buClr>
                <a:srgbClr val="C00000"/>
              </a:buClr>
              <a:buSzPct val="75000"/>
            </a:pPr>
            <a:r>
              <a:rPr lang="en-AU" sz="2000" b="1" dirty="0">
                <a:solidFill>
                  <a:schemeClr val="tx1"/>
                </a:solidFill>
              </a:rPr>
              <a:t>Professional observation &amp; Caregiver report</a:t>
            </a:r>
          </a:p>
          <a:p>
            <a:pPr>
              <a:buClr>
                <a:srgbClr val="C00000"/>
              </a:buClr>
              <a:buSzPct val="75000"/>
            </a:pPr>
            <a:r>
              <a:rPr lang="en-AU" sz="2000" b="1" dirty="0">
                <a:solidFill>
                  <a:schemeClr val="tx1"/>
                </a:solidFill>
              </a:rPr>
              <a:t>Repeated monitoring and administration</a:t>
            </a:r>
          </a:p>
          <a:p>
            <a:pPr>
              <a:buSzPct val="150000"/>
            </a:pPr>
            <a:endParaRPr lang="en-AU" sz="2000" b="1" dirty="0"/>
          </a:p>
          <a:p>
            <a:pPr>
              <a:buSzPct val="150000"/>
            </a:pPr>
            <a:r>
              <a:rPr lang="en-AU" sz="2000" b="1" dirty="0"/>
              <a:t>Excellent Positive and Negative Predictive Value </a:t>
            </a:r>
            <a:endParaRPr lang="en-AU" altLang="en-US" sz="2000" b="1" dirty="0"/>
          </a:p>
          <a:p>
            <a:pPr>
              <a:buClr>
                <a:srgbClr val="C00000"/>
              </a:buClr>
              <a:buSzPct val="150000"/>
            </a:pPr>
            <a:r>
              <a:rPr lang="en-AU" altLang="en-US" sz="2000" b="1" dirty="0">
                <a:solidFill>
                  <a:schemeClr val="tx1"/>
                </a:solidFill>
                <a:ea typeface="Roboto" panose="02000000000000000000" pitchFamily="2" charset="0"/>
                <a:cs typeface="Roboto" panose="02000000000000000000" pitchFamily="2" charset="0"/>
              </a:rPr>
              <a:t>Specificity and Sensitivity </a:t>
            </a:r>
          </a:p>
          <a:p>
            <a:pPr marL="7938" lvl="2" indent="0" algn="ctr">
              <a:buSzPct val="75000"/>
              <a:buNone/>
            </a:pPr>
            <a:endParaRPr lang="en-AU" b="1" u="sng" dirty="0">
              <a:solidFill>
                <a:srgbClr val="E52212"/>
              </a:solidFill>
              <a:latin typeface="Roboto" panose="02000000000000000000" pitchFamily="2" charset="0"/>
            </a:endParaRPr>
          </a:p>
          <a:p>
            <a:pPr marL="7938" lvl="2" indent="0" algn="ctr">
              <a:buSzPct val="75000"/>
              <a:buNone/>
            </a:pPr>
            <a:r>
              <a:rPr lang="en-AU" b="1" dirty="0">
                <a:solidFill>
                  <a:srgbClr val="E52212"/>
                </a:solidFill>
                <a:latin typeface="Roboto" panose="02000000000000000000" pitchFamily="2" charset="0"/>
              </a:rPr>
              <a:t>NO typically developing child was </a:t>
            </a:r>
            <a:br>
              <a:rPr lang="en-AU" b="1" dirty="0">
                <a:solidFill>
                  <a:srgbClr val="E52212"/>
                </a:solidFill>
                <a:latin typeface="Roboto" panose="02000000000000000000" pitchFamily="2" charset="0"/>
              </a:rPr>
            </a:br>
            <a:r>
              <a:rPr lang="en-AU" b="1" dirty="0">
                <a:solidFill>
                  <a:srgbClr val="E52212"/>
                </a:solidFill>
                <a:latin typeface="Roboto" panose="02000000000000000000" pitchFamily="2" charset="0"/>
              </a:rPr>
              <a:t>identified at “high likelihood” for autism on SACS-R</a:t>
            </a:r>
          </a:p>
        </p:txBody>
      </p:sp>
      <p:sp>
        <p:nvSpPr>
          <p:cNvPr id="12" name="TextBox 11">
            <a:extLst>
              <a:ext uri="{FF2B5EF4-FFF2-40B4-BE49-F238E27FC236}">
                <a16:creationId xmlns:a16="http://schemas.microsoft.com/office/drawing/2014/main" id="{1625A9B5-D2F0-6257-B417-BDDE77DA9343}"/>
              </a:ext>
            </a:extLst>
          </p:cNvPr>
          <p:cNvSpPr txBox="1"/>
          <p:nvPr/>
        </p:nvSpPr>
        <p:spPr>
          <a:xfrm>
            <a:off x="8854894" y="6417839"/>
            <a:ext cx="6118410" cy="369332"/>
          </a:xfrm>
          <a:prstGeom prst="rect">
            <a:avLst/>
          </a:prstGeom>
          <a:noFill/>
        </p:spPr>
        <p:txBody>
          <a:bodyPr wrap="square">
            <a:spAutoFit/>
          </a:bodyPr>
          <a:lstStyle/>
          <a:p>
            <a:r>
              <a:rPr lang="en-AU" altLang="en-US" sz="1800" i="0" kern="1200" spc="-150" baseline="0" dirty="0" err="1">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Mozolic</a:t>
            </a:r>
            <a:r>
              <a:rPr lang="en-AU" altLang="en-US" sz="1800" i="0"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-Staunton…</a:t>
            </a:r>
            <a:r>
              <a:rPr lang="en-AU" altLang="en-US" sz="1800" i="0" kern="1200" spc="-150" baseline="0" dirty="0" err="1">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Barbaro</a:t>
            </a:r>
            <a:r>
              <a:rPr lang="en-AU" altLang="en-US" sz="1800" i="0"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 </a:t>
            </a:r>
            <a:r>
              <a:rPr lang="en-AU" altLang="en-US" sz="1800" i="1"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RASD, </a:t>
            </a:r>
            <a:r>
              <a:rPr lang="en-AU" altLang="en-US" sz="1800" i="0"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2020</a:t>
            </a:r>
            <a:endParaRPr lang="en-US" dirty="0"/>
          </a:p>
        </p:txBody>
      </p:sp>
    </p:spTree>
    <p:extLst>
      <p:ext uri="{BB962C8B-B14F-4D97-AF65-F5344CB8AC3E}">
        <p14:creationId xmlns:p14="http://schemas.microsoft.com/office/powerpoint/2010/main" val="2257798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BF6DA-534F-AADE-FF30-5C657D3729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F4E60B-5EDE-B474-8E7B-2FA3B120F662}"/>
              </a:ext>
            </a:extLst>
          </p:cNvPr>
          <p:cNvSpPr>
            <a:spLocks noGrp="1"/>
          </p:cNvSpPr>
          <p:nvPr>
            <p:ph type="title"/>
          </p:nvPr>
        </p:nvSpPr>
        <p:spPr>
          <a:xfrm>
            <a:off x="304800" y="359979"/>
            <a:ext cx="11746121" cy="1104835"/>
          </a:xfrm>
        </p:spPr>
        <p:txBody>
          <a:bodyPr/>
          <a:lstStyle/>
          <a:p>
            <a:pPr algn="l" rtl="0" eaLnBrk="1" fontAlgn="base" hangingPunct="1">
              <a:lnSpc>
                <a:spcPts val="5500"/>
              </a:lnSpc>
              <a:spcBef>
                <a:spcPct val="0"/>
              </a:spcBef>
              <a:spcAft>
                <a:spcPct val="0"/>
              </a:spcAft>
              <a:defRPr/>
            </a:pPr>
            <a:r>
              <a:rPr lang="en-AU" altLang="en-US" sz="3200" b="1" i="0"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Psychometric properties of SACS-R (12-24m). </a:t>
            </a:r>
            <a:r>
              <a:rPr lang="en-AU" altLang="en-US" sz="2400" b="1" i="0" kern="1200" spc="-150" baseline="0" dirty="0" err="1">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Barbaro</a:t>
            </a:r>
            <a:r>
              <a:rPr lang="en-AU" altLang="en-US" sz="2400" b="1" i="0"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 et al JAMA </a:t>
            </a:r>
            <a:r>
              <a:rPr lang="en-AU" altLang="en-US" sz="2400" b="1" i="0" kern="1200" spc="-150" baseline="0" dirty="0" err="1">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Paeds</a:t>
            </a:r>
            <a:r>
              <a:rPr lang="en-AU" altLang="en-US" sz="2400" b="1" i="0" kern="1200" spc="-150" baseline="0" dirty="0">
                <a:solidFill>
                  <a:srgbClr val="E52212"/>
                </a:solidFill>
                <a:latin typeface="Roboto Condensed" panose="02000000000000000000" pitchFamily="2" charset="0"/>
                <a:ea typeface="Roboto Condensed" panose="02000000000000000000" pitchFamily="2" charset="0"/>
                <a:cs typeface="Roboto Condensed" panose="02000000000000000000" pitchFamily="2" charset="0"/>
              </a:rPr>
              <a:t> 2022</a:t>
            </a:r>
            <a:endParaRPr lang="en-AU" altLang="en-US" sz="2400" b="1" i="0" kern="1200" baseline="0" dirty="0">
              <a:solidFill>
                <a:schemeClr val="bg1">
                  <a:lumMod val="65000"/>
                </a:schemeClr>
              </a:solidFill>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198658" name="Content Placeholder 2">
            <a:extLst>
              <a:ext uri="{FF2B5EF4-FFF2-40B4-BE49-F238E27FC236}">
                <a16:creationId xmlns:a16="http://schemas.microsoft.com/office/drawing/2014/main" id="{E5964033-4676-CBF3-A113-3D95586124A7}"/>
              </a:ext>
            </a:extLst>
          </p:cNvPr>
          <p:cNvSpPr>
            <a:spLocks noGrp="1"/>
          </p:cNvSpPr>
          <p:nvPr>
            <p:ph type="body" idx="1"/>
          </p:nvPr>
        </p:nvSpPr>
        <p:spPr>
          <a:xfrm>
            <a:off x="387320" y="1363214"/>
            <a:ext cx="11499880" cy="4935986"/>
          </a:xfrm>
        </p:spPr>
        <p:txBody>
          <a:bodyPr>
            <a:normAutofit/>
          </a:bodyPr>
          <a:lstStyle/>
          <a:p>
            <a:pPr>
              <a:buSzPct val="150000"/>
              <a:buFont typeface="Arial" panose="020B0604020202020204" pitchFamily="34" charset="0"/>
              <a:buChar char="•"/>
            </a:pPr>
            <a:r>
              <a:rPr lang="en-AU" sz="2000" b="1" dirty="0"/>
              <a:t>Positive predictive value: 83%</a:t>
            </a:r>
          </a:p>
          <a:p>
            <a:pPr lvl="2">
              <a:buClr>
                <a:srgbClr val="C00000"/>
              </a:buClr>
              <a:buSzPct val="75000"/>
              <a:buFont typeface="Courier New" panose="02070309020205020404" pitchFamily="49" charset="0"/>
              <a:buChar char="o"/>
            </a:pPr>
            <a:r>
              <a:rPr lang="en-AU" altLang="en-US" sz="2000" dirty="0">
                <a:solidFill>
                  <a:schemeClr val="tx1"/>
                </a:solidFill>
                <a:latin typeface="Roboto" panose="02000000000000000000" pitchFamily="2" charset="0"/>
                <a:ea typeface="Roboto" panose="02000000000000000000" pitchFamily="2" charset="0"/>
              </a:rPr>
              <a:t>Percentage of children with a “high likelihood” result who were autistic</a:t>
            </a:r>
          </a:p>
          <a:p>
            <a:pPr>
              <a:buSzPct val="150000"/>
              <a:buFont typeface="Arial" panose="020B0604020202020204" pitchFamily="34" charset="0"/>
              <a:buChar char="•"/>
            </a:pPr>
            <a:r>
              <a:rPr lang="en-AU" altLang="en-US" sz="2000" b="1" dirty="0"/>
              <a:t>Negative predictive value: 99%</a:t>
            </a:r>
          </a:p>
          <a:p>
            <a:pPr lvl="2">
              <a:buClr>
                <a:srgbClr val="C00000"/>
              </a:buClr>
              <a:buSzPct val="75000"/>
              <a:buFont typeface="Courier New" panose="02070309020205020404" pitchFamily="49" charset="0"/>
              <a:buChar char="o"/>
            </a:pPr>
            <a:r>
              <a:rPr lang="en-AU" altLang="en-US" sz="2000" dirty="0">
                <a:solidFill>
                  <a:schemeClr val="tx1"/>
                </a:solidFill>
                <a:latin typeface="Roboto" panose="02000000000000000000" pitchFamily="2" charset="0"/>
                <a:ea typeface="Roboto" panose="02000000000000000000" pitchFamily="2" charset="0"/>
              </a:rPr>
              <a:t>Percentage of children with a “low likelihood” result who were not autistic</a:t>
            </a:r>
          </a:p>
          <a:p>
            <a:pPr>
              <a:buClr>
                <a:srgbClr val="C00000"/>
              </a:buClr>
              <a:buSzPct val="150000"/>
              <a:buFont typeface="Arial" panose="020B0604020202020204" pitchFamily="34" charset="0"/>
              <a:buChar char="•"/>
            </a:pPr>
            <a:r>
              <a:rPr lang="en-AU" altLang="en-US" sz="2000" b="1" dirty="0">
                <a:solidFill>
                  <a:schemeClr val="tx1"/>
                </a:solidFill>
                <a:latin typeface="Roboto" panose="02000000000000000000" pitchFamily="2" charset="0"/>
                <a:ea typeface="Roboto" panose="02000000000000000000" pitchFamily="2" charset="0"/>
                <a:cs typeface="Roboto" panose="02000000000000000000" pitchFamily="2" charset="0"/>
              </a:rPr>
              <a:t>Specificity: 99%</a:t>
            </a:r>
          </a:p>
          <a:p>
            <a:pPr lvl="2">
              <a:buClr>
                <a:srgbClr val="C00000"/>
              </a:buClr>
              <a:buSzPct val="75000"/>
              <a:buFont typeface="Courier New" panose="02070309020205020404" pitchFamily="49" charset="0"/>
              <a:buChar char="o"/>
            </a:pPr>
            <a:r>
              <a:rPr lang="en-AU" altLang="en-US" sz="2000" dirty="0">
                <a:solidFill>
                  <a:schemeClr val="tx1"/>
                </a:solidFill>
                <a:latin typeface="Roboto" panose="02000000000000000000" pitchFamily="2" charset="0"/>
                <a:ea typeface="Roboto" panose="02000000000000000000" pitchFamily="2" charset="0"/>
              </a:rPr>
              <a:t>Probability that SACS-R will show a “low likelihood” result for a child not autistic</a:t>
            </a:r>
          </a:p>
          <a:p>
            <a:pPr>
              <a:buSzPct val="150000"/>
              <a:buFont typeface="Arial" panose="020B0604020202020204" pitchFamily="34" charset="0"/>
              <a:buChar char="•"/>
            </a:pPr>
            <a:r>
              <a:rPr lang="en-AU" altLang="en-US" sz="2000" b="1" dirty="0"/>
              <a:t>Sensitivity: 82%</a:t>
            </a:r>
          </a:p>
          <a:p>
            <a:pPr lvl="2">
              <a:lnSpc>
                <a:spcPct val="100000"/>
              </a:lnSpc>
              <a:buClr>
                <a:srgbClr val="C00000"/>
              </a:buClr>
              <a:buSzPct val="75000"/>
              <a:buFont typeface="Courier New" panose="02070309020205020404" pitchFamily="49" charset="0"/>
              <a:buChar char="o"/>
            </a:pPr>
            <a:r>
              <a:rPr lang="en-AU" altLang="en-US" sz="2000" dirty="0">
                <a:solidFill>
                  <a:schemeClr val="tx1"/>
                </a:solidFill>
                <a:latin typeface="Roboto" panose="02000000000000000000" pitchFamily="2" charset="0"/>
                <a:ea typeface="Roboto" panose="02000000000000000000" pitchFamily="2" charset="0"/>
              </a:rPr>
              <a:t>Probability that SACS-R will identify a child who is autistic</a:t>
            </a:r>
            <a:br>
              <a:rPr lang="en-AU" altLang="en-US" sz="2000" dirty="0">
                <a:solidFill>
                  <a:schemeClr val="bg2">
                    <a:lumMod val="50000"/>
                  </a:schemeClr>
                </a:solidFill>
                <a:latin typeface="Roboto" panose="02000000000000000000" pitchFamily="2" charset="0"/>
                <a:ea typeface="Roboto" panose="02000000000000000000" pitchFamily="2" charset="0"/>
              </a:rPr>
            </a:br>
            <a:endParaRPr lang="en-AU" altLang="en-US" sz="2000" dirty="0">
              <a:solidFill>
                <a:schemeClr val="bg2">
                  <a:lumMod val="50000"/>
                </a:schemeClr>
              </a:solidFill>
              <a:latin typeface="Roboto" panose="02000000000000000000" pitchFamily="2" charset="0"/>
              <a:ea typeface="Roboto" panose="02000000000000000000" pitchFamily="2" charset="0"/>
            </a:endParaRPr>
          </a:p>
          <a:p>
            <a:pPr marL="7938" lvl="2" indent="0" algn="ctr">
              <a:buSzPct val="75000"/>
              <a:buNone/>
            </a:pPr>
            <a:r>
              <a:rPr lang="en-AU" sz="2000" b="1" u="sng" dirty="0">
                <a:solidFill>
                  <a:srgbClr val="E52212"/>
                </a:solidFill>
                <a:latin typeface="Roboto" panose="02000000000000000000" pitchFamily="2" charset="0"/>
              </a:rPr>
              <a:t>Of all children assessed, NO typically developing child was </a:t>
            </a:r>
            <a:br>
              <a:rPr lang="en-AU" sz="2000" b="1" u="sng" dirty="0">
                <a:solidFill>
                  <a:srgbClr val="E52212"/>
                </a:solidFill>
                <a:latin typeface="Roboto" panose="02000000000000000000" pitchFamily="2" charset="0"/>
              </a:rPr>
            </a:br>
            <a:r>
              <a:rPr lang="en-AU" sz="2000" b="1" u="sng" dirty="0">
                <a:solidFill>
                  <a:srgbClr val="E52212"/>
                </a:solidFill>
                <a:latin typeface="Roboto" panose="02000000000000000000" pitchFamily="2" charset="0"/>
              </a:rPr>
              <a:t>identified at “high likelihood” for autism on SACS-R</a:t>
            </a:r>
          </a:p>
          <a:p>
            <a:pPr lvl="2">
              <a:buFont typeface="Arial" panose="020B0604020202020204" pitchFamily="34" charset="0"/>
              <a:buChar char="•"/>
            </a:pPr>
            <a:endParaRPr lang="en-AU" sz="1700" dirty="0">
              <a:latin typeface="Roboto" panose="02000000000000000000" pitchFamily="2" charset="0"/>
            </a:endParaRPr>
          </a:p>
          <a:p>
            <a:pPr>
              <a:buFont typeface="Arial" panose="020B0604020202020204" pitchFamily="34" charset="0"/>
              <a:buChar char="•"/>
            </a:pPr>
            <a:r>
              <a:rPr lang="en-AU" dirty="0">
                <a:solidFill>
                  <a:srgbClr val="1070C6"/>
                </a:solidFill>
              </a:rPr>
              <a:t>SACS-R better specificity and PPV than M-CHAT – see Wong et al 2024</a:t>
            </a:r>
          </a:p>
        </p:txBody>
      </p:sp>
    </p:spTree>
    <p:extLst>
      <p:ext uri="{BB962C8B-B14F-4D97-AF65-F5344CB8AC3E}">
        <p14:creationId xmlns:p14="http://schemas.microsoft.com/office/powerpoint/2010/main" val="4277365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8658">
                                            <p:txEl>
                                              <p:pRg st="0" end="0"/>
                                            </p:txEl>
                                          </p:spTgt>
                                        </p:tgtEl>
                                        <p:attrNameLst>
                                          <p:attrName>style.visibility</p:attrName>
                                        </p:attrNameLst>
                                      </p:cBhvr>
                                      <p:to>
                                        <p:strVal val="visible"/>
                                      </p:to>
                                    </p:set>
                                    <p:anim calcmode="lin" valueType="num">
                                      <p:cBhvr additive="base">
                                        <p:cTn id="7" dur="500" fill="hold"/>
                                        <p:tgtEl>
                                          <p:spTgt spid="1986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865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8658">
                                            <p:txEl>
                                              <p:pRg st="1" end="1"/>
                                            </p:txEl>
                                          </p:spTgt>
                                        </p:tgtEl>
                                        <p:attrNameLst>
                                          <p:attrName>style.visibility</p:attrName>
                                        </p:attrNameLst>
                                      </p:cBhvr>
                                      <p:to>
                                        <p:strVal val="visible"/>
                                      </p:to>
                                    </p:set>
                                    <p:anim calcmode="lin" valueType="num">
                                      <p:cBhvr additive="base">
                                        <p:cTn id="11" dur="500" fill="hold"/>
                                        <p:tgtEl>
                                          <p:spTgt spid="198658">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8658">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8658">
                                            <p:txEl>
                                              <p:pRg st="2" end="2"/>
                                            </p:txEl>
                                          </p:spTgt>
                                        </p:tgtEl>
                                        <p:attrNameLst>
                                          <p:attrName>style.visibility</p:attrName>
                                        </p:attrNameLst>
                                      </p:cBhvr>
                                      <p:to>
                                        <p:strVal val="visible"/>
                                      </p:to>
                                    </p:set>
                                    <p:anim calcmode="lin" valueType="num">
                                      <p:cBhvr additive="base">
                                        <p:cTn id="15" dur="500" fill="hold"/>
                                        <p:tgtEl>
                                          <p:spTgt spid="198658">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8658">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8658">
                                            <p:txEl>
                                              <p:pRg st="3" end="3"/>
                                            </p:txEl>
                                          </p:spTgt>
                                        </p:tgtEl>
                                        <p:attrNameLst>
                                          <p:attrName>style.visibility</p:attrName>
                                        </p:attrNameLst>
                                      </p:cBhvr>
                                      <p:to>
                                        <p:strVal val="visible"/>
                                      </p:to>
                                    </p:set>
                                    <p:anim calcmode="lin" valueType="num">
                                      <p:cBhvr additive="base">
                                        <p:cTn id="19" dur="500" fill="hold"/>
                                        <p:tgtEl>
                                          <p:spTgt spid="198658">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865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8658">
                                            <p:txEl>
                                              <p:pRg st="4" end="4"/>
                                            </p:txEl>
                                          </p:spTgt>
                                        </p:tgtEl>
                                        <p:attrNameLst>
                                          <p:attrName>style.visibility</p:attrName>
                                        </p:attrNameLst>
                                      </p:cBhvr>
                                      <p:to>
                                        <p:strVal val="visible"/>
                                      </p:to>
                                    </p:set>
                                    <p:anim calcmode="lin" valueType="num">
                                      <p:cBhvr additive="base">
                                        <p:cTn id="25" dur="500" fill="hold"/>
                                        <p:tgtEl>
                                          <p:spTgt spid="19865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8658">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98658">
                                            <p:txEl>
                                              <p:pRg st="5" end="5"/>
                                            </p:txEl>
                                          </p:spTgt>
                                        </p:tgtEl>
                                        <p:attrNameLst>
                                          <p:attrName>style.visibility</p:attrName>
                                        </p:attrNameLst>
                                      </p:cBhvr>
                                      <p:to>
                                        <p:strVal val="visible"/>
                                      </p:to>
                                    </p:set>
                                    <p:anim calcmode="lin" valueType="num">
                                      <p:cBhvr additive="base">
                                        <p:cTn id="29" dur="500" fill="hold"/>
                                        <p:tgtEl>
                                          <p:spTgt spid="198658">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98658">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98658">
                                            <p:txEl>
                                              <p:pRg st="6" end="6"/>
                                            </p:txEl>
                                          </p:spTgt>
                                        </p:tgtEl>
                                        <p:attrNameLst>
                                          <p:attrName>style.visibility</p:attrName>
                                        </p:attrNameLst>
                                      </p:cBhvr>
                                      <p:to>
                                        <p:strVal val="visible"/>
                                      </p:to>
                                    </p:set>
                                    <p:anim calcmode="lin" valueType="num">
                                      <p:cBhvr additive="base">
                                        <p:cTn id="33" dur="500" fill="hold"/>
                                        <p:tgtEl>
                                          <p:spTgt spid="198658">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98658">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98658">
                                            <p:txEl>
                                              <p:pRg st="7" end="7"/>
                                            </p:txEl>
                                          </p:spTgt>
                                        </p:tgtEl>
                                        <p:attrNameLst>
                                          <p:attrName>style.visibility</p:attrName>
                                        </p:attrNameLst>
                                      </p:cBhvr>
                                      <p:to>
                                        <p:strVal val="visible"/>
                                      </p:to>
                                    </p:set>
                                    <p:anim calcmode="lin" valueType="num">
                                      <p:cBhvr additive="base">
                                        <p:cTn id="37" dur="500" fill="hold"/>
                                        <p:tgtEl>
                                          <p:spTgt spid="198658">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98658">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98658">
                                            <p:txEl>
                                              <p:pRg st="8" end="8"/>
                                            </p:txEl>
                                          </p:spTgt>
                                        </p:tgtEl>
                                        <p:attrNameLst>
                                          <p:attrName>style.visibility</p:attrName>
                                        </p:attrNameLst>
                                      </p:cBhvr>
                                      <p:to>
                                        <p:strVal val="visible"/>
                                      </p:to>
                                    </p:set>
                                    <p:anim calcmode="lin" valueType="num">
                                      <p:cBhvr additive="base">
                                        <p:cTn id="43" dur="500" fill="hold"/>
                                        <p:tgtEl>
                                          <p:spTgt spid="198658">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8658">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98658">
                                            <p:txEl>
                                              <p:pRg st="10" end="10"/>
                                            </p:txEl>
                                          </p:spTgt>
                                        </p:tgtEl>
                                        <p:attrNameLst>
                                          <p:attrName>style.visibility</p:attrName>
                                        </p:attrNameLst>
                                      </p:cBhvr>
                                      <p:to>
                                        <p:strVal val="visible"/>
                                      </p:to>
                                    </p:set>
                                    <p:anim calcmode="lin" valueType="num">
                                      <p:cBhvr additive="base">
                                        <p:cTn id="49" dur="500" fill="hold"/>
                                        <p:tgtEl>
                                          <p:spTgt spid="198658">
                                            <p:txEl>
                                              <p:pRg st="10" end="1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98658">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CDF-690D-4E44-EBF5-E03030E8C60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859351C-6A1E-7590-EDD3-28FCD2698060}"/>
              </a:ext>
            </a:extLst>
          </p:cNvPr>
          <p:cNvGrpSpPr/>
          <p:nvPr/>
        </p:nvGrpSpPr>
        <p:grpSpPr>
          <a:xfrm>
            <a:off x="3767706" y="643950"/>
            <a:ext cx="4313769" cy="1507565"/>
            <a:chOff x="3767706" y="2787710"/>
            <a:chExt cx="4313769" cy="1507565"/>
          </a:xfrm>
        </p:grpSpPr>
        <p:sp>
          <p:nvSpPr>
            <p:cNvPr id="3" name="Arrow: Down 2">
              <a:extLst>
                <a:ext uri="{FF2B5EF4-FFF2-40B4-BE49-F238E27FC236}">
                  <a16:creationId xmlns:a16="http://schemas.microsoft.com/office/drawing/2014/main" id="{28A5EEC6-7A9A-84BF-7A0E-39A6DEED5286}"/>
                </a:ext>
              </a:extLst>
            </p:cNvPr>
            <p:cNvSpPr/>
            <p:nvPr/>
          </p:nvSpPr>
          <p:spPr>
            <a:xfrm>
              <a:off x="4182317" y="3459041"/>
              <a:ext cx="3484548" cy="836234"/>
            </a:xfrm>
            <a:prstGeom prst="downArrow">
              <a:avLst/>
            </a:prstGeom>
            <a:gradFill>
              <a:gsLst>
                <a:gs pos="0">
                  <a:schemeClr val="accent5">
                    <a:lumMod val="40000"/>
                    <a:lumOff val="60000"/>
                  </a:schemeClr>
                </a:gs>
                <a:gs pos="50000">
                  <a:schemeClr val="accent5">
                    <a:lumMod val="20000"/>
                    <a:lumOff val="80000"/>
                  </a:schemeClr>
                </a:gs>
                <a:gs pos="100000">
                  <a:schemeClr val="bg1"/>
                </a:gs>
              </a:gsLst>
              <a:lin ang="162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chemeClr val="tx1"/>
                  </a:solidFill>
                  <a:effectLst/>
                  <a:latin typeface="Calibri Light" panose="020F0302020204030204" pitchFamily="34" charset="0"/>
                  <a:ea typeface="Times New Roman" panose="02020603050405020304" pitchFamily="18" charset="0"/>
                </a:rPr>
                <a:t>DIAGNOSTIC ASSESSMENT</a:t>
              </a:r>
              <a:endParaRPr lang="en-GB" sz="1000" b="1" dirty="0">
                <a:solidFill>
                  <a:schemeClr val="tx1"/>
                </a:solidFill>
                <a:effectLst/>
                <a:latin typeface="Times New Roman" panose="02020603050405020304" pitchFamily="18" charset="0"/>
                <a:ea typeface="Times New Roman" panose="02020603050405020304" pitchFamily="18" charset="0"/>
              </a:endParaRPr>
            </a:p>
          </p:txBody>
        </p:sp>
        <p:grpSp>
          <p:nvGrpSpPr>
            <p:cNvPr id="8" name="Group 7">
              <a:extLst>
                <a:ext uri="{FF2B5EF4-FFF2-40B4-BE49-F238E27FC236}">
                  <a16:creationId xmlns:a16="http://schemas.microsoft.com/office/drawing/2014/main" id="{BF79F1B5-D1B6-C0C8-43E3-AF1F178FF6E1}"/>
                </a:ext>
              </a:extLst>
            </p:cNvPr>
            <p:cNvGrpSpPr/>
            <p:nvPr/>
          </p:nvGrpSpPr>
          <p:grpSpPr>
            <a:xfrm>
              <a:off x="3767706" y="2787710"/>
              <a:ext cx="4313769" cy="900000"/>
              <a:chOff x="3869308" y="506149"/>
              <a:chExt cx="4313769" cy="900000"/>
            </a:xfrm>
          </p:grpSpPr>
          <p:sp>
            <p:nvSpPr>
              <p:cNvPr id="10" name="Rectangle 9">
                <a:extLst>
                  <a:ext uri="{FF2B5EF4-FFF2-40B4-BE49-F238E27FC236}">
                    <a16:creationId xmlns:a16="http://schemas.microsoft.com/office/drawing/2014/main" id="{84DE0CEC-2558-0082-3010-9CFAADB3AEDD}"/>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00" b="1" dirty="0">
                    <a:solidFill>
                      <a:schemeClr val="tx1"/>
                    </a:solidFill>
                    <a:effectLst/>
                    <a:latin typeface="Calibri Light" panose="020F0302020204030204" pitchFamily="34" charset="0"/>
                    <a:ea typeface="Times New Roman" panose="02020603050405020304" pitchFamily="18" charset="0"/>
                  </a:rPr>
                  <a:t>A) PRE-DIAGNOSIS</a:t>
                </a:r>
                <a:endParaRPr lang="en-GB" sz="1000" b="1" dirty="0">
                  <a:solidFill>
                    <a:schemeClr val="tx1"/>
                  </a:solidFill>
                  <a:effectLst/>
                  <a:latin typeface="Times New Roman" panose="02020603050405020304" pitchFamily="18" charset="0"/>
                  <a:ea typeface="Times New Roman" panose="02020603050405020304" pitchFamily="18" charset="0"/>
                </a:endParaRPr>
              </a:p>
            </p:txBody>
          </p:sp>
          <p:sp>
            <p:nvSpPr>
              <p:cNvPr id="15" name="Rectangle 416">
                <a:extLst>
                  <a:ext uri="{FF2B5EF4-FFF2-40B4-BE49-F238E27FC236}">
                    <a16:creationId xmlns:a16="http://schemas.microsoft.com/office/drawing/2014/main" id="{AC8F7C12-FFAF-2D19-42B0-739E4BDD7253}"/>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16" name="Rectangle 47">
                <a:extLst>
                  <a:ext uri="{FF2B5EF4-FFF2-40B4-BE49-F238E27FC236}">
                    <a16:creationId xmlns:a16="http://schemas.microsoft.com/office/drawing/2014/main" id="{6EACA277-4901-9EF8-659D-E80DB46A7279}"/>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grpSp>
      <p:sp>
        <p:nvSpPr>
          <p:cNvPr id="4" name="Title 3">
            <a:extLst>
              <a:ext uri="{FF2B5EF4-FFF2-40B4-BE49-F238E27FC236}">
                <a16:creationId xmlns:a16="http://schemas.microsoft.com/office/drawing/2014/main" id="{F04DE849-3B36-0E74-7A11-A20DE4D84E74}"/>
              </a:ext>
            </a:extLst>
          </p:cNvPr>
          <p:cNvSpPr>
            <a:spLocks noGrp="1"/>
          </p:cNvSpPr>
          <p:nvPr>
            <p:ph type="title"/>
          </p:nvPr>
        </p:nvSpPr>
        <p:spPr>
          <a:xfrm>
            <a:off x="443750" y="176867"/>
            <a:ext cx="10515600" cy="1325563"/>
          </a:xfrm>
        </p:spPr>
        <p:txBody>
          <a:bodyPr>
            <a:normAutofit/>
          </a:bodyPr>
          <a:lstStyle/>
          <a:p>
            <a:r>
              <a:rPr lang="en-US" sz="2400" i="1" dirty="0">
                <a:solidFill>
                  <a:srgbClr val="830002"/>
                </a:solidFill>
                <a:latin typeface="Arial" panose="020B0604020202020204" pitchFamily="34" charset="0"/>
                <a:cs typeface="Arial" panose="020B0604020202020204" pitchFamily="34" charset="0"/>
              </a:rPr>
              <a:t>Pre-diagnosis</a:t>
            </a:r>
          </a:p>
        </p:txBody>
      </p:sp>
      <p:sp>
        <p:nvSpPr>
          <p:cNvPr id="6" name="Content Placeholder 5">
            <a:extLst>
              <a:ext uri="{FF2B5EF4-FFF2-40B4-BE49-F238E27FC236}">
                <a16:creationId xmlns:a16="http://schemas.microsoft.com/office/drawing/2014/main" id="{790A2C6F-B033-305A-0ECB-7BA5C39A57B0}"/>
              </a:ext>
            </a:extLst>
          </p:cNvPr>
          <p:cNvSpPr>
            <a:spLocks noGrp="1"/>
          </p:cNvSpPr>
          <p:nvPr>
            <p:ph idx="1"/>
          </p:nvPr>
        </p:nvSpPr>
        <p:spPr>
          <a:xfrm>
            <a:off x="537881" y="2281629"/>
            <a:ext cx="11161059" cy="4298465"/>
          </a:xfrm>
        </p:spPr>
        <p:txBody>
          <a:bodyPr>
            <a:normAutofit fontScale="92500" lnSpcReduction="20000"/>
          </a:bodyPr>
          <a:lstStyle/>
          <a:p>
            <a:r>
              <a:rPr lang="en-US" sz="2600" dirty="0"/>
              <a:t>Tackling the diagnostic bottleneck</a:t>
            </a:r>
          </a:p>
          <a:p>
            <a:pPr marL="0" indent="0">
              <a:buNone/>
            </a:pPr>
            <a:endParaRPr lang="en-US" sz="2600" dirty="0"/>
          </a:p>
          <a:p>
            <a:r>
              <a:rPr lang="en-US" sz="2600" b="1" i="1" dirty="0">
                <a:solidFill>
                  <a:schemeClr val="bg1">
                    <a:lumMod val="95000"/>
                  </a:schemeClr>
                </a:solidFill>
              </a:rPr>
              <a:t>Surveillance evidenced to pick up early likelihood or concern</a:t>
            </a:r>
          </a:p>
          <a:p>
            <a:pPr lvl="1"/>
            <a:r>
              <a:rPr lang="en-US" sz="2600" dirty="0">
                <a:solidFill>
                  <a:schemeClr val="bg1">
                    <a:lumMod val="95000"/>
                  </a:schemeClr>
                </a:solidFill>
              </a:rPr>
              <a:t>Within the HV/Community Child Health infrastructure</a:t>
            </a:r>
          </a:p>
          <a:p>
            <a:pPr lvl="1"/>
            <a:r>
              <a:rPr lang="en-GB" sz="2600" b="1" i="1" dirty="0">
                <a:solidFill>
                  <a:schemeClr val="bg1">
                    <a:lumMod val="95000"/>
                  </a:schemeClr>
                </a:solidFill>
              </a:rPr>
              <a:t>Social Attention and Communication Surveillance (SACS-R)</a:t>
            </a:r>
            <a:r>
              <a:rPr lang="en-US" sz="2600" b="1" i="1" dirty="0">
                <a:solidFill>
                  <a:schemeClr val="bg1">
                    <a:lumMod val="95000"/>
                  </a:schemeClr>
                </a:solidFill>
              </a:rPr>
              <a:t> – plus </a:t>
            </a:r>
            <a:r>
              <a:rPr lang="en-US" sz="2600" b="1" i="1" dirty="0" err="1">
                <a:solidFill>
                  <a:schemeClr val="bg1">
                    <a:lumMod val="95000"/>
                  </a:schemeClr>
                </a:solidFill>
              </a:rPr>
              <a:t>ASDetect</a:t>
            </a:r>
            <a:r>
              <a:rPr lang="en-US" sz="2600" i="1" dirty="0">
                <a:solidFill>
                  <a:schemeClr val="bg1">
                    <a:lumMod val="95000"/>
                  </a:schemeClr>
                </a:solidFill>
              </a:rPr>
              <a:t>….</a:t>
            </a:r>
          </a:p>
          <a:p>
            <a:pPr lvl="1"/>
            <a:endParaRPr lang="en-US" sz="2600" dirty="0">
              <a:solidFill>
                <a:schemeClr val="bg1">
                  <a:lumMod val="95000"/>
                </a:schemeClr>
              </a:solidFill>
            </a:endParaRPr>
          </a:p>
          <a:p>
            <a:r>
              <a:rPr lang="en-US" sz="2600" b="1" i="1" dirty="0">
                <a:solidFill>
                  <a:schemeClr val="accent6">
                    <a:lumMod val="75000"/>
                  </a:schemeClr>
                </a:solidFill>
              </a:rPr>
              <a:t>Triage to personalized evidenced support for early child social and relational development</a:t>
            </a:r>
          </a:p>
          <a:p>
            <a:pPr lvl="1"/>
            <a:r>
              <a:rPr lang="en-US" sz="2600" b="1" i="1" dirty="0"/>
              <a:t>5-12 month, video-aided intervention with parents (</a:t>
            </a:r>
            <a:r>
              <a:rPr lang="en-US" sz="2600" b="1" i="1" dirty="0" err="1"/>
              <a:t>iBASIS</a:t>
            </a:r>
            <a:r>
              <a:rPr lang="en-US" sz="2600" b="1" i="1" dirty="0"/>
              <a:t>/PACT)</a:t>
            </a:r>
            <a:r>
              <a:rPr lang="en-US" sz="2600" i="1" dirty="0"/>
              <a:t> </a:t>
            </a:r>
            <a:r>
              <a:rPr lang="en-US" sz="2600" dirty="0"/>
              <a:t>improves subsequent developmental process</a:t>
            </a:r>
          </a:p>
          <a:p>
            <a:pPr lvl="1"/>
            <a:r>
              <a:rPr lang="en-US" sz="2600" dirty="0"/>
              <a:t>Other supports for complimentary indications: </a:t>
            </a:r>
            <a:r>
              <a:rPr lang="en-US" sz="2600" dirty="0" err="1"/>
              <a:t>eg</a:t>
            </a:r>
            <a:r>
              <a:rPr lang="en-US" sz="2600" i="1" dirty="0"/>
              <a:t> </a:t>
            </a:r>
            <a:r>
              <a:rPr lang="en-US" sz="2600" b="1" i="1" dirty="0"/>
              <a:t>More than Words, Language therapy, Portage</a:t>
            </a:r>
          </a:p>
          <a:p>
            <a:pPr marL="0" indent="0">
              <a:buNone/>
            </a:pPr>
            <a:endParaRPr lang="en-US" i="1" dirty="0"/>
          </a:p>
        </p:txBody>
      </p:sp>
    </p:spTree>
    <p:extLst>
      <p:ext uri="{BB962C8B-B14F-4D97-AF65-F5344CB8AC3E}">
        <p14:creationId xmlns:p14="http://schemas.microsoft.com/office/powerpoint/2010/main" val="928163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EF8E7-0086-0364-BBB1-EBB04CA0E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3C9EC0-1D88-42E2-EBFA-882B5EF28AF7}"/>
              </a:ext>
            </a:extLst>
          </p:cNvPr>
          <p:cNvSpPr>
            <a:spLocks noGrp="1"/>
          </p:cNvSpPr>
          <p:nvPr>
            <p:ph type="title"/>
          </p:nvPr>
        </p:nvSpPr>
        <p:spPr>
          <a:xfrm>
            <a:off x="838200" y="365126"/>
            <a:ext cx="10515600" cy="683746"/>
          </a:xfrm>
        </p:spPr>
        <p:txBody>
          <a:bodyPr>
            <a:normAutofit fontScale="90000"/>
          </a:bodyPr>
          <a:lstStyle/>
          <a:p>
            <a:r>
              <a:rPr lang="en-US" i="1" dirty="0">
                <a:solidFill>
                  <a:srgbClr val="C00000"/>
                </a:solidFill>
              </a:rPr>
              <a:t>Stepped assessment/care - key model feature </a:t>
            </a:r>
          </a:p>
        </p:txBody>
      </p:sp>
      <p:sp>
        <p:nvSpPr>
          <p:cNvPr id="3" name="Content Placeholder 2">
            <a:extLst>
              <a:ext uri="{FF2B5EF4-FFF2-40B4-BE49-F238E27FC236}">
                <a16:creationId xmlns:a16="http://schemas.microsoft.com/office/drawing/2014/main" id="{7C9FC9B6-4B46-2DBD-8270-73AF6C8B2022}"/>
              </a:ext>
            </a:extLst>
          </p:cNvPr>
          <p:cNvSpPr>
            <a:spLocks noGrp="1"/>
          </p:cNvSpPr>
          <p:nvPr>
            <p:ph idx="1"/>
          </p:nvPr>
        </p:nvSpPr>
        <p:spPr>
          <a:xfrm>
            <a:off x="838200" y="1623919"/>
            <a:ext cx="10515600" cy="4642409"/>
          </a:xfrm>
        </p:spPr>
        <p:txBody>
          <a:bodyPr/>
          <a:lstStyle/>
          <a:p>
            <a:r>
              <a:rPr lang="en-US" dirty="0"/>
              <a:t>SACS-R triage to </a:t>
            </a:r>
            <a:r>
              <a:rPr lang="en-US" dirty="0" err="1"/>
              <a:t>iBASIS</a:t>
            </a:r>
            <a:r>
              <a:rPr lang="en-US" dirty="0"/>
              <a:t> therapy  </a:t>
            </a:r>
          </a:p>
          <a:p>
            <a:r>
              <a:rPr lang="en-US" dirty="0"/>
              <a:t>The therapist gets to know the family and child over 5-6 months of care…..</a:t>
            </a:r>
          </a:p>
          <a:p>
            <a:pPr lvl="1"/>
            <a:r>
              <a:rPr lang="en-US" dirty="0"/>
              <a:t>Then in a good position to contribute to -  </a:t>
            </a:r>
          </a:p>
          <a:p>
            <a:r>
              <a:rPr lang="en-US" dirty="0"/>
              <a:t>Formal assessment options – </a:t>
            </a:r>
          </a:p>
          <a:p>
            <a:pPr marL="914400" lvl="1" indent="-457200">
              <a:buFont typeface="+mj-lt"/>
              <a:buAutoNum type="arabicPeriod"/>
            </a:pPr>
            <a:r>
              <a:rPr lang="en-US" dirty="0"/>
              <a:t>Streamlined confirmation diagnosis from clinical colleague</a:t>
            </a:r>
          </a:p>
          <a:p>
            <a:pPr marL="914400" lvl="1" indent="-457200">
              <a:buFont typeface="+mj-lt"/>
              <a:buAutoNum type="arabicPeriod"/>
            </a:pPr>
            <a:r>
              <a:rPr lang="en-US" dirty="0"/>
              <a:t>Family happy with progress – watch and wait…</a:t>
            </a:r>
          </a:p>
          <a:p>
            <a:pPr marL="914400" lvl="1" indent="-457200">
              <a:buFont typeface="+mj-lt"/>
              <a:buAutoNum type="arabicPeriod"/>
            </a:pPr>
            <a:r>
              <a:rPr lang="en-US" dirty="0"/>
              <a:t>Further therapy support (</a:t>
            </a:r>
            <a:r>
              <a:rPr lang="en-US" dirty="0" err="1"/>
              <a:t>eg</a:t>
            </a:r>
            <a:r>
              <a:rPr lang="en-US" dirty="0"/>
              <a:t> PACT) key working and signposting</a:t>
            </a:r>
          </a:p>
          <a:p>
            <a:pPr marL="914400" lvl="1" indent="-457200">
              <a:buFont typeface="+mj-lt"/>
              <a:buAutoNum type="arabicPeriod"/>
            </a:pPr>
            <a:r>
              <a:rPr lang="en-US" dirty="0"/>
              <a:t>Referral for detailed MDT assessment and diagnosis</a:t>
            </a:r>
          </a:p>
          <a:p>
            <a:pPr marL="457200" lvl="1" indent="0">
              <a:buNone/>
            </a:pPr>
            <a:endParaRPr lang="en-US" dirty="0"/>
          </a:p>
        </p:txBody>
      </p:sp>
    </p:spTree>
    <p:extLst>
      <p:ext uri="{BB962C8B-B14F-4D97-AF65-F5344CB8AC3E}">
        <p14:creationId xmlns:p14="http://schemas.microsoft.com/office/powerpoint/2010/main" val="926116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0000C45-E602-4103-8F5B-AFE905BE7A18}"/>
              </a:ext>
            </a:extLst>
          </p:cNvPr>
          <p:cNvGrpSpPr/>
          <p:nvPr/>
        </p:nvGrpSpPr>
        <p:grpSpPr>
          <a:xfrm>
            <a:off x="3863077" y="4725562"/>
            <a:ext cx="4008291" cy="2079446"/>
            <a:chOff x="3878606" y="3452813"/>
            <a:chExt cx="4320000" cy="2396276"/>
          </a:xfrm>
        </p:grpSpPr>
        <p:sp>
          <p:nvSpPr>
            <p:cNvPr id="20" name="Rectangle 19">
              <a:extLst>
                <a:ext uri="{FF2B5EF4-FFF2-40B4-BE49-F238E27FC236}">
                  <a16:creationId xmlns:a16="http://schemas.microsoft.com/office/drawing/2014/main" id="{4CF55797-47D8-49F6-A66B-0844BDF90A37}"/>
                </a:ext>
              </a:extLst>
            </p:cNvPr>
            <p:cNvSpPr/>
            <p:nvPr/>
          </p:nvSpPr>
          <p:spPr>
            <a:xfrm>
              <a:off x="3878606" y="3452813"/>
              <a:ext cx="4320000" cy="2396276"/>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LONG-TERM SUPPORT</a:t>
              </a:r>
              <a:endParaRPr lang="en-GB" sz="1001" dirty="0">
                <a:solidFill>
                  <a:schemeClr val="tx1"/>
                </a:solidFill>
                <a:latin typeface="Times New Roman" panose="02020603050405020304" pitchFamily="18" charset="0"/>
                <a:ea typeface="Times New Roman" panose="02020603050405020304" pitchFamily="18" charset="0"/>
              </a:endParaRPr>
            </a:p>
          </p:txBody>
        </p:sp>
        <p:grpSp>
          <p:nvGrpSpPr>
            <p:cNvPr id="2" name="Group 1">
              <a:extLst>
                <a:ext uri="{FF2B5EF4-FFF2-40B4-BE49-F238E27FC236}">
                  <a16:creationId xmlns:a16="http://schemas.microsoft.com/office/drawing/2014/main" id="{60F58158-089D-4589-9753-5EBC39616AC8}"/>
                </a:ext>
              </a:extLst>
            </p:cNvPr>
            <p:cNvGrpSpPr/>
            <p:nvPr/>
          </p:nvGrpSpPr>
          <p:grpSpPr>
            <a:xfrm>
              <a:off x="5399853" y="3597555"/>
              <a:ext cx="1334927" cy="2087687"/>
              <a:chOff x="5315730" y="4226708"/>
              <a:chExt cx="1637211" cy="2087687"/>
            </a:xfrm>
          </p:grpSpPr>
          <p:grpSp>
            <p:nvGrpSpPr>
              <p:cNvPr id="24" name="Group 23">
                <a:extLst>
                  <a:ext uri="{FF2B5EF4-FFF2-40B4-BE49-F238E27FC236}">
                    <a16:creationId xmlns:a16="http://schemas.microsoft.com/office/drawing/2014/main" id="{BDAEE1FF-65F1-43AC-A33E-44FE0B1C7596}"/>
                  </a:ext>
                </a:extLst>
              </p:cNvPr>
              <p:cNvGrpSpPr/>
              <p:nvPr/>
            </p:nvGrpSpPr>
            <p:grpSpPr>
              <a:xfrm>
                <a:off x="5315730" y="4226708"/>
                <a:ext cx="1614828" cy="2087687"/>
                <a:chOff x="98834" y="195865"/>
                <a:chExt cx="1615137" cy="2011748"/>
              </a:xfrm>
            </p:grpSpPr>
            <p:sp>
              <p:nvSpPr>
                <p:cNvPr id="25" name="Rectangle 24">
                  <a:extLst>
                    <a:ext uri="{FF2B5EF4-FFF2-40B4-BE49-F238E27FC236}">
                      <a16:creationId xmlns:a16="http://schemas.microsoft.com/office/drawing/2014/main" id="{75CD193C-826E-4A07-BC9D-1D129C57396D}"/>
                    </a:ext>
                  </a:extLst>
                </p:cNvPr>
                <p:cNvSpPr/>
                <p:nvPr/>
              </p:nvSpPr>
              <p:spPr>
                <a:xfrm>
                  <a:off x="516865" y="195865"/>
                  <a:ext cx="789138" cy="2011748"/>
                </a:xfrm>
                <a:prstGeom prst="rect">
                  <a:avLst/>
                </a:prstGeom>
                <a:solidFill>
                  <a:schemeClr val="bg1">
                    <a:lumMod val="65000"/>
                  </a:schemeClr>
                </a:solidFill>
                <a:ln w="28575">
                  <a:solidFill>
                    <a:schemeClr val="bg1"/>
                  </a:solidFill>
                  <a:prstDash val="soli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 tIns="36000" rIns="7200" bIns="36000" numCol="1" spcCol="0" rtlCol="0" fromWordArt="0" anchor="ctr" anchorCtr="0" forceAA="0" compatLnSpc="1">
                  <a:prstTxWarp prst="textNoShape">
                    <a:avLst/>
                  </a:prstTxWarp>
                  <a:noAutofit/>
                </a:bodyPr>
                <a:lstStyle/>
                <a:p>
                  <a:pPr algn="ctr"/>
                  <a:r>
                    <a:rPr lang="en-GB" sz="900" b="1" dirty="0">
                      <a:latin typeface="Calibri Light" panose="020F0302020204030204" pitchFamily="34" charset="0"/>
                      <a:ea typeface="Times New Roman" panose="02020603050405020304" pitchFamily="18" charset="0"/>
                    </a:rPr>
                    <a:t>Case management system</a:t>
                  </a:r>
                  <a:r>
                    <a:rPr lang="en-GB" sz="900" dirty="0">
                      <a:latin typeface="Calibri Light" panose="020F0302020204030204" pitchFamily="34" charset="0"/>
                      <a:ea typeface="Times New Roman" panose="02020603050405020304" pitchFamily="18" charset="0"/>
                    </a:rPr>
                    <a:t> </a:t>
                  </a:r>
                  <a:br>
                    <a:rPr lang="en-GB" sz="1001" dirty="0">
                      <a:latin typeface="Calibri Light" panose="020F0302020204030204" pitchFamily="34" charset="0"/>
                      <a:ea typeface="Times New Roman" panose="02020603050405020304" pitchFamily="18" charset="0"/>
                    </a:rPr>
                  </a:br>
                  <a:br>
                    <a:rPr lang="en-GB" sz="300" i="1" dirty="0">
                      <a:latin typeface="Calibri Light" panose="020F0302020204030204" pitchFamily="34" charset="0"/>
                      <a:ea typeface="Times New Roman" panose="02020603050405020304" pitchFamily="18" charset="0"/>
                    </a:rPr>
                  </a:br>
                  <a:r>
                    <a:rPr lang="en-GB" sz="700" i="1" dirty="0">
                      <a:latin typeface="Calibri Light" panose="020F0302020204030204" pitchFamily="34" charset="0"/>
                      <a:ea typeface="Times New Roman" panose="02020603050405020304" pitchFamily="18" charset="0"/>
                    </a:rPr>
                    <a:t>To ‘step up’ &amp; ‘step down’ care during transition points or to react to co-occurring conditions</a:t>
                  </a:r>
                  <a:r>
                    <a:rPr lang="en-GB" sz="800"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a:p>
                  <a:pPr algn="ctr"/>
                  <a:r>
                    <a:rPr lang="en-GB" sz="1001"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p:txBody>
            </p:sp>
            <p:grpSp>
              <p:nvGrpSpPr>
                <p:cNvPr id="36" name="Group 35">
                  <a:extLst>
                    <a:ext uri="{FF2B5EF4-FFF2-40B4-BE49-F238E27FC236}">
                      <a16:creationId xmlns:a16="http://schemas.microsoft.com/office/drawing/2014/main" id="{239EA257-68AC-410F-B8B1-39D42DCE1A11}"/>
                    </a:ext>
                  </a:extLst>
                </p:cNvPr>
                <p:cNvGrpSpPr/>
                <p:nvPr/>
              </p:nvGrpSpPr>
              <p:grpSpPr>
                <a:xfrm rot="5400000">
                  <a:off x="361152" y="718363"/>
                  <a:ext cx="125729" cy="236887"/>
                  <a:chOff x="196213" y="2323"/>
                  <a:chExt cx="125807" cy="237339"/>
                </a:xfrm>
              </p:grpSpPr>
              <p:sp>
                <p:nvSpPr>
                  <p:cNvPr id="40" name="Rectangle 39">
                    <a:extLst>
                      <a:ext uri="{FF2B5EF4-FFF2-40B4-BE49-F238E27FC236}">
                        <a16:creationId xmlns:a16="http://schemas.microsoft.com/office/drawing/2014/main" id="{E2E9431F-CC01-4E95-ADEB-E8EF3FACF213}"/>
                      </a:ext>
                    </a:extLst>
                  </p:cNvPr>
                  <p:cNvSpPr/>
                  <p:nvPr/>
                </p:nvSpPr>
                <p:spPr>
                  <a:xfrm>
                    <a:off x="196289" y="2323"/>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1" name="Rectangle 40">
                    <a:extLst>
                      <a:ext uri="{FF2B5EF4-FFF2-40B4-BE49-F238E27FC236}">
                        <a16:creationId xmlns:a16="http://schemas.microsoft.com/office/drawing/2014/main" id="{38088C64-B6EA-4C5F-846B-9C3E5A3C39BA}"/>
                      </a:ext>
                    </a:extLst>
                  </p:cNvPr>
                  <p:cNvSpPr/>
                  <p:nvPr/>
                </p:nvSpPr>
                <p:spPr>
                  <a:xfrm>
                    <a:off x="196290" y="95156"/>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2" name="Rectangle 41">
                    <a:extLst>
                      <a:ext uri="{FF2B5EF4-FFF2-40B4-BE49-F238E27FC236}">
                        <a16:creationId xmlns:a16="http://schemas.microsoft.com/office/drawing/2014/main" id="{E39E9FE8-BD45-4C4E-9693-3E4C88B5C156}"/>
                      </a:ext>
                    </a:extLst>
                  </p:cNvPr>
                  <p:cNvSpPr/>
                  <p:nvPr/>
                </p:nvSpPr>
                <p:spPr>
                  <a:xfrm>
                    <a:off x="196213" y="190568"/>
                    <a:ext cx="125807" cy="49094"/>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27" name="Group 26">
                  <a:extLst>
                    <a:ext uri="{FF2B5EF4-FFF2-40B4-BE49-F238E27FC236}">
                      <a16:creationId xmlns:a16="http://schemas.microsoft.com/office/drawing/2014/main" id="{0727C5AD-2BB9-43A4-AD45-14C0849C6474}"/>
                    </a:ext>
                  </a:extLst>
                </p:cNvPr>
                <p:cNvGrpSpPr/>
                <p:nvPr/>
              </p:nvGrpSpPr>
              <p:grpSpPr>
                <a:xfrm>
                  <a:off x="1288196" y="1472742"/>
                  <a:ext cx="425775" cy="125731"/>
                  <a:chOff x="40928" y="-25858"/>
                  <a:chExt cx="425775" cy="125731"/>
                </a:xfrm>
                <a:solidFill>
                  <a:srgbClr val="0070C0"/>
                </a:solidFill>
              </p:grpSpPr>
              <p:grpSp>
                <p:nvGrpSpPr>
                  <p:cNvPr id="29" name="Group 28">
                    <a:extLst>
                      <a:ext uri="{FF2B5EF4-FFF2-40B4-BE49-F238E27FC236}">
                        <a16:creationId xmlns:a16="http://schemas.microsoft.com/office/drawing/2014/main" id="{4569F475-DE59-4D40-B0EF-09E9BC4A9A6E}"/>
                      </a:ext>
                    </a:extLst>
                  </p:cNvPr>
                  <p:cNvGrpSpPr/>
                  <p:nvPr/>
                </p:nvGrpSpPr>
                <p:grpSpPr>
                  <a:xfrm rot="5400000">
                    <a:off x="333010" y="-33821"/>
                    <a:ext cx="125730" cy="141657"/>
                    <a:chOff x="-25873" y="43739"/>
                    <a:chExt cx="125808" cy="141927"/>
                  </a:xfrm>
                  <a:grpFill/>
                </p:grpSpPr>
                <p:sp>
                  <p:nvSpPr>
                    <p:cNvPr id="34" name="Rectangle 33">
                      <a:extLst>
                        <a:ext uri="{FF2B5EF4-FFF2-40B4-BE49-F238E27FC236}">
                          <a16:creationId xmlns:a16="http://schemas.microsoft.com/office/drawing/2014/main" id="{99E39774-379E-4921-9F7A-1E74E28B883A}"/>
                        </a:ext>
                      </a:extLst>
                    </p:cNvPr>
                    <p:cNvSpPr/>
                    <p:nvPr/>
                  </p:nvSpPr>
                  <p:spPr>
                    <a:xfrm>
                      <a:off x="-25873" y="43739"/>
                      <a:ext cx="125730" cy="488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5" name="Rectangle 34">
                      <a:extLst>
                        <a:ext uri="{FF2B5EF4-FFF2-40B4-BE49-F238E27FC236}">
                          <a16:creationId xmlns:a16="http://schemas.microsoft.com/office/drawing/2014/main" id="{9DBD7AE4-8284-465C-8F50-4DECC67A5C34}"/>
                        </a:ext>
                      </a:extLst>
                    </p:cNvPr>
                    <p:cNvSpPr/>
                    <p:nvPr/>
                  </p:nvSpPr>
                  <p:spPr>
                    <a:xfrm>
                      <a:off x="-25872" y="136571"/>
                      <a:ext cx="125807" cy="490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30" name="Group 29">
                    <a:extLst>
                      <a:ext uri="{FF2B5EF4-FFF2-40B4-BE49-F238E27FC236}">
                        <a16:creationId xmlns:a16="http://schemas.microsoft.com/office/drawing/2014/main" id="{16FFA1A3-F0AB-437D-9654-216AEF129264}"/>
                      </a:ext>
                    </a:extLst>
                  </p:cNvPr>
                  <p:cNvGrpSpPr/>
                  <p:nvPr/>
                </p:nvGrpSpPr>
                <p:grpSpPr>
                  <a:xfrm rot="5400000">
                    <a:off x="95222" y="-80152"/>
                    <a:ext cx="125730" cy="234317"/>
                    <a:chOff x="-25873" y="-41008"/>
                    <a:chExt cx="125808" cy="234764"/>
                  </a:xfrm>
                  <a:grpFill/>
                </p:grpSpPr>
                <p:sp>
                  <p:nvSpPr>
                    <p:cNvPr id="31" name="Rectangle 30">
                      <a:extLst>
                        <a:ext uri="{FF2B5EF4-FFF2-40B4-BE49-F238E27FC236}">
                          <a16:creationId xmlns:a16="http://schemas.microsoft.com/office/drawing/2014/main" id="{2EDC5303-2DB3-4361-A793-65494913EAB7}"/>
                        </a:ext>
                      </a:extLst>
                    </p:cNvPr>
                    <p:cNvSpPr/>
                    <p:nvPr/>
                  </p:nvSpPr>
                  <p:spPr>
                    <a:xfrm>
                      <a:off x="-25873" y="-4100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2" name="Rectangle 31">
                      <a:extLst>
                        <a:ext uri="{FF2B5EF4-FFF2-40B4-BE49-F238E27FC236}">
                          <a16:creationId xmlns:a16="http://schemas.microsoft.com/office/drawing/2014/main" id="{0F865540-FD34-4C00-939D-448135074417}"/>
                        </a:ext>
                      </a:extLst>
                    </p:cNvPr>
                    <p:cNvSpPr/>
                    <p:nvPr/>
                  </p:nvSpPr>
                  <p:spPr>
                    <a:xfrm>
                      <a:off x="-25873" y="5182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3" name="Rectangle 32">
                      <a:extLst>
                        <a:ext uri="{FF2B5EF4-FFF2-40B4-BE49-F238E27FC236}">
                          <a16:creationId xmlns:a16="http://schemas.microsoft.com/office/drawing/2014/main" id="{68B3DF65-6538-4799-9D4D-C1DD4578C2A5}"/>
                        </a:ext>
                      </a:extLst>
                    </p:cNvPr>
                    <p:cNvSpPr/>
                    <p:nvPr/>
                  </p:nvSpPr>
                  <p:spPr>
                    <a:xfrm>
                      <a:off x="-25872" y="144661"/>
                      <a:ext cx="125807" cy="490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sp>
              <p:nvSpPr>
                <p:cNvPr id="28" name="Arrow: Up 27">
                  <a:extLst>
                    <a:ext uri="{FF2B5EF4-FFF2-40B4-BE49-F238E27FC236}">
                      <a16:creationId xmlns:a16="http://schemas.microsoft.com/office/drawing/2014/main" id="{755F5FE1-B76B-4B87-ACF4-C2C33B340681}"/>
                    </a:ext>
                  </a:extLst>
                </p:cNvPr>
                <p:cNvSpPr/>
                <p:nvPr/>
              </p:nvSpPr>
              <p:spPr>
                <a:xfrm rot="16200000">
                  <a:off x="194210" y="1329056"/>
                  <a:ext cx="247650" cy="438401"/>
                </a:xfrm>
                <a:prstGeom prst="upArrow">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sp>
            <p:nvSpPr>
              <p:cNvPr id="19" name="Arrow: Up 18">
                <a:extLst>
                  <a:ext uri="{FF2B5EF4-FFF2-40B4-BE49-F238E27FC236}">
                    <a16:creationId xmlns:a16="http://schemas.microsoft.com/office/drawing/2014/main" id="{B48EFC18-F2CD-4F7A-9506-6390F1E0BF88}"/>
                  </a:ext>
                </a:extLst>
              </p:cNvPr>
              <p:cNvSpPr/>
              <p:nvPr/>
            </p:nvSpPr>
            <p:spPr>
              <a:xfrm rot="5400000">
                <a:off x="6605772" y="4668530"/>
                <a:ext cx="247637" cy="446701"/>
              </a:xfrm>
              <a:prstGeom prst="upArrow">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dirty="0"/>
              </a:p>
            </p:txBody>
          </p:sp>
        </p:grpSp>
        <p:sp>
          <p:nvSpPr>
            <p:cNvPr id="95" name="Rectangle 416">
              <a:extLst>
                <a:ext uri="{FF2B5EF4-FFF2-40B4-BE49-F238E27FC236}">
                  <a16:creationId xmlns:a16="http://schemas.microsoft.com/office/drawing/2014/main" id="{14ACB2A2-9640-4A15-A331-5B1F2F0AF544}"/>
                </a:ext>
              </a:extLst>
            </p:cNvPr>
            <p:cNvSpPr>
              <a:spLocks noChangeAspect="1"/>
            </p:cNvSpPr>
            <p:nvPr/>
          </p:nvSpPr>
          <p:spPr>
            <a:xfrm>
              <a:off x="6503408" y="3777367"/>
              <a:ext cx="1339259"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906" h="538054">
                  <a:moveTo>
                    <a:pt x="502882" y="0"/>
                  </a:moveTo>
                  <a:lnTo>
                    <a:pt x="2295906" y="210"/>
                  </a:lnTo>
                  <a:lnTo>
                    <a:pt x="1820909" y="538054"/>
                  </a:lnTo>
                  <a:lnTo>
                    <a:pt x="0" y="537546"/>
                  </a:lnTo>
                  <a:lnTo>
                    <a:pt x="502882"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180000" bIns="0" numCol="1" spcCol="0" rtlCol="0" fromWordArt="0" anchor="ctr" anchorCtr="0"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Step-up care</a:t>
              </a:r>
              <a:br>
                <a:rPr lang="en-GB" sz="1200" dirty="0">
                  <a:latin typeface="Calibri Light" panose="020F0302020204030204" pitchFamily="34" charset="0"/>
                  <a:ea typeface="Times New Roman" panose="02020603050405020304" pitchFamily="18" charset="0"/>
                </a:rPr>
              </a:br>
              <a:endParaRPr lang="en-GB" sz="300" dirty="0">
                <a:latin typeface="Calibri Light" panose="020F0302020204030204" pitchFamily="34" charset="0"/>
                <a:ea typeface="Times New Roman" panose="02020603050405020304" pitchFamily="18" charset="0"/>
              </a:endParaRPr>
            </a:p>
            <a:p>
              <a:br>
                <a:rPr lang="en-GB" sz="300" i="1" dirty="0">
                  <a:latin typeface="Calibri Light" panose="020F0302020204030204" pitchFamily="34" charset="0"/>
                  <a:ea typeface="Times New Roman" panose="02020603050405020304" pitchFamily="18" charset="0"/>
                </a:rPr>
              </a:br>
              <a:r>
                <a:rPr lang="en-GB" sz="300" i="1" dirty="0">
                  <a:latin typeface="Calibri Light" panose="020F0302020204030204" pitchFamily="34" charset="0"/>
                  <a:ea typeface="Times New Roman" panose="02020603050405020304" pitchFamily="18" charset="0"/>
                </a:rPr>
                <a:t>               </a:t>
              </a:r>
              <a:r>
                <a:rPr lang="en-GB" sz="800" i="1" dirty="0">
                  <a:latin typeface="Calibri Light" panose="020F0302020204030204" pitchFamily="34" charset="0"/>
                  <a:ea typeface="Times New Roman" panose="02020603050405020304" pitchFamily="18" charset="0"/>
                </a:rPr>
                <a:t>Specific interventions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support for co-</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occurring problems</a:t>
              </a:r>
            </a:p>
            <a:p>
              <a:endParaRPr lang="en-GB" sz="1200" dirty="0">
                <a:latin typeface="Times New Roman" panose="02020603050405020304" pitchFamily="18" charset="0"/>
                <a:ea typeface="Times New Roman" panose="02020603050405020304" pitchFamily="18" charset="0"/>
              </a:endParaRPr>
            </a:p>
          </p:txBody>
        </p:sp>
        <p:sp>
          <p:nvSpPr>
            <p:cNvPr id="94" name="Rectangle 416">
              <a:extLst>
                <a:ext uri="{FF2B5EF4-FFF2-40B4-BE49-F238E27FC236}">
                  <a16:creationId xmlns:a16="http://schemas.microsoft.com/office/drawing/2014/main" id="{30DB5E1C-B078-4D66-97B6-82D2F2CBA010}"/>
                </a:ext>
              </a:extLst>
            </p:cNvPr>
            <p:cNvSpPr>
              <a:spLocks noChangeAspect="1"/>
            </p:cNvSpPr>
            <p:nvPr/>
          </p:nvSpPr>
          <p:spPr>
            <a:xfrm>
              <a:off x="4139478" y="3810951"/>
              <a:ext cx="1546490"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 name="connsiteX0" fmla="*/ 598631 w 2391655"/>
                <a:gd name="connsiteY0" fmla="*/ 0 h 538054"/>
                <a:gd name="connsiteX1" fmla="*/ 2391655 w 2391655"/>
                <a:gd name="connsiteY1" fmla="*/ 210 h 538054"/>
                <a:gd name="connsiteX2" fmla="*/ 1916658 w 2391655"/>
                <a:gd name="connsiteY2" fmla="*/ 538054 h 538054"/>
                <a:gd name="connsiteX3" fmla="*/ 0 w 2391655"/>
                <a:gd name="connsiteY3" fmla="*/ 537546 h 538054"/>
                <a:gd name="connsiteX4" fmla="*/ 598631 w 2391655"/>
                <a:gd name="connsiteY4" fmla="*/ 0 h 538054"/>
                <a:gd name="connsiteX0" fmla="*/ 598631 w 2391655"/>
                <a:gd name="connsiteY0" fmla="*/ 0 h 538054"/>
                <a:gd name="connsiteX1" fmla="*/ 2391655 w 2391655"/>
                <a:gd name="connsiteY1" fmla="*/ 210 h 538054"/>
                <a:gd name="connsiteX2" fmla="*/ 1791450 w 2391655"/>
                <a:gd name="connsiteY2" fmla="*/ 538054 h 538054"/>
                <a:gd name="connsiteX3" fmla="*/ 0 w 2391655"/>
                <a:gd name="connsiteY3" fmla="*/ 537546 h 538054"/>
                <a:gd name="connsiteX4" fmla="*/ 598631 w 2391655"/>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655" h="538054">
                  <a:moveTo>
                    <a:pt x="598631" y="0"/>
                  </a:moveTo>
                  <a:lnTo>
                    <a:pt x="2391655" y="210"/>
                  </a:lnTo>
                  <a:lnTo>
                    <a:pt x="1791450" y="538054"/>
                  </a:lnTo>
                  <a:lnTo>
                    <a:pt x="0" y="537546"/>
                  </a:lnTo>
                  <a:lnTo>
                    <a:pt x="598631"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324000" bIns="0" numCol="1" spcCol="0" rtlCol="0" fromWordArt="0" anchor="ctr" anchorCtr="1"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Family/Carer</a:t>
              </a:r>
              <a:br>
                <a:rPr lang="en-GB" sz="1000" b="1" dirty="0">
                  <a:latin typeface="Calibri Light" panose="020F0302020204030204" pitchFamily="34" charset="0"/>
                  <a:ea typeface="Times New Roman" panose="02020603050405020304" pitchFamily="18" charset="0"/>
                </a:rPr>
              </a:br>
              <a:r>
                <a:rPr lang="en-GB" sz="1000" b="1" dirty="0">
                  <a:latin typeface="Calibri Light" panose="020F0302020204030204" pitchFamily="34" charset="0"/>
                  <a:ea typeface="Times New Roman" panose="02020603050405020304" pitchFamily="18" charset="0"/>
                </a:rPr>
                <a:t>        management</a:t>
              </a:r>
              <a:endParaRPr lang="en-GB" sz="1050" b="1" dirty="0">
                <a:latin typeface="Calibri Light" panose="020F0302020204030204" pitchFamily="34" charset="0"/>
                <a:ea typeface="Times New Roman" panose="02020603050405020304" pitchFamily="18" charset="0"/>
              </a:endParaRPr>
            </a:p>
            <a:p>
              <a:pPr algn="ctr"/>
              <a:endParaRPr lang="en-GB" sz="300" b="1" i="1" dirty="0">
                <a:latin typeface="Calibri Light" panose="020F0302020204030204" pitchFamily="34" charset="0"/>
                <a:ea typeface="Times New Roman" panose="02020603050405020304" pitchFamily="18" charset="0"/>
              </a:endParaRPr>
            </a:p>
            <a:p>
              <a:r>
                <a:rPr lang="en-GB" sz="800" i="1" dirty="0">
                  <a:latin typeface="Calibri Light" panose="020F0302020204030204" pitchFamily="34" charset="0"/>
                  <a:ea typeface="Times New Roman" panose="02020603050405020304" pitchFamily="18" charset="0"/>
                </a:rPr>
                <a:t>      Sustained by skills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child progress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developed during</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post-diagnostic care.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Supported by Case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Management and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other local services</a:t>
              </a:r>
              <a:endParaRPr lang="en-GB" sz="1050" dirty="0">
                <a:latin typeface="Times New Roman" panose="02020603050405020304" pitchFamily="18" charset="0"/>
                <a:ea typeface="Times New Roman" panose="02020603050405020304" pitchFamily="18" charset="0"/>
              </a:endParaRPr>
            </a:p>
          </p:txBody>
        </p:sp>
      </p:grpSp>
      <p:grpSp>
        <p:nvGrpSpPr>
          <p:cNvPr id="10" name="Group 9">
            <a:extLst>
              <a:ext uri="{FF2B5EF4-FFF2-40B4-BE49-F238E27FC236}">
                <a16:creationId xmlns:a16="http://schemas.microsoft.com/office/drawing/2014/main" id="{83CB34EF-3338-49D6-859A-2E42B44196BB}"/>
              </a:ext>
            </a:extLst>
          </p:cNvPr>
          <p:cNvGrpSpPr/>
          <p:nvPr/>
        </p:nvGrpSpPr>
        <p:grpSpPr>
          <a:xfrm>
            <a:off x="3863077" y="1816050"/>
            <a:ext cx="4008291" cy="896860"/>
            <a:chOff x="3863077" y="1358844"/>
            <a:chExt cx="4320000" cy="1008000"/>
          </a:xfrm>
        </p:grpSpPr>
        <p:sp>
          <p:nvSpPr>
            <p:cNvPr id="13" name="Rectangle 12">
              <a:extLst>
                <a:ext uri="{FF2B5EF4-FFF2-40B4-BE49-F238E27FC236}">
                  <a16:creationId xmlns:a16="http://schemas.microsoft.com/office/drawing/2014/main" id="{C05B988D-F440-4E56-98E2-1F324EA88FD3}"/>
                </a:ext>
              </a:extLst>
            </p:cNvPr>
            <p:cNvSpPr/>
            <p:nvPr/>
          </p:nvSpPr>
          <p:spPr>
            <a:xfrm>
              <a:off x="3863077" y="1358844"/>
              <a:ext cx="4320000" cy="1008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AROUND-DIAGNOSIS</a:t>
              </a:r>
              <a:endParaRPr lang="en-GB" sz="1001" dirty="0">
                <a:solidFill>
                  <a:schemeClr val="tx1"/>
                </a:solidFill>
                <a:latin typeface="Times New Roman" panose="02020603050405020304" pitchFamily="18" charset="0"/>
                <a:ea typeface="Times New Roman" panose="02020603050405020304" pitchFamily="18" charset="0"/>
              </a:endParaRPr>
            </a:p>
            <a:p>
              <a:r>
                <a:rPr lang="en-GB" sz="1001" b="1" dirty="0">
                  <a:solidFill>
                    <a:schemeClr val="tx1"/>
                  </a:solidFill>
                  <a:latin typeface="Calibri Light" panose="020F0302020204030204" pitchFamily="34" charset="0"/>
                  <a:ea typeface="Times New Roman" panose="02020603050405020304" pitchFamily="18" charset="0"/>
                </a:rPr>
                <a:t> </a:t>
              </a:r>
              <a:endParaRPr lang="en-GB" sz="1001" dirty="0">
                <a:solidFill>
                  <a:schemeClr val="tx1"/>
                </a:solidFill>
                <a:latin typeface="Times New Roman" panose="02020603050405020304" pitchFamily="18" charset="0"/>
                <a:ea typeface="Times New Roman" panose="02020603050405020304" pitchFamily="18" charset="0"/>
              </a:endParaRPr>
            </a:p>
          </p:txBody>
        </p:sp>
        <p:sp>
          <p:nvSpPr>
            <p:cNvPr id="44" name="Rectangle 416">
              <a:extLst>
                <a:ext uri="{FF2B5EF4-FFF2-40B4-BE49-F238E27FC236}">
                  <a16:creationId xmlns:a16="http://schemas.microsoft.com/office/drawing/2014/main" id="{95213AB3-6295-44C2-8E2E-2CB53285961D}"/>
                </a:ext>
              </a:extLst>
            </p:cNvPr>
            <p:cNvSpPr>
              <a:spLocks noChangeAspect="1"/>
            </p:cNvSpPr>
            <p:nvPr/>
          </p:nvSpPr>
          <p:spPr>
            <a:xfrm>
              <a:off x="5225287" y="1498937"/>
              <a:ext cx="1902031" cy="68436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7153" h="538340">
                  <a:moveTo>
                    <a:pt x="240237" y="286"/>
                  </a:moveTo>
                  <a:lnTo>
                    <a:pt x="1957153" y="0"/>
                  </a:lnTo>
                  <a:lnTo>
                    <a:pt x="1730062" y="538340"/>
                  </a:lnTo>
                  <a:lnTo>
                    <a:pt x="0" y="537832"/>
                  </a:lnTo>
                  <a:lnTo>
                    <a:pt x="240237"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144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    Family support</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Intervention to support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understanding and adjustment </a:t>
              </a:r>
              <a:endParaRPr lang="en-GB" sz="1000" dirty="0">
                <a:effectLst/>
                <a:latin typeface="Times New Roman" panose="02020603050405020304" pitchFamily="18" charset="0"/>
                <a:ea typeface="Times New Roman" panose="02020603050405020304" pitchFamily="18" charset="0"/>
              </a:endParaRPr>
            </a:p>
          </p:txBody>
        </p:sp>
      </p:grpSp>
      <p:grpSp>
        <p:nvGrpSpPr>
          <p:cNvPr id="9" name="Group 8">
            <a:extLst>
              <a:ext uri="{FF2B5EF4-FFF2-40B4-BE49-F238E27FC236}">
                <a16:creationId xmlns:a16="http://schemas.microsoft.com/office/drawing/2014/main" id="{E499D994-6338-40C8-B599-097AD0633833}"/>
              </a:ext>
            </a:extLst>
          </p:cNvPr>
          <p:cNvGrpSpPr/>
          <p:nvPr/>
        </p:nvGrpSpPr>
        <p:grpSpPr>
          <a:xfrm>
            <a:off x="3595715" y="2712909"/>
            <a:ext cx="4686021" cy="2012653"/>
            <a:chOff x="3878606" y="2320004"/>
            <a:chExt cx="4320000" cy="1152000"/>
          </a:xfrm>
        </p:grpSpPr>
        <p:sp>
          <p:nvSpPr>
            <p:cNvPr id="15" name="Rectangle 14">
              <a:extLst>
                <a:ext uri="{FF2B5EF4-FFF2-40B4-BE49-F238E27FC236}">
                  <a16:creationId xmlns:a16="http://schemas.microsoft.com/office/drawing/2014/main" id="{E6F91A68-4A9D-49C4-B2C9-1D0869AF904F}"/>
                </a:ext>
              </a:extLst>
            </p:cNvPr>
            <p:cNvSpPr/>
            <p:nvPr/>
          </p:nvSpPr>
          <p:spPr>
            <a:xfrm>
              <a:off x="3878606" y="2320004"/>
              <a:ext cx="4320000" cy="1152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100" b="1" dirty="0">
                  <a:solidFill>
                    <a:schemeClr val="tx1"/>
                  </a:solidFill>
                  <a:latin typeface="Calibri Light" panose="020F0302020204030204" pitchFamily="34" charset="0"/>
                  <a:ea typeface="Times New Roman" panose="02020603050405020304" pitchFamily="18" charset="0"/>
                </a:rPr>
                <a:t>POST-DIAGNOSIS</a:t>
              </a:r>
              <a:endParaRPr lang="en-GB" sz="1100" dirty="0">
                <a:solidFill>
                  <a:schemeClr val="tx1"/>
                </a:solidFill>
                <a:latin typeface="Times New Roman" panose="02020603050405020304" pitchFamily="18" charset="0"/>
                <a:ea typeface="Times New Roman" panose="02020603050405020304" pitchFamily="18" charset="0"/>
              </a:endParaRPr>
            </a:p>
          </p:txBody>
        </p:sp>
        <p:sp>
          <p:nvSpPr>
            <p:cNvPr id="45" name="Rectangle 416">
              <a:extLst>
                <a:ext uri="{FF2B5EF4-FFF2-40B4-BE49-F238E27FC236}">
                  <a16:creationId xmlns:a16="http://schemas.microsoft.com/office/drawing/2014/main" id="{73D7E010-68F0-426A-9967-AF13FC8AFD35}"/>
                </a:ext>
              </a:extLst>
            </p:cNvPr>
            <p:cNvSpPr>
              <a:spLocks noChangeAspect="1"/>
            </p:cNvSpPr>
            <p:nvPr/>
          </p:nvSpPr>
          <p:spPr>
            <a:xfrm>
              <a:off x="4831764" y="2466590"/>
              <a:ext cx="1925844" cy="83859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656" h="538340">
                  <a:moveTo>
                    <a:pt x="264740" y="286"/>
                  </a:moveTo>
                  <a:lnTo>
                    <a:pt x="1981656" y="0"/>
                  </a:lnTo>
                  <a:lnTo>
                    <a:pt x="1725162" y="538340"/>
                  </a:lnTo>
                  <a:lnTo>
                    <a:pt x="0" y="537832"/>
                  </a:lnTo>
                  <a:lnTo>
                    <a:pt x="264740"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0" rIns="180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Primary intervention</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F</a:t>
              </a:r>
              <a:r>
                <a:rPr lang="en-GB" sz="800" i="1" dirty="0">
                  <a:effectLst/>
                  <a:latin typeface="Calibri Light" panose="020F0302020204030204" pitchFamily="34" charset="0"/>
                  <a:ea typeface="Times New Roman" panose="02020603050405020304" pitchFamily="18" charset="0"/>
                </a:rPr>
                <a:t>amily-focused intervention to </a:t>
              </a:r>
              <a:br>
                <a:rPr lang="en-GB" sz="800" i="1" dirty="0">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optimise child development </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and build caregiver skills</a:t>
              </a:r>
              <a:endParaRPr lang="en-GB" sz="1000" dirty="0">
                <a:effectLst/>
                <a:latin typeface="Times New Roman" panose="02020603050405020304" pitchFamily="18" charset="0"/>
                <a:ea typeface="Times New Roman" panose="02020603050405020304" pitchFamily="18" charset="0"/>
              </a:endParaRPr>
            </a:p>
          </p:txBody>
        </p:sp>
      </p:grpSp>
      <p:grpSp>
        <p:nvGrpSpPr>
          <p:cNvPr id="11" name="Group 10">
            <a:extLst>
              <a:ext uri="{FF2B5EF4-FFF2-40B4-BE49-F238E27FC236}">
                <a16:creationId xmlns:a16="http://schemas.microsoft.com/office/drawing/2014/main" id="{E0F7A0B1-08B0-45A9-BCAF-66994D5D2EA7}"/>
              </a:ext>
            </a:extLst>
          </p:cNvPr>
          <p:cNvGrpSpPr/>
          <p:nvPr/>
        </p:nvGrpSpPr>
        <p:grpSpPr>
          <a:xfrm>
            <a:off x="3637279" y="187487"/>
            <a:ext cx="4686020" cy="1586407"/>
            <a:chOff x="3869308" y="506149"/>
            <a:chExt cx="4313769" cy="900000"/>
          </a:xfrm>
        </p:grpSpPr>
        <p:sp>
          <p:nvSpPr>
            <p:cNvPr id="47" name="Rectangle 46">
              <a:extLst>
                <a:ext uri="{FF2B5EF4-FFF2-40B4-BE49-F238E27FC236}">
                  <a16:creationId xmlns:a16="http://schemas.microsoft.com/office/drawing/2014/main" id="{688FEA3D-7804-4AB3-BCFD-6250559725C2}"/>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b="1" dirty="0">
                  <a:solidFill>
                    <a:schemeClr val="tx1"/>
                  </a:solidFill>
                  <a:effectLst/>
                  <a:latin typeface="Calibri Light" panose="020F0302020204030204" pitchFamily="34" charset="0"/>
                  <a:ea typeface="Times New Roman" panose="02020603050405020304" pitchFamily="18" charset="0"/>
                </a:rPr>
                <a:t>PRE-DIAGNOSIS</a:t>
              </a:r>
              <a:endParaRPr lang="en-GB" sz="1050" b="1" dirty="0">
                <a:solidFill>
                  <a:schemeClr val="tx1"/>
                </a:solidFill>
                <a:effectLst/>
                <a:latin typeface="Times New Roman" panose="02020603050405020304" pitchFamily="18" charset="0"/>
                <a:ea typeface="Times New Roman" panose="02020603050405020304" pitchFamily="18" charset="0"/>
              </a:endParaRPr>
            </a:p>
          </p:txBody>
        </p:sp>
        <p:sp>
          <p:nvSpPr>
            <p:cNvPr id="46" name="Rectangle 416">
              <a:extLst>
                <a:ext uri="{FF2B5EF4-FFF2-40B4-BE49-F238E27FC236}">
                  <a16:creationId xmlns:a16="http://schemas.microsoft.com/office/drawing/2014/main" id="{E6B2E7F0-EC9D-476C-997B-663BAFF0FE82}"/>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48" name="Rectangle 47">
              <a:extLst>
                <a:ext uri="{FF2B5EF4-FFF2-40B4-BE49-F238E27FC236}">
                  <a16:creationId xmlns:a16="http://schemas.microsoft.com/office/drawing/2014/main" id="{59ECEF5A-DA26-4D43-A832-B10DA07270B9}"/>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sp>
        <p:nvSpPr>
          <p:cNvPr id="6" name="TextBox 5">
            <a:extLst>
              <a:ext uri="{FF2B5EF4-FFF2-40B4-BE49-F238E27FC236}">
                <a16:creationId xmlns:a16="http://schemas.microsoft.com/office/drawing/2014/main" id="{C25A63CB-FEBD-6583-8967-98B77952FAD1}"/>
              </a:ext>
            </a:extLst>
          </p:cNvPr>
          <p:cNvSpPr txBox="1"/>
          <p:nvPr/>
        </p:nvSpPr>
        <p:spPr>
          <a:xfrm>
            <a:off x="8870119" y="697526"/>
            <a:ext cx="1650211" cy="461665"/>
          </a:xfrm>
          <a:prstGeom prst="rect">
            <a:avLst/>
          </a:prstGeom>
          <a:noFill/>
        </p:spPr>
        <p:txBody>
          <a:bodyPr wrap="square" rtlCol="0">
            <a:spAutoFit/>
          </a:bodyPr>
          <a:lstStyle/>
          <a:p>
            <a:r>
              <a:rPr lang="en-US" sz="2400" b="1" i="1" dirty="0" err="1">
                <a:solidFill>
                  <a:schemeClr val="accent6">
                    <a:lumMod val="75000"/>
                  </a:schemeClr>
                </a:solidFill>
              </a:rPr>
              <a:t>iBASIS</a:t>
            </a:r>
            <a:endParaRPr lang="en-US" sz="2400" b="1" i="1" dirty="0">
              <a:solidFill>
                <a:schemeClr val="accent6">
                  <a:lumMod val="75000"/>
                </a:schemeClr>
              </a:solidFill>
            </a:endParaRPr>
          </a:p>
        </p:txBody>
      </p:sp>
      <p:sp>
        <p:nvSpPr>
          <p:cNvPr id="7" name="TextBox 6">
            <a:extLst>
              <a:ext uri="{FF2B5EF4-FFF2-40B4-BE49-F238E27FC236}">
                <a16:creationId xmlns:a16="http://schemas.microsoft.com/office/drawing/2014/main" id="{920BB9DC-6711-4D53-85DE-1E2C68E8BDAC}"/>
              </a:ext>
            </a:extLst>
          </p:cNvPr>
          <p:cNvSpPr txBox="1"/>
          <p:nvPr/>
        </p:nvSpPr>
        <p:spPr>
          <a:xfrm>
            <a:off x="8938885" y="3458908"/>
            <a:ext cx="1843668" cy="461665"/>
          </a:xfrm>
          <a:prstGeom prst="rect">
            <a:avLst/>
          </a:prstGeom>
          <a:noFill/>
        </p:spPr>
        <p:txBody>
          <a:bodyPr wrap="square" rtlCol="0">
            <a:spAutoFit/>
          </a:bodyPr>
          <a:lstStyle/>
          <a:p>
            <a:r>
              <a:rPr lang="en-US" sz="2400" b="1" i="1" dirty="0">
                <a:solidFill>
                  <a:schemeClr val="accent6">
                    <a:lumMod val="75000"/>
                  </a:schemeClr>
                </a:solidFill>
              </a:rPr>
              <a:t>PACT</a:t>
            </a:r>
            <a:endParaRPr lang="en-US" sz="2400" i="1" dirty="0">
              <a:solidFill>
                <a:schemeClr val="tx1">
                  <a:lumMod val="50000"/>
                  <a:lumOff val="50000"/>
                </a:schemeClr>
              </a:solidFill>
            </a:endParaRPr>
          </a:p>
        </p:txBody>
      </p:sp>
      <p:sp>
        <p:nvSpPr>
          <p:cNvPr id="3" name="TextBox 2">
            <a:extLst>
              <a:ext uri="{FF2B5EF4-FFF2-40B4-BE49-F238E27FC236}">
                <a16:creationId xmlns:a16="http://schemas.microsoft.com/office/drawing/2014/main" id="{118240E4-5F51-03E9-05D7-E1BD54ADFB9F}"/>
              </a:ext>
            </a:extLst>
          </p:cNvPr>
          <p:cNvSpPr txBox="1"/>
          <p:nvPr/>
        </p:nvSpPr>
        <p:spPr>
          <a:xfrm>
            <a:off x="457200" y="376518"/>
            <a:ext cx="2595282" cy="523220"/>
          </a:xfrm>
          <a:prstGeom prst="rect">
            <a:avLst/>
          </a:prstGeom>
          <a:noFill/>
        </p:spPr>
        <p:txBody>
          <a:bodyPr wrap="square" rtlCol="0">
            <a:spAutoFit/>
          </a:bodyPr>
          <a:lstStyle/>
          <a:p>
            <a:r>
              <a:rPr lang="en-US" sz="2800" b="1" dirty="0">
                <a:solidFill>
                  <a:srgbClr val="C00000"/>
                </a:solidFill>
              </a:rPr>
              <a:t>Intervention</a:t>
            </a:r>
          </a:p>
        </p:txBody>
      </p:sp>
    </p:spTree>
    <p:extLst>
      <p:ext uri="{BB962C8B-B14F-4D97-AF65-F5344CB8AC3E}">
        <p14:creationId xmlns:p14="http://schemas.microsoft.com/office/powerpoint/2010/main" val="111476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16A93-E80B-3BF8-FA10-CAF92331E377}"/>
            </a:ext>
          </a:extLst>
        </p:cNvPr>
        <p:cNvGrpSpPr/>
        <p:nvPr/>
      </p:nvGrpSpPr>
      <p:grpSpPr>
        <a:xfrm>
          <a:off x="0" y="0"/>
          <a:ext cx="0" cy="0"/>
          <a:chOff x="0" y="0"/>
          <a:chExt cx="0" cy="0"/>
        </a:xfrm>
      </p:grpSpPr>
      <p:sp>
        <p:nvSpPr>
          <p:cNvPr id="52" name="Arrow: Down 51">
            <a:extLst>
              <a:ext uri="{FF2B5EF4-FFF2-40B4-BE49-F238E27FC236}">
                <a16:creationId xmlns:a16="http://schemas.microsoft.com/office/drawing/2014/main" id="{CB4912CE-58F3-C8DB-7B37-566215294C65}"/>
              </a:ext>
            </a:extLst>
          </p:cNvPr>
          <p:cNvSpPr/>
          <p:nvPr/>
        </p:nvSpPr>
        <p:spPr>
          <a:xfrm>
            <a:off x="6464595" y="345236"/>
            <a:ext cx="3278115" cy="1598931"/>
          </a:xfrm>
          <a:prstGeom prst="downArrow">
            <a:avLst/>
          </a:prstGeom>
          <a:gradFill>
            <a:gsLst>
              <a:gs pos="0">
                <a:schemeClr val="accent5">
                  <a:lumMod val="40000"/>
                  <a:lumOff val="60000"/>
                </a:schemeClr>
              </a:gs>
              <a:gs pos="50000">
                <a:schemeClr val="accent5">
                  <a:lumMod val="20000"/>
                  <a:lumOff val="80000"/>
                </a:schemeClr>
              </a:gs>
              <a:gs pos="100000">
                <a:schemeClr val="bg1"/>
              </a:gs>
            </a:gsLst>
            <a:lin ang="162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4000" tIns="252000" rIns="54000" bIns="0" numCol="1" spcCol="0" rtlCol="0" fromWordArt="0" anchor="ctr" anchorCtr="0" forceAA="0" compatLnSpc="1">
            <a:prstTxWarp prst="textNoShape">
              <a:avLst/>
            </a:prstTxWarp>
            <a:noAutofit/>
          </a:bodyPr>
          <a:lstStyle/>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rgbClr val="000000"/>
                </a:solidFill>
                <a:effectLst/>
                <a:latin typeface="Calibri Light" panose="020F030202020403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r>
              <a:rPr lang="en-GB" sz="1000" b="1" dirty="0">
                <a:solidFill>
                  <a:schemeClr val="tx1"/>
                </a:solidFill>
                <a:effectLst/>
                <a:latin typeface="Calibri Light" panose="020F0302020204030204" pitchFamily="34" charset="0"/>
                <a:ea typeface="Times New Roman" panose="02020603050405020304" pitchFamily="18" charset="0"/>
              </a:rPr>
              <a:t>POST-DIAGNOSTIC SUPPORT</a:t>
            </a:r>
          </a:p>
          <a:p>
            <a:pPr algn="ctr"/>
            <a:endParaRPr lang="en-GB" sz="300" b="1" dirty="0">
              <a:solidFill>
                <a:schemeClr val="tx1"/>
              </a:solidFill>
              <a:latin typeface="Calibri Light" panose="020F0302020204030204" pitchFamily="34" charset="0"/>
              <a:ea typeface="Times New Roman" panose="02020603050405020304" pitchFamily="18" charset="0"/>
            </a:endParaRPr>
          </a:p>
          <a:p>
            <a:pPr algn="ctr"/>
            <a:r>
              <a:rPr lang="en-GB" sz="800" i="1" dirty="0">
                <a:solidFill>
                  <a:schemeClr val="tx1"/>
                </a:solidFill>
                <a:latin typeface="Calibri Light" panose="020F0302020204030204" pitchFamily="34" charset="0"/>
                <a:ea typeface="Times New Roman" panose="02020603050405020304" pitchFamily="18" charset="0"/>
              </a:rPr>
              <a:t>Long-term gains to social communications skills &amp; family resilience should persist throughout the period of family/carer management.</a:t>
            </a:r>
          </a:p>
        </p:txBody>
      </p:sp>
      <p:grpSp>
        <p:nvGrpSpPr>
          <p:cNvPr id="26" name="Group 25">
            <a:extLst>
              <a:ext uri="{FF2B5EF4-FFF2-40B4-BE49-F238E27FC236}">
                <a16:creationId xmlns:a16="http://schemas.microsoft.com/office/drawing/2014/main" id="{BD96C523-FE9E-DA7A-25C9-19D1F503CB94}"/>
              </a:ext>
            </a:extLst>
          </p:cNvPr>
          <p:cNvGrpSpPr/>
          <p:nvPr/>
        </p:nvGrpSpPr>
        <p:grpSpPr>
          <a:xfrm>
            <a:off x="7055120" y="2108014"/>
            <a:ext cx="4019280" cy="2098226"/>
            <a:chOff x="3878606" y="3452813"/>
            <a:chExt cx="4320000" cy="2396276"/>
          </a:xfrm>
        </p:grpSpPr>
        <p:sp>
          <p:nvSpPr>
            <p:cNvPr id="27" name="Rectangle 26">
              <a:extLst>
                <a:ext uri="{FF2B5EF4-FFF2-40B4-BE49-F238E27FC236}">
                  <a16:creationId xmlns:a16="http://schemas.microsoft.com/office/drawing/2014/main" id="{11752237-6138-1E4C-D545-307D2669869E}"/>
                </a:ext>
              </a:extLst>
            </p:cNvPr>
            <p:cNvSpPr/>
            <p:nvPr/>
          </p:nvSpPr>
          <p:spPr>
            <a:xfrm>
              <a:off x="3878606" y="3452813"/>
              <a:ext cx="4320000" cy="2396276"/>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D) LONG-TERM SUPPORT</a:t>
              </a:r>
              <a:endParaRPr lang="en-GB" sz="1001" dirty="0">
                <a:solidFill>
                  <a:schemeClr val="tx1"/>
                </a:solidFill>
                <a:latin typeface="Times New Roman" panose="02020603050405020304" pitchFamily="18" charset="0"/>
                <a:ea typeface="Times New Roman" panose="02020603050405020304" pitchFamily="18" charset="0"/>
              </a:endParaRPr>
            </a:p>
          </p:txBody>
        </p:sp>
        <p:grpSp>
          <p:nvGrpSpPr>
            <p:cNvPr id="28" name="Group 27">
              <a:extLst>
                <a:ext uri="{FF2B5EF4-FFF2-40B4-BE49-F238E27FC236}">
                  <a16:creationId xmlns:a16="http://schemas.microsoft.com/office/drawing/2014/main" id="{32653314-74F5-36DE-2082-17EF7CBC8429}"/>
                </a:ext>
              </a:extLst>
            </p:cNvPr>
            <p:cNvGrpSpPr/>
            <p:nvPr/>
          </p:nvGrpSpPr>
          <p:grpSpPr>
            <a:xfrm>
              <a:off x="5399853" y="3597555"/>
              <a:ext cx="1334927" cy="2087687"/>
              <a:chOff x="5315730" y="4226708"/>
              <a:chExt cx="1637211" cy="2087687"/>
            </a:xfrm>
          </p:grpSpPr>
          <p:grpSp>
            <p:nvGrpSpPr>
              <p:cNvPr id="53" name="Group 52">
                <a:extLst>
                  <a:ext uri="{FF2B5EF4-FFF2-40B4-BE49-F238E27FC236}">
                    <a16:creationId xmlns:a16="http://schemas.microsoft.com/office/drawing/2014/main" id="{64C397CD-DF4F-4022-26A8-690C10F22CA5}"/>
                  </a:ext>
                </a:extLst>
              </p:cNvPr>
              <p:cNvGrpSpPr/>
              <p:nvPr/>
            </p:nvGrpSpPr>
            <p:grpSpPr>
              <a:xfrm>
                <a:off x="5315730" y="4226708"/>
                <a:ext cx="1614828" cy="2087687"/>
                <a:chOff x="98834" y="195865"/>
                <a:chExt cx="1615137" cy="2011748"/>
              </a:xfrm>
            </p:grpSpPr>
            <p:sp>
              <p:nvSpPr>
                <p:cNvPr id="55" name="Rectangle 54">
                  <a:extLst>
                    <a:ext uri="{FF2B5EF4-FFF2-40B4-BE49-F238E27FC236}">
                      <a16:creationId xmlns:a16="http://schemas.microsoft.com/office/drawing/2014/main" id="{FEBF7271-5F2D-C5C7-162B-A547EF1278C3}"/>
                    </a:ext>
                  </a:extLst>
                </p:cNvPr>
                <p:cNvSpPr/>
                <p:nvPr/>
              </p:nvSpPr>
              <p:spPr>
                <a:xfrm>
                  <a:off x="516865" y="195865"/>
                  <a:ext cx="789138" cy="2011748"/>
                </a:xfrm>
                <a:prstGeom prst="rect">
                  <a:avLst/>
                </a:prstGeom>
                <a:solidFill>
                  <a:schemeClr val="bg1">
                    <a:lumMod val="65000"/>
                  </a:schemeClr>
                </a:solidFill>
                <a:ln w="28575">
                  <a:solidFill>
                    <a:schemeClr val="bg1"/>
                  </a:solidFill>
                  <a:prstDash val="soli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 tIns="36000" rIns="7200" bIns="36000" numCol="1" spcCol="0" rtlCol="0" fromWordArt="0" anchor="ctr" anchorCtr="0" forceAA="0" compatLnSpc="1">
                  <a:prstTxWarp prst="textNoShape">
                    <a:avLst/>
                  </a:prstTxWarp>
                  <a:noAutofit/>
                </a:bodyPr>
                <a:lstStyle/>
                <a:p>
                  <a:pPr algn="ctr"/>
                  <a:r>
                    <a:rPr lang="en-GB" sz="900" b="1" dirty="0">
                      <a:latin typeface="Calibri Light" panose="020F0302020204030204" pitchFamily="34" charset="0"/>
                      <a:ea typeface="Times New Roman" panose="02020603050405020304" pitchFamily="18" charset="0"/>
                    </a:rPr>
                    <a:t>Case Management System</a:t>
                  </a:r>
                  <a:r>
                    <a:rPr lang="en-GB" sz="900" dirty="0">
                      <a:latin typeface="Calibri Light" panose="020F0302020204030204" pitchFamily="34" charset="0"/>
                      <a:ea typeface="Times New Roman" panose="02020603050405020304" pitchFamily="18" charset="0"/>
                    </a:rPr>
                    <a:t> </a:t>
                  </a:r>
                  <a:br>
                    <a:rPr lang="en-GB" sz="1001" dirty="0">
                      <a:latin typeface="Calibri Light" panose="020F0302020204030204" pitchFamily="34" charset="0"/>
                      <a:ea typeface="Times New Roman" panose="02020603050405020304" pitchFamily="18" charset="0"/>
                    </a:rPr>
                  </a:br>
                  <a:br>
                    <a:rPr lang="en-GB" sz="300" i="1" dirty="0">
                      <a:latin typeface="Calibri Light" panose="020F0302020204030204" pitchFamily="34" charset="0"/>
                      <a:ea typeface="Times New Roman" panose="02020603050405020304" pitchFamily="18" charset="0"/>
                    </a:rPr>
                  </a:br>
                  <a:r>
                    <a:rPr lang="en-GB" sz="700" i="1" dirty="0">
                      <a:latin typeface="Calibri Light" panose="020F0302020204030204" pitchFamily="34" charset="0"/>
                      <a:ea typeface="Times New Roman" panose="02020603050405020304" pitchFamily="18" charset="0"/>
                    </a:rPr>
                    <a:t>To ‘step up’ &amp; ‘step down’ care during transition points or to react to co-occurring conditions</a:t>
                  </a:r>
                  <a:r>
                    <a:rPr lang="en-GB" sz="800"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a:p>
                  <a:pPr algn="ctr"/>
                  <a:r>
                    <a:rPr lang="en-GB" sz="1001"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p:txBody>
            </p:sp>
            <p:grpSp>
              <p:nvGrpSpPr>
                <p:cNvPr id="56" name="Group 55">
                  <a:extLst>
                    <a:ext uri="{FF2B5EF4-FFF2-40B4-BE49-F238E27FC236}">
                      <a16:creationId xmlns:a16="http://schemas.microsoft.com/office/drawing/2014/main" id="{CF034A34-18CD-F861-F7D3-9D3269690B76}"/>
                    </a:ext>
                  </a:extLst>
                </p:cNvPr>
                <p:cNvGrpSpPr/>
                <p:nvPr/>
              </p:nvGrpSpPr>
              <p:grpSpPr>
                <a:xfrm rot="5400000">
                  <a:off x="361152" y="718363"/>
                  <a:ext cx="125729" cy="236887"/>
                  <a:chOff x="196213" y="2323"/>
                  <a:chExt cx="125807" cy="237339"/>
                </a:xfrm>
              </p:grpSpPr>
              <p:sp>
                <p:nvSpPr>
                  <p:cNvPr id="66" name="Rectangle 65">
                    <a:extLst>
                      <a:ext uri="{FF2B5EF4-FFF2-40B4-BE49-F238E27FC236}">
                        <a16:creationId xmlns:a16="http://schemas.microsoft.com/office/drawing/2014/main" id="{051C2766-92DF-2E1C-0A1C-C92003A50CED}"/>
                      </a:ext>
                    </a:extLst>
                  </p:cNvPr>
                  <p:cNvSpPr/>
                  <p:nvPr/>
                </p:nvSpPr>
                <p:spPr>
                  <a:xfrm>
                    <a:off x="196289" y="2323"/>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67" name="Rectangle 66">
                    <a:extLst>
                      <a:ext uri="{FF2B5EF4-FFF2-40B4-BE49-F238E27FC236}">
                        <a16:creationId xmlns:a16="http://schemas.microsoft.com/office/drawing/2014/main" id="{4F6B9AE9-EC9D-0EEF-766F-4705E0CD4273}"/>
                      </a:ext>
                    </a:extLst>
                  </p:cNvPr>
                  <p:cNvSpPr/>
                  <p:nvPr/>
                </p:nvSpPr>
                <p:spPr>
                  <a:xfrm>
                    <a:off x="196290" y="95156"/>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68" name="Rectangle 67">
                    <a:extLst>
                      <a:ext uri="{FF2B5EF4-FFF2-40B4-BE49-F238E27FC236}">
                        <a16:creationId xmlns:a16="http://schemas.microsoft.com/office/drawing/2014/main" id="{F0D6B689-746C-48BB-0129-8F9F17BD01F3}"/>
                      </a:ext>
                    </a:extLst>
                  </p:cNvPr>
                  <p:cNvSpPr/>
                  <p:nvPr/>
                </p:nvSpPr>
                <p:spPr>
                  <a:xfrm>
                    <a:off x="196213" y="190568"/>
                    <a:ext cx="125807" cy="49094"/>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57" name="Group 56">
                  <a:extLst>
                    <a:ext uri="{FF2B5EF4-FFF2-40B4-BE49-F238E27FC236}">
                      <a16:creationId xmlns:a16="http://schemas.microsoft.com/office/drawing/2014/main" id="{55460600-B391-9133-E416-7BDB87A005B0}"/>
                    </a:ext>
                  </a:extLst>
                </p:cNvPr>
                <p:cNvGrpSpPr/>
                <p:nvPr/>
              </p:nvGrpSpPr>
              <p:grpSpPr>
                <a:xfrm>
                  <a:off x="1288196" y="1472742"/>
                  <a:ext cx="425775" cy="125731"/>
                  <a:chOff x="40928" y="-25858"/>
                  <a:chExt cx="425775" cy="125731"/>
                </a:xfrm>
                <a:solidFill>
                  <a:srgbClr val="0070C0"/>
                </a:solidFill>
              </p:grpSpPr>
              <p:grpSp>
                <p:nvGrpSpPr>
                  <p:cNvPr id="59" name="Group 58">
                    <a:extLst>
                      <a:ext uri="{FF2B5EF4-FFF2-40B4-BE49-F238E27FC236}">
                        <a16:creationId xmlns:a16="http://schemas.microsoft.com/office/drawing/2014/main" id="{8409F99A-2F50-127B-DBDF-3473873BDF9C}"/>
                      </a:ext>
                    </a:extLst>
                  </p:cNvPr>
                  <p:cNvGrpSpPr/>
                  <p:nvPr/>
                </p:nvGrpSpPr>
                <p:grpSpPr>
                  <a:xfrm rot="5400000">
                    <a:off x="333010" y="-33821"/>
                    <a:ext cx="125730" cy="141657"/>
                    <a:chOff x="-25873" y="43739"/>
                    <a:chExt cx="125808" cy="141927"/>
                  </a:xfrm>
                  <a:grpFill/>
                </p:grpSpPr>
                <p:sp>
                  <p:nvSpPr>
                    <p:cNvPr id="64" name="Rectangle 63">
                      <a:extLst>
                        <a:ext uri="{FF2B5EF4-FFF2-40B4-BE49-F238E27FC236}">
                          <a16:creationId xmlns:a16="http://schemas.microsoft.com/office/drawing/2014/main" id="{B0F439FB-852B-C04B-4AB1-F69AD8F3C8D0}"/>
                        </a:ext>
                      </a:extLst>
                    </p:cNvPr>
                    <p:cNvSpPr/>
                    <p:nvPr/>
                  </p:nvSpPr>
                  <p:spPr>
                    <a:xfrm>
                      <a:off x="-25873" y="43739"/>
                      <a:ext cx="125730" cy="488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65" name="Rectangle 64">
                      <a:extLst>
                        <a:ext uri="{FF2B5EF4-FFF2-40B4-BE49-F238E27FC236}">
                          <a16:creationId xmlns:a16="http://schemas.microsoft.com/office/drawing/2014/main" id="{BCD948CB-FAE7-03C0-BF81-B9750F38E5D0}"/>
                        </a:ext>
                      </a:extLst>
                    </p:cNvPr>
                    <p:cNvSpPr/>
                    <p:nvPr/>
                  </p:nvSpPr>
                  <p:spPr>
                    <a:xfrm>
                      <a:off x="-25872" y="136571"/>
                      <a:ext cx="125807" cy="490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60" name="Group 59">
                    <a:extLst>
                      <a:ext uri="{FF2B5EF4-FFF2-40B4-BE49-F238E27FC236}">
                        <a16:creationId xmlns:a16="http://schemas.microsoft.com/office/drawing/2014/main" id="{E9E28F9E-125A-251A-F614-66721EE5E428}"/>
                      </a:ext>
                    </a:extLst>
                  </p:cNvPr>
                  <p:cNvGrpSpPr/>
                  <p:nvPr/>
                </p:nvGrpSpPr>
                <p:grpSpPr>
                  <a:xfrm rot="5400000">
                    <a:off x="95222" y="-80152"/>
                    <a:ext cx="125730" cy="234317"/>
                    <a:chOff x="-25873" y="-41008"/>
                    <a:chExt cx="125808" cy="234764"/>
                  </a:xfrm>
                  <a:grpFill/>
                </p:grpSpPr>
                <p:sp>
                  <p:nvSpPr>
                    <p:cNvPr id="61" name="Rectangle 60">
                      <a:extLst>
                        <a:ext uri="{FF2B5EF4-FFF2-40B4-BE49-F238E27FC236}">
                          <a16:creationId xmlns:a16="http://schemas.microsoft.com/office/drawing/2014/main" id="{BF0393AA-7030-E592-C5AF-01DFA10ED111}"/>
                        </a:ext>
                      </a:extLst>
                    </p:cNvPr>
                    <p:cNvSpPr/>
                    <p:nvPr/>
                  </p:nvSpPr>
                  <p:spPr>
                    <a:xfrm>
                      <a:off x="-25873" y="-4100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62" name="Rectangle 61">
                      <a:extLst>
                        <a:ext uri="{FF2B5EF4-FFF2-40B4-BE49-F238E27FC236}">
                          <a16:creationId xmlns:a16="http://schemas.microsoft.com/office/drawing/2014/main" id="{9C41180A-A0CE-38BF-1F07-EB20D723DBBE}"/>
                        </a:ext>
                      </a:extLst>
                    </p:cNvPr>
                    <p:cNvSpPr/>
                    <p:nvPr/>
                  </p:nvSpPr>
                  <p:spPr>
                    <a:xfrm>
                      <a:off x="-25873" y="5182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63" name="Rectangle 62">
                      <a:extLst>
                        <a:ext uri="{FF2B5EF4-FFF2-40B4-BE49-F238E27FC236}">
                          <a16:creationId xmlns:a16="http://schemas.microsoft.com/office/drawing/2014/main" id="{102B8FC7-0F3A-9EAA-B7EB-620650A70BBB}"/>
                        </a:ext>
                      </a:extLst>
                    </p:cNvPr>
                    <p:cNvSpPr/>
                    <p:nvPr/>
                  </p:nvSpPr>
                  <p:spPr>
                    <a:xfrm>
                      <a:off x="-25872" y="144661"/>
                      <a:ext cx="125807" cy="490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sp>
              <p:nvSpPr>
                <p:cNvPr id="58" name="Arrow: Up 57">
                  <a:extLst>
                    <a:ext uri="{FF2B5EF4-FFF2-40B4-BE49-F238E27FC236}">
                      <a16:creationId xmlns:a16="http://schemas.microsoft.com/office/drawing/2014/main" id="{D18D062A-162D-1F1D-8B13-2C149339AE0A}"/>
                    </a:ext>
                  </a:extLst>
                </p:cNvPr>
                <p:cNvSpPr/>
                <p:nvPr/>
              </p:nvSpPr>
              <p:spPr>
                <a:xfrm rot="16200000">
                  <a:off x="194210" y="1329056"/>
                  <a:ext cx="247650" cy="438401"/>
                </a:xfrm>
                <a:prstGeom prst="upArrow">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sp>
            <p:nvSpPr>
              <p:cNvPr id="54" name="Arrow: Up 53">
                <a:extLst>
                  <a:ext uri="{FF2B5EF4-FFF2-40B4-BE49-F238E27FC236}">
                    <a16:creationId xmlns:a16="http://schemas.microsoft.com/office/drawing/2014/main" id="{F3AA65E8-160E-2F68-2C44-D20891842B7B}"/>
                  </a:ext>
                </a:extLst>
              </p:cNvPr>
              <p:cNvSpPr/>
              <p:nvPr/>
            </p:nvSpPr>
            <p:spPr>
              <a:xfrm rot="5400000">
                <a:off x="6605772" y="4668530"/>
                <a:ext cx="247637" cy="446701"/>
              </a:xfrm>
              <a:prstGeom prst="upArrow">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dirty="0"/>
              </a:p>
            </p:txBody>
          </p:sp>
        </p:grpSp>
        <p:sp>
          <p:nvSpPr>
            <p:cNvPr id="29" name="Rectangle 416">
              <a:extLst>
                <a:ext uri="{FF2B5EF4-FFF2-40B4-BE49-F238E27FC236}">
                  <a16:creationId xmlns:a16="http://schemas.microsoft.com/office/drawing/2014/main" id="{2EAB3537-52C6-CED2-8FB9-10F3AE14E4C4}"/>
                </a:ext>
              </a:extLst>
            </p:cNvPr>
            <p:cNvSpPr>
              <a:spLocks noChangeAspect="1"/>
            </p:cNvSpPr>
            <p:nvPr/>
          </p:nvSpPr>
          <p:spPr>
            <a:xfrm>
              <a:off x="6503408" y="3777367"/>
              <a:ext cx="1339259"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906" h="538054">
                  <a:moveTo>
                    <a:pt x="502882" y="0"/>
                  </a:moveTo>
                  <a:lnTo>
                    <a:pt x="2295906" y="210"/>
                  </a:lnTo>
                  <a:lnTo>
                    <a:pt x="1820909" y="538054"/>
                  </a:lnTo>
                  <a:lnTo>
                    <a:pt x="0" y="537546"/>
                  </a:lnTo>
                  <a:lnTo>
                    <a:pt x="502882"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180000" bIns="0" numCol="1" spcCol="0" rtlCol="0" fromWordArt="0" anchor="ctr" anchorCtr="0"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Step-Up Care</a:t>
              </a:r>
              <a:endParaRPr lang="en-GB" sz="300" dirty="0">
                <a:latin typeface="Calibri Light" panose="020F0302020204030204" pitchFamily="34" charset="0"/>
                <a:ea typeface="Times New Roman" panose="02020603050405020304" pitchFamily="18" charset="0"/>
              </a:endParaRPr>
            </a:p>
            <a:p>
              <a:br>
                <a:rPr lang="en-GB" sz="300" i="1" dirty="0">
                  <a:latin typeface="Calibri Light" panose="020F0302020204030204" pitchFamily="34" charset="0"/>
                  <a:ea typeface="Times New Roman" panose="02020603050405020304" pitchFamily="18" charset="0"/>
                </a:rPr>
              </a:br>
              <a:r>
                <a:rPr lang="en-GB" sz="300" i="1" dirty="0">
                  <a:latin typeface="Calibri Light" panose="020F0302020204030204" pitchFamily="34" charset="0"/>
                  <a:ea typeface="Times New Roman" panose="02020603050405020304" pitchFamily="18" charset="0"/>
                </a:rPr>
                <a:t>               </a:t>
              </a:r>
              <a:r>
                <a:rPr lang="en-GB" sz="800" i="1" dirty="0">
                  <a:latin typeface="Calibri Light" panose="020F0302020204030204" pitchFamily="34" charset="0"/>
                  <a:ea typeface="Times New Roman" panose="02020603050405020304" pitchFamily="18" charset="0"/>
                </a:rPr>
                <a:t>Specific interventions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support for co-</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occurring problems</a:t>
              </a:r>
            </a:p>
            <a:p>
              <a:endParaRPr lang="en-GB" sz="1200" dirty="0">
                <a:latin typeface="Times New Roman" panose="02020603050405020304" pitchFamily="18" charset="0"/>
                <a:ea typeface="Times New Roman" panose="02020603050405020304" pitchFamily="18" charset="0"/>
              </a:endParaRPr>
            </a:p>
          </p:txBody>
        </p:sp>
        <p:sp>
          <p:nvSpPr>
            <p:cNvPr id="30" name="Rectangle 416">
              <a:extLst>
                <a:ext uri="{FF2B5EF4-FFF2-40B4-BE49-F238E27FC236}">
                  <a16:creationId xmlns:a16="http://schemas.microsoft.com/office/drawing/2014/main" id="{32661A75-25BF-58E6-E5F8-9AC03D12D292}"/>
                </a:ext>
              </a:extLst>
            </p:cNvPr>
            <p:cNvSpPr>
              <a:spLocks noChangeAspect="1"/>
            </p:cNvSpPr>
            <p:nvPr/>
          </p:nvSpPr>
          <p:spPr>
            <a:xfrm>
              <a:off x="4139478" y="3810951"/>
              <a:ext cx="1546490"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 name="connsiteX0" fmla="*/ 598631 w 2391655"/>
                <a:gd name="connsiteY0" fmla="*/ 0 h 538054"/>
                <a:gd name="connsiteX1" fmla="*/ 2391655 w 2391655"/>
                <a:gd name="connsiteY1" fmla="*/ 210 h 538054"/>
                <a:gd name="connsiteX2" fmla="*/ 1916658 w 2391655"/>
                <a:gd name="connsiteY2" fmla="*/ 538054 h 538054"/>
                <a:gd name="connsiteX3" fmla="*/ 0 w 2391655"/>
                <a:gd name="connsiteY3" fmla="*/ 537546 h 538054"/>
                <a:gd name="connsiteX4" fmla="*/ 598631 w 2391655"/>
                <a:gd name="connsiteY4" fmla="*/ 0 h 538054"/>
                <a:gd name="connsiteX0" fmla="*/ 598631 w 2391655"/>
                <a:gd name="connsiteY0" fmla="*/ 0 h 538054"/>
                <a:gd name="connsiteX1" fmla="*/ 2391655 w 2391655"/>
                <a:gd name="connsiteY1" fmla="*/ 210 h 538054"/>
                <a:gd name="connsiteX2" fmla="*/ 1791450 w 2391655"/>
                <a:gd name="connsiteY2" fmla="*/ 538054 h 538054"/>
                <a:gd name="connsiteX3" fmla="*/ 0 w 2391655"/>
                <a:gd name="connsiteY3" fmla="*/ 537546 h 538054"/>
                <a:gd name="connsiteX4" fmla="*/ 598631 w 2391655"/>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655" h="538054">
                  <a:moveTo>
                    <a:pt x="598631" y="0"/>
                  </a:moveTo>
                  <a:lnTo>
                    <a:pt x="2391655" y="210"/>
                  </a:lnTo>
                  <a:lnTo>
                    <a:pt x="1791450" y="538054"/>
                  </a:lnTo>
                  <a:lnTo>
                    <a:pt x="0" y="537546"/>
                  </a:lnTo>
                  <a:lnTo>
                    <a:pt x="598631"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324000" bIns="0" numCol="1" spcCol="0" rtlCol="0" fromWordArt="0" anchor="ctr" anchorCtr="1"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Family/Carer</a:t>
              </a:r>
              <a:br>
                <a:rPr lang="en-GB" sz="1000" b="1" dirty="0">
                  <a:latin typeface="Calibri Light" panose="020F0302020204030204" pitchFamily="34" charset="0"/>
                  <a:ea typeface="Times New Roman" panose="02020603050405020304" pitchFamily="18" charset="0"/>
                </a:rPr>
              </a:br>
              <a:r>
                <a:rPr lang="en-GB" sz="1000" b="1" dirty="0">
                  <a:latin typeface="Calibri Light" panose="020F0302020204030204" pitchFamily="34" charset="0"/>
                  <a:ea typeface="Times New Roman" panose="02020603050405020304" pitchFamily="18" charset="0"/>
                </a:rPr>
                <a:t>        Management</a:t>
              </a:r>
              <a:endParaRPr lang="en-GB" sz="1050" b="1" dirty="0">
                <a:latin typeface="Calibri Light" panose="020F0302020204030204" pitchFamily="34" charset="0"/>
                <a:ea typeface="Times New Roman" panose="02020603050405020304" pitchFamily="18" charset="0"/>
              </a:endParaRPr>
            </a:p>
            <a:p>
              <a:pPr algn="ctr"/>
              <a:endParaRPr lang="en-GB" sz="300" b="1" i="1" dirty="0">
                <a:latin typeface="Calibri Light" panose="020F0302020204030204" pitchFamily="34" charset="0"/>
                <a:ea typeface="Times New Roman" panose="02020603050405020304" pitchFamily="18" charset="0"/>
              </a:endParaRPr>
            </a:p>
            <a:p>
              <a:r>
                <a:rPr lang="en-GB" sz="800" i="1" dirty="0">
                  <a:latin typeface="Calibri Light" panose="020F0302020204030204" pitchFamily="34" charset="0"/>
                  <a:ea typeface="Times New Roman" panose="02020603050405020304" pitchFamily="18" charset="0"/>
                </a:rPr>
                <a:t>      Sustained by skills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child progress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developed during</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post-diagnostic care.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Supported by Case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Management and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other local services</a:t>
              </a:r>
              <a:endParaRPr lang="en-GB" sz="1050" dirty="0">
                <a:latin typeface="Times New Roman" panose="02020603050405020304" pitchFamily="18" charset="0"/>
                <a:ea typeface="Times New Roman" panose="02020603050405020304" pitchFamily="18" charset="0"/>
              </a:endParaRPr>
            </a:p>
          </p:txBody>
        </p:sp>
      </p:grpSp>
      <p:sp>
        <p:nvSpPr>
          <p:cNvPr id="2" name="Title 1">
            <a:extLst>
              <a:ext uri="{FF2B5EF4-FFF2-40B4-BE49-F238E27FC236}">
                <a16:creationId xmlns:a16="http://schemas.microsoft.com/office/drawing/2014/main" id="{2DD07B91-B365-B4F4-3626-4C448E7739BF}"/>
              </a:ext>
            </a:extLst>
          </p:cNvPr>
          <p:cNvSpPr>
            <a:spLocks noGrp="1"/>
          </p:cNvSpPr>
          <p:nvPr>
            <p:ph type="title"/>
          </p:nvPr>
        </p:nvSpPr>
        <p:spPr>
          <a:xfrm>
            <a:off x="264160" y="365126"/>
            <a:ext cx="11089644" cy="462258"/>
          </a:xfrm>
        </p:spPr>
        <p:txBody>
          <a:bodyPr>
            <a:normAutofit/>
          </a:bodyPr>
          <a:lstStyle/>
          <a:p>
            <a:r>
              <a:rPr lang="en-US" sz="2400" i="1" dirty="0">
                <a:solidFill>
                  <a:srgbClr val="830002"/>
                </a:solidFill>
                <a:latin typeface="Arial" panose="020B0604020202020204" pitchFamily="34" charset="0"/>
                <a:cs typeface="Arial" panose="020B0604020202020204" pitchFamily="34" charset="0"/>
              </a:rPr>
              <a:t>Longer term support</a:t>
            </a:r>
          </a:p>
        </p:txBody>
      </p:sp>
      <p:sp>
        <p:nvSpPr>
          <p:cNvPr id="3" name="Content Placeholder 2">
            <a:extLst>
              <a:ext uri="{FF2B5EF4-FFF2-40B4-BE49-F238E27FC236}">
                <a16:creationId xmlns:a16="http://schemas.microsoft.com/office/drawing/2014/main" id="{3453A953-4C37-2994-1A32-7273E5837569}"/>
              </a:ext>
            </a:extLst>
          </p:cNvPr>
          <p:cNvSpPr>
            <a:spLocks noGrp="1"/>
          </p:cNvSpPr>
          <p:nvPr>
            <p:ph idx="1"/>
          </p:nvPr>
        </p:nvSpPr>
        <p:spPr>
          <a:xfrm>
            <a:off x="264160" y="1282623"/>
            <a:ext cx="6546997" cy="5313856"/>
          </a:xfrm>
        </p:spPr>
        <p:txBody>
          <a:bodyPr>
            <a:normAutofit fontScale="85000" lnSpcReduction="20000"/>
          </a:bodyPr>
          <a:lstStyle/>
          <a:p>
            <a:pPr marL="0" indent="0">
              <a:buNone/>
            </a:pPr>
            <a:r>
              <a:rPr lang="en-US" b="1" i="1" dirty="0"/>
              <a:t>Key working </a:t>
            </a:r>
            <a:r>
              <a:rPr lang="en-US" dirty="0"/>
              <a:t>and continuity in the context of family resilience</a:t>
            </a:r>
          </a:p>
          <a:p>
            <a:pPr marL="0" indent="0">
              <a:buNone/>
            </a:pPr>
            <a:endParaRPr lang="en-US" dirty="0"/>
          </a:p>
          <a:p>
            <a:pPr marL="0" indent="0">
              <a:buNone/>
            </a:pPr>
            <a:r>
              <a:rPr lang="en-US" dirty="0"/>
              <a:t>Co-occurring conditions arise consequent on autistic vulnerability </a:t>
            </a:r>
          </a:p>
          <a:p>
            <a:pPr marL="0" indent="0">
              <a:buNone/>
            </a:pPr>
            <a:endParaRPr lang="en-US" dirty="0"/>
          </a:p>
          <a:p>
            <a:pPr marL="0" indent="0">
              <a:buNone/>
            </a:pPr>
            <a:r>
              <a:rPr lang="en-US" dirty="0"/>
              <a:t>Step-up, step-down </a:t>
            </a:r>
            <a:r>
              <a:rPr lang="en-US" b="1" i="1" dirty="0"/>
              <a:t>specialist care</a:t>
            </a:r>
          </a:p>
          <a:p>
            <a:r>
              <a:rPr lang="en-US" dirty="0"/>
              <a:t>Formulation of difficulties</a:t>
            </a:r>
          </a:p>
          <a:p>
            <a:r>
              <a:rPr lang="en-US" i="1" dirty="0">
                <a:solidFill>
                  <a:schemeClr val="accent6">
                    <a:lumMod val="75000"/>
                  </a:schemeClr>
                </a:solidFill>
              </a:rPr>
              <a:t>Environmental modification</a:t>
            </a:r>
          </a:p>
          <a:p>
            <a:pPr lvl="1"/>
            <a:r>
              <a:rPr lang="en-US" dirty="0"/>
              <a:t>Social and educational policy </a:t>
            </a:r>
          </a:p>
          <a:p>
            <a:r>
              <a:rPr lang="en-US" i="1" dirty="0">
                <a:solidFill>
                  <a:schemeClr val="accent6">
                    <a:lumMod val="75000"/>
                  </a:schemeClr>
                </a:solidFill>
              </a:rPr>
              <a:t>Specific treatments for co-occurring conditions</a:t>
            </a:r>
          </a:p>
          <a:p>
            <a:pPr lvl="1"/>
            <a:r>
              <a:rPr lang="en-US" sz="2600" dirty="0" err="1"/>
              <a:t>eg</a:t>
            </a:r>
            <a:r>
              <a:rPr lang="en-US" sz="2600" dirty="0"/>
              <a:t> Anxiety, Depression, ADHD, OCD, </a:t>
            </a:r>
            <a:r>
              <a:rPr lang="en-US" sz="2600" dirty="0" err="1"/>
              <a:t>behavioural</a:t>
            </a:r>
            <a:r>
              <a:rPr lang="en-US" sz="2600" dirty="0"/>
              <a:t> challenges</a:t>
            </a:r>
          </a:p>
          <a:p>
            <a:pPr lvl="1"/>
            <a:r>
              <a:rPr lang="en-US" sz="2600" dirty="0"/>
              <a:t>We need more research on specificity of these for autistic children and YP</a:t>
            </a:r>
          </a:p>
          <a:p>
            <a:r>
              <a:rPr lang="en-US" dirty="0"/>
              <a:t>Delivery by autism-specialist teams </a:t>
            </a:r>
          </a:p>
        </p:txBody>
      </p:sp>
    </p:spTree>
    <p:extLst>
      <p:ext uri="{BB962C8B-B14F-4D97-AF65-F5344CB8AC3E}">
        <p14:creationId xmlns:p14="http://schemas.microsoft.com/office/powerpoint/2010/main" val="436833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95BCE-7F15-9051-8A5B-136E5D773F0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F50A415E-98DE-A103-E823-690CAE9ED9A6}"/>
              </a:ext>
            </a:extLst>
          </p:cNvPr>
          <p:cNvGrpSpPr/>
          <p:nvPr/>
        </p:nvGrpSpPr>
        <p:grpSpPr>
          <a:xfrm>
            <a:off x="3863077" y="4725562"/>
            <a:ext cx="4008291" cy="2079446"/>
            <a:chOff x="3878606" y="3452813"/>
            <a:chExt cx="4320000" cy="2396276"/>
          </a:xfrm>
        </p:grpSpPr>
        <p:sp>
          <p:nvSpPr>
            <p:cNvPr id="20" name="Rectangle 19">
              <a:extLst>
                <a:ext uri="{FF2B5EF4-FFF2-40B4-BE49-F238E27FC236}">
                  <a16:creationId xmlns:a16="http://schemas.microsoft.com/office/drawing/2014/main" id="{D27382FE-A015-0992-5BCA-D2FBA666CD10}"/>
                </a:ext>
              </a:extLst>
            </p:cNvPr>
            <p:cNvSpPr/>
            <p:nvPr/>
          </p:nvSpPr>
          <p:spPr>
            <a:xfrm>
              <a:off x="3878606" y="3452813"/>
              <a:ext cx="4320000" cy="2396276"/>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LONG-TERM SUPPORT</a:t>
              </a:r>
              <a:endParaRPr lang="en-GB" sz="1001" dirty="0">
                <a:solidFill>
                  <a:schemeClr val="tx1"/>
                </a:solidFill>
                <a:latin typeface="Times New Roman" panose="02020603050405020304" pitchFamily="18" charset="0"/>
                <a:ea typeface="Times New Roman" panose="02020603050405020304" pitchFamily="18" charset="0"/>
              </a:endParaRPr>
            </a:p>
          </p:txBody>
        </p:sp>
        <p:grpSp>
          <p:nvGrpSpPr>
            <p:cNvPr id="2" name="Group 1">
              <a:extLst>
                <a:ext uri="{FF2B5EF4-FFF2-40B4-BE49-F238E27FC236}">
                  <a16:creationId xmlns:a16="http://schemas.microsoft.com/office/drawing/2014/main" id="{05A22E76-6BC1-E9BD-E870-DF477795CBF8}"/>
                </a:ext>
              </a:extLst>
            </p:cNvPr>
            <p:cNvGrpSpPr/>
            <p:nvPr/>
          </p:nvGrpSpPr>
          <p:grpSpPr>
            <a:xfrm>
              <a:off x="5399853" y="3597555"/>
              <a:ext cx="1334927" cy="2087687"/>
              <a:chOff x="5315730" y="4226708"/>
              <a:chExt cx="1637211" cy="2087687"/>
            </a:xfrm>
          </p:grpSpPr>
          <p:grpSp>
            <p:nvGrpSpPr>
              <p:cNvPr id="24" name="Group 23">
                <a:extLst>
                  <a:ext uri="{FF2B5EF4-FFF2-40B4-BE49-F238E27FC236}">
                    <a16:creationId xmlns:a16="http://schemas.microsoft.com/office/drawing/2014/main" id="{E4521521-918D-2D45-7104-90ADFD986A22}"/>
                  </a:ext>
                </a:extLst>
              </p:cNvPr>
              <p:cNvGrpSpPr/>
              <p:nvPr/>
            </p:nvGrpSpPr>
            <p:grpSpPr>
              <a:xfrm>
                <a:off x="5315730" y="4226708"/>
                <a:ext cx="1614828" cy="2087687"/>
                <a:chOff x="98834" y="195865"/>
                <a:chExt cx="1615137" cy="2011748"/>
              </a:xfrm>
            </p:grpSpPr>
            <p:sp>
              <p:nvSpPr>
                <p:cNvPr id="25" name="Rectangle 24">
                  <a:extLst>
                    <a:ext uri="{FF2B5EF4-FFF2-40B4-BE49-F238E27FC236}">
                      <a16:creationId xmlns:a16="http://schemas.microsoft.com/office/drawing/2014/main" id="{2BEF962B-ED6D-13E3-B8D1-0EFBC272A6A2}"/>
                    </a:ext>
                  </a:extLst>
                </p:cNvPr>
                <p:cNvSpPr/>
                <p:nvPr/>
              </p:nvSpPr>
              <p:spPr>
                <a:xfrm>
                  <a:off x="516865" y="195865"/>
                  <a:ext cx="789138" cy="2011748"/>
                </a:xfrm>
                <a:prstGeom prst="rect">
                  <a:avLst/>
                </a:prstGeom>
                <a:solidFill>
                  <a:schemeClr val="bg1">
                    <a:lumMod val="65000"/>
                  </a:schemeClr>
                </a:solidFill>
                <a:ln w="28575">
                  <a:solidFill>
                    <a:schemeClr val="bg1"/>
                  </a:solidFill>
                  <a:prstDash val="soli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 tIns="36000" rIns="7200" bIns="36000" numCol="1" spcCol="0" rtlCol="0" fromWordArt="0" anchor="ctr" anchorCtr="0" forceAA="0" compatLnSpc="1">
                  <a:prstTxWarp prst="textNoShape">
                    <a:avLst/>
                  </a:prstTxWarp>
                  <a:noAutofit/>
                </a:bodyPr>
                <a:lstStyle/>
                <a:p>
                  <a:pPr algn="ctr"/>
                  <a:r>
                    <a:rPr lang="en-GB" sz="900" b="1" dirty="0">
                      <a:latin typeface="Calibri Light" panose="020F0302020204030204" pitchFamily="34" charset="0"/>
                      <a:ea typeface="Times New Roman" panose="02020603050405020304" pitchFamily="18" charset="0"/>
                    </a:rPr>
                    <a:t>Case management system</a:t>
                  </a:r>
                  <a:r>
                    <a:rPr lang="en-GB" sz="900" dirty="0">
                      <a:latin typeface="Calibri Light" panose="020F0302020204030204" pitchFamily="34" charset="0"/>
                      <a:ea typeface="Times New Roman" panose="02020603050405020304" pitchFamily="18" charset="0"/>
                    </a:rPr>
                    <a:t> </a:t>
                  </a:r>
                  <a:br>
                    <a:rPr lang="en-GB" sz="1001" dirty="0">
                      <a:latin typeface="Calibri Light" panose="020F0302020204030204" pitchFamily="34" charset="0"/>
                      <a:ea typeface="Times New Roman" panose="02020603050405020304" pitchFamily="18" charset="0"/>
                    </a:rPr>
                  </a:br>
                  <a:br>
                    <a:rPr lang="en-GB" sz="300" i="1" dirty="0">
                      <a:latin typeface="Calibri Light" panose="020F0302020204030204" pitchFamily="34" charset="0"/>
                      <a:ea typeface="Times New Roman" panose="02020603050405020304" pitchFamily="18" charset="0"/>
                    </a:rPr>
                  </a:br>
                  <a:r>
                    <a:rPr lang="en-GB" sz="700" i="1" dirty="0">
                      <a:latin typeface="Calibri Light" panose="020F0302020204030204" pitchFamily="34" charset="0"/>
                      <a:ea typeface="Times New Roman" panose="02020603050405020304" pitchFamily="18" charset="0"/>
                    </a:rPr>
                    <a:t>To ‘step up’ &amp; ‘step down’ care during transition points or to react to co-occurring conditions</a:t>
                  </a:r>
                  <a:r>
                    <a:rPr lang="en-GB" sz="800"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a:p>
                  <a:pPr algn="ctr"/>
                  <a:r>
                    <a:rPr lang="en-GB" sz="1001" i="1" dirty="0">
                      <a:latin typeface="Calibri Light" panose="020F0302020204030204" pitchFamily="34" charset="0"/>
                      <a:ea typeface="Times New Roman" panose="02020603050405020304" pitchFamily="18" charset="0"/>
                    </a:rPr>
                    <a:t> </a:t>
                  </a:r>
                  <a:endParaRPr lang="en-GB" sz="1001" dirty="0">
                    <a:latin typeface="Times New Roman" panose="02020603050405020304" pitchFamily="18" charset="0"/>
                    <a:ea typeface="Times New Roman" panose="02020603050405020304" pitchFamily="18" charset="0"/>
                  </a:endParaRPr>
                </a:p>
              </p:txBody>
            </p:sp>
            <p:grpSp>
              <p:nvGrpSpPr>
                <p:cNvPr id="36" name="Group 35">
                  <a:extLst>
                    <a:ext uri="{FF2B5EF4-FFF2-40B4-BE49-F238E27FC236}">
                      <a16:creationId xmlns:a16="http://schemas.microsoft.com/office/drawing/2014/main" id="{86AA5548-CE42-230E-1CE0-8A39B93B537B}"/>
                    </a:ext>
                  </a:extLst>
                </p:cNvPr>
                <p:cNvGrpSpPr/>
                <p:nvPr/>
              </p:nvGrpSpPr>
              <p:grpSpPr>
                <a:xfrm rot="5400000">
                  <a:off x="361152" y="718363"/>
                  <a:ext cx="125729" cy="236887"/>
                  <a:chOff x="196213" y="2323"/>
                  <a:chExt cx="125807" cy="237339"/>
                </a:xfrm>
              </p:grpSpPr>
              <p:sp>
                <p:nvSpPr>
                  <p:cNvPr id="40" name="Rectangle 39">
                    <a:extLst>
                      <a:ext uri="{FF2B5EF4-FFF2-40B4-BE49-F238E27FC236}">
                        <a16:creationId xmlns:a16="http://schemas.microsoft.com/office/drawing/2014/main" id="{D91DB5AC-940A-253C-4A64-CEF0BA25209C}"/>
                      </a:ext>
                    </a:extLst>
                  </p:cNvPr>
                  <p:cNvSpPr/>
                  <p:nvPr/>
                </p:nvSpPr>
                <p:spPr>
                  <a:xfrm>
                    <a:off x="196289" y="2323"/>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1" name="Rectangle 40">
                    <a:extLst>
                      <a:ext uri="{FF2B5EF4-FFF2-40B4-BE49-F238E27FC236}">
                        <a16:creationId xmlns:a16="http://schemas.microsoft.com/office/drawing/2014/main" id="{1B867D84-8195-5378-8064-1CCF79D67340}"/>
                      </a:ext>
                    </a:extLst>
                  </p:cNvPr>
                  <p:cNvSpPr/>
                  <p:nvPr/>
                </p:nvSpPr>
                <p:spPr>
                  <a:xfrm>
                    <a:off x="196290" y="95156"/>
                    <a:ext cx="125730" cy="48895"/>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42" name="Rectangle 41">
                    <a:extLst>
                      <a:ext uri="{FF2B5EF4-FFF2-40B4-BE49-F238E27FC236}">
                        <a16:creationId xmlns:a16="http://schemas.microsoft.com/office/drawing/2014/main" id="{21EB44F5-78E5-6BCE-920F-6BA675C058A8}"/>
                      </a:ext>
                    </a:extLst>
                  </p:cNvPr>
                  <p:cNvSpPr/>
                  <p:nvPr/>
                </p:nvSpPr>
                <p:spPr>
                  <a:xfrm>
                    <a:off x="196213" y="190568"/>
                    <a:ext cx="125807" cy="49094"/>
                  </a:xfrm>
                  <a:prstGeom prst="rect">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27" name="Group 26">
                  <a:extLst>
                    <a:ext uri="{FF2B5EF4-FFF2-40B4-BE49-F238E27FC236}">
                      <a16:creationId xmlns:a16="http://schemas.microsoft.com/office/drawing/2014/main" id="{5DA6330F-0DB2-DA69-EA96-C7FD0C982882}"/>
                    </a:ext>
                  </a:extLst>
                </p:cNvPr>
                <p:cNvGrpSpPr/>
                <p:nvPr/>
              </p:nvGrpSpPr>
              <p:grpSpPr>
                <a:xfrm>
                  <a:off x="1288196" y="1472742"/>
                  <a:ext cx="425775" cy="125731"/>
                  <a:chOff x="40928" y="-25858"/>
                  <a:chExt cx="425775" cy="125731"/>
                </a:xfrm>
                <a:solidFill>
                  <a:srgbClr val="0070C0"/>
                </a:solidFill>
              </p:grpSpPr>
              <p:grpSp>
                <p:nvGrpSpPr>
                  <p:cNvPr id="29" name="Group 28">
                    <a:extLst>
                      <a:ext uri="{FF2B5EF4-FFF2-40B4-BE49-F238E27FC236}">
                        <a16:creationId xmlns:a16="http://schemas.microsoft.com/office/drawing/2014/main" id="{1062268D-F0A1-FCA7-34D1-1FCF02432B5F}"/>
                      </a:ext>
                    </a:extLst>
                  </p:cNvPr>
                  <p:cNvGrpSpPr/>
                  <p:nvPr/>
                </p:nvGrpSpPr>
                <p:grpSpPr>
                  <a:xfrm rot="5400000">
                    <a:off x="333010" y="-33821"/>
                    <a:ext cx="125730" cy="141657"/>
                    <a:chOff x="-25873" y="43739"/>
                    <a:chExt cx="125808" cy="141927"/>
                  </a:xfrm>
                  <a:grpFill/>
                </p:grpSpPr>
                <p:sp>
                  <p:nvSpPr>
                    <p:cNvPr id="34" name="Rectangle 33">
                      <a:extLst>
                        <a:ext uri="{FF2B5EF4-FFF2-40B4-BE49-F238E27FC236}">
                          <a16:creationId xmlns:a16="http://schemas.microsoft.com/office/drawing/2014/main" id="{6220B61A-EDEF-7458-3A7A-080BD25A0027}"/>
                        </a:ext>
                      </a:extLst>
                    </p:cNvPr>
                    <p:cNvSpPr/>
                    <p:nvPr/>
                  </p:nvSpPr>
                  <p:spPr>
                    <a:xfrm>
                      <a:off x="-25873" y="43739"/>
                      <a:ext cx="125730" cy="488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5" name="Rectangle 34">
                      <a:extLst>
                        <a:ext uri="{FF2B5EF4-FFF2-40B4-BE49-F238E27FC236}">
                          <a16:creationId xmlns:a16="http://schemas.microsoft.com/office/drawing/2014/main" id="{8D7E82A6-9B42-3CBE-E33A-1A56DEAC58D9}"/>
                        </a:ext>
                      </a:extLst>
                    </p:cNvPr>
                    <p:cNvSpPr/>
                    <p:nvPr/>
                  </p:nvSpPr>
                  <p:spPr>
                    <a:xfrm>
                      <a:off x="-25872" y="136571"/>
                      <a:ext cx="125807" cy="49095"/>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nvGrpSpPr>
                  <p:cNvPr id="30" name="Group 29">
                    <a:extLst>
                      <a:ext uri="{FF2B5EF4-FFF2-40B4-BE49-F238E27FC236}">
                        <a16:creationId xmlns:a16="http://schemas.microsoft.com/office/drawing/2014/main" id="{7D812D6E-C2DD-38C1-18F4-8F5E33153C3D}"/>
                      </a:ext>
                    </a:extLst>
                  </p:cNvPr>
                  <p:cNvGrpSpPr/>
                  <p:nvPr/>
                </p:nvGrpSpPr>
                <p:grpSpPr>
                  <a:xfrm rot="5400000">
                    <a:off x="95222" y="-80152"/>
                    <a:ext cx="125730" cy="234317"/>
                    <a:chOff x="-25873" y="-41008"/>
                    <a:chExt cx="125808" cy="234764"/>
                  </a:xfrm>
                  <a:grpFill/>
                </p:grpSpPr>
                <p:sp>
                  <p:nvSpPr>
                    <p:cNvPr id="31" name="Rectangle 30">
                      <a:extLst>
                        <a:ext uri="{FF2B5EF4-FFF2-40B4-BE49-F238E27FC236}">
                          <a16:creationId xmlns:a16="http://schemas.microsoft.com/office/drawing/2014/main" id="{0541D1DC-DFA2-AB87-DC49-328623BFDD71}"/>
                        </a:ext>
                      </a:extLst>
                    </p:cNvPr>
                    <p:cNvSpPr/>
                    <p:nvPr/>
                  </p:nvSpPr>
                  <p:spPr>
                    <a:xfrm>
                      <a:off x="-25873" y="-4100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2" name="Rectangle 31">
                      <a:extLst>
                        <a:ext uri="{FF2B5EF4-FFF2-40B4-BE49-F238E27FC236}">
                          <a16:creationId xmlns:a16="http://schemas.microsoft.com/office/drawing/2014/main" id="{12706753-DE0E-9A5F-1AB9-F479730E0BED}"/>
                        </a:ext>
                      </a:extLst>
                    </p:cNvPr>
                    <p:cNvSpPr/>
                    <p:nvPr/>
                  </p:nvSpPr>
                  <p:spPr>
                    <a:xfrm>
                      <a:off x="-25873" y="51828"/>
                      <a:ext cx="125730" cy="488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sp>
                  <p:nvSpPr>
                    <p:cNvPr id="33" name="Rectangle 32">
                      <a:extLst>
                        <a:ext uri="{FF2B5EF4-FFF2-40B4-BE49-F238E27FC236}">
                          <a16:creationId xmlns:a16="http://schemas.microsoft.com/office/drawing/2014/main" id="{D164B81A-67DD-B786-2DDF-1D0F0ACF3BC3}"/>
                        </a:ext>
                      </a:extLst>
                    </p:cNvPr>
                    <p:cNvSpPr/>
                    <p:nvPr/>
                  </p:nvSpPr>
                  <p:spPr>
                    <a:xfrm>
                      <a:off x="-25872" y="144661"/>
                      <a:ext cx="125807" cy="49095"/>
                    </a:xfrm>
                    <a:prstGeom prst="rect">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grpSp>
            <p:sp>
              <p:nvSpPr>
                <p:cNvPr id="28" name="Arrow: Up 27">
                  <a:extLst>
                    <a:ext uri="{FF2B5EF4-FFF2-40B4-BE49-F238E27FC236}">
                      <a16:creationId xmlns:a16="http://schemas.microsoft.com/office/drawing/2014/main" id="{F81C2FF6-84D7-AF7B-2B07-1390F9950F0A}"/>
                    </a:ext>
                  </a:extLst>
                </p:cNvPr>
                <p:cNvSpPr/>
                <p:nvPr/>
              </p:nvSpPr>
              <p:spPr>
                <a:xfrm rot="16200000">
                  <a:off x="194210" y="1329056"/>
                  <a:ext cx="247650" cy="438401"/>
                </a:xfrm>
                <a:prstGeom prst="upArrow">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a:p>
              </p:txBody>
            </p:sp>
          </p:grpSp>
          <p:sp>
            <p:nvSpPr>
              <p:cNvPr id="19" name="Arrow: Up 18">
                <a:extLst>
                  <a:ext uri="{FF2B5EF4-FFF2-40B4-BE49-F238E27FC236}">
                    <a16:creationId xmlns:a16="http://schemas.microsoft.com/office/drawing/2014/main" id="{7076AB72-2E9A-BD94-7131-143CE03C4E06}"/>
                  </a:ext>
                </a:extLst>
              </p:cNvPr>
              <p:cNvSpPr/>
              <p:nvPr/>
            </p:nvSpPr>
            <p:spPr>
              <a:xfrm rot="5400000">
                <a:off x="6605772" y="4668530"/>
                <a:ext cx="247637" cy="446701"/>
              </a:xfrm>
              <a:prstGeom prst="upArrow">
                <a:avLst/>
              </a:prstGeom>
              <a:solidFill>
                <a:srgbClr val="0070C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ctr" anchorCtr="0" forceAA="0" compatLnSpc="1">
                <a:prstTxWarp prst="textNoShape">
                  <a:avLst/>
                </a:prstTxWarp>
                <a:noAutofit/>
              </a:bodyPr>
              <a:lstStyle/>
              <a:p>
                <a:endParaRPr lang="en-GB" sz="1801" dirty="0"/>
              </a:p>
            </p:txBody>
          </p:sp>
        </p:grpSp>
        <p:sp>
          <p:nvSpPr>
            <p:cNvPr id="95" name="Rectangle 416">
              <a:extLst>
                <a:ext uri="{FF2B5EF4-FFF2-40B4-BE49-F238E27FC236}">
                  <a16:creationId xmlns:a16="http://schemas.microsoft.com/office/drawing/2014/main" id="{6780D1B0-69D0-747B-D6F5-21B3EA738B76}"/>
                </a:ext>
              </a:extLst>
            </p:cNvPr>
            <p:cNvSpPr>
              <a:spLocks noChangeAspect="1"/>
            </p:cNvSpPr>
            <p:nvPr/>
          </p:nvSpPr>
          <p:spPr>
            <a:xfrm>
              <a:off x="6503408" y="3777367"/>
              <a:ext cx="1339259"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906" h="538054">
                  <a:moveTo>
                    <a:pt x="502882" y="0"/>
                  </a:moveTo>
                  <a:lnTo>
                    <a:pt x="2295906" y="210"/>
                  </a:lnTo>
                  <a:lnTo>
                    <a:pt x="1820909" y="538054"/>
                  </a:lnTo>
                  <a:lnTo>
                    <a:pt x="0" y="537546"/>
                  </a:lnTo>
                  <a:lnTo>
                    <a:pt x="502882"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180000" bIns="0" numCol="1" spcCol="0" rtlCol="0" fromWordArt="0" anchor="ctr" anchorCtr="0"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Step-up care</a:t>
              </a:r>
              <a:br>
                <a:rPr lang="en-GB" sz="1200" dirty="0">
                  <a:latin typeface="Calibri Light" panose="020F0302020204030204" pitchFamily="34" charset="0"/>
                  <a:ea typeface="Times New Roman" panose="02020603050405020304" pitchFamily="18" charset="0"/>
                </a:rPr>
              </a:br>
              <a:endParaRPr lang="en-GB" sz="300" dirty="0">
                <a:latin typeface="Calibri Light" panose="020F0302020204030204" pitchFamily="34" charset="0"/>
                <a:ea typeface="Times New Roman" panose="02020603050405020304" pitchFamily="18" charset="0"/>
              </a:endParaRPr>
            </a:p>
            <a:p>
              <a:br>
                <a:rPr lang="en-GB" sz="300" i="1" dirty="0">
                  <a:latin typeface="Calibri Light" panose="020F0302020204030204" pitchFamily="34" charset="0"/>
                  <a:ea typeface="Times New Roman" panose="02020603050405020304" pitchFamily="18" charset="0"/>
                </a:rPr>
              </a:br>
              <a:r>
                <a:rPr lang="en-GB" sz="300" i="1" dirty="0">
                  <a:latin typeface="Calibri Light" panose="020F0302020204030204" pitchFamily="34" charset="0"/>
                  <a:ea typeface="Times New Roman" panose="02020603050405020304" pitchFamily="18" charset="0"/>
                </a:rPr>
                <a:t>               </a:t>
              </a:r>
              <a:r>
                <a:rPr lang="en-GB" sz="800" i="1" dirty="0">
                  <a:latin typeface="Calibri Light" panose="020F0302020204030204" pitchFamily="34" charset="0"/>
                  <a:ea typeface="Times New Roman" panose="02020603050405020304" pitchFamily="18" charset="0"/>
                </a:rPr>
                <a:t>Specific interventions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support for co-</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occurring problems</a:t>
              </a:r>
            </a:p>
            <a:p>
              <a:endParaRPr lang="en-GB" sz="1200" dirty="0">
                <a:latin typeface="Times New Roman" panose="02020603050405020304" pitchFamily="18" charset="0"/>
                <a:ea typeface="Times New Roman" panose="02020603050405020304" pitchFamily="18" charset="0"/>
              </a:endParaRPr>
            </a:p>
          </p:txBody>
        </p:sp>
        <p:sp>
          <p:nvSpPr>
            <p:cNvPr id="94" name="Rectangle 416">
              <a:extLst>
                <a:ext uri="{FF2B5EF4-FFF2-40B4-BE49-F238E27FC236}">
                  <a16:creationId xmlns:a16="http://schemas.microsoft.com/office/drawing/2014/main" id="{F8C252FF-C21E-79F0-BD65-24D27F9F0481}"/>
                </a:ext>
              </a:extLst>
            </p:cNvPr>
            <p:cNvSpPr>
              <a:spLocks noChangeAspect="1"/>
            </p:cNvSpPr>
            <p:nvPr/>
          </p:nvSpPr>
          <p:spPr>
            <a:xfrm>
              <a:off x="4139478" y="3810951"/>
              <a:ext cx="1546490" cy="172178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 name="connsiteX0" fmla="*/ 448870 w 2165786"/>
                <a:gd name="connsiteY0" fmla="*/ 286 h 538340"/>
                <a:gd name="connsiteX1" fmla="*/ 2165786 w 2165786"/>
                <a:gd name="connsiteY1" fmla="*/ 0 h 538340"/>
                <a:gd name="connsiteX2" fmla="*/ 1909292 w 2165786"/>
                <a:gd name="connsiteY2" fmla="*/ 538340 h 538340"/>
                <a:gd name="connsiteX3" fmla="*/ 0 w 2165786"/>
                <a:gd name="connsiteY3" fmla="*/ 537832 h 538340"/>
                <a:gd name="connsiteX4" fmla="*/ 448870 w 2165786"/>
                <a:gd name="connsiteY4" fmla="*/ 286 h 538340"/>
                <a:gd name="connsiteX0" fmla="*/ 448870 w 2372012"/>
                <a:gd name="connsiteY0" fmla="*/ 0 h 538054"/>
                <a:gd name="connsiteX1" fmla="*/ 2372012 w 2372012"/>
                <a:gd name="connsiteY1" fmla="*/ 1202 h 538054"/>
                <a:gd name="connsiteX2" fmla="*/ 1909292 w 2372012"/>
                <a:gd name="connsiteY2" fmla="*/ 538054 h 538054"/>
                <a:gd name="connsiteX3" fmla="*/ 0 w 2372012"/>
                <a:gd name="connsiteY3" fmla="*/ 537546 h 538054"/>
                <a:gd name="connsiteX4" fmla="*/ 448870 w 2372012"/>
                <a:gd name="connsiteY4" fmla="*/ 0 h 538054"/>
                <a:gd name="connsiteX0" fmla="*/ 448870 w 2320455"/>
                <a:gd name="connsiteY0" fmla="*/ 0 h 538054"/>
                <a:gd name="connsiteX1" fmla="*/ 2320455 w 2320455"/>
                <a:gd name="connsiteY1" fmla="*/ 1202 h 538054"/>
                <a:gd name="connsiteX2" fmla="*/ 1909292 w 2320455"/>
                <a:gd name="connsiteY2" fmla="*/ 538054 h 538054"/>
                <a:gd name="connsiteX3" fmla="*/ 0 w 2320455"/>
                <a:gd name="connsiteY3" fmla="*/ 537546 h 538054"/>
                <a:gd name="connsiteX4" fmla="*/ 448870 w 2320455"/>
                <a:gd name="connsiteY4" fmla="*/ 0 h 538054"/>
                <a:gd name="connsiteX0" fmla="*/ 448870 w 2268899"/>
                <a:gd name="connsiteY0" fmla="*/ 0 h 538054"/>
                <a:gd name="connsiteX1" fmla="*/ 2268899 w 2268899"/>
                <a:gd name="connsiteY1" fmla="*/ 1202 h 538054"/>
                <a:gd name="connsiteX2" fmla="*/ 1909292 w 2268899"/>
                <a:gd name="connsiteY2" fmla="*/ 538054 h 538054"/>
                <a:gd name="connsiteX3" fmla="*/ 0 w 2268899"/>
                <a:gd name="connsiteY3" fmla="*/ 537546 h 538054"/>
                <a:gd name="connsiteX4" fmla="*/ 448870 w 2268899"/>
                <a:gd name="connsiteY4" fmla="*/ 0 h 538054"/>
                <a:gd name="connsiteX0" fmla="*/ 448870 w 2290995"/>
                <a:gd name="connsiteY0" fmla="*/ 0 h 538054"/>
                <a:gd name="connsiteX1" fmla="*/ 2290995 w 2290995"/>
                <a:gd name="connsiteY1" fmla="*/ 1202 h 538054"/>
                <a:gd name="connsiteX2" fmla="*/ 1909292 w 2290995"/>
                <a:gd name="connsiteY2" fmla="*/ 538054 h 538054"/>
                <a:gd name="connsiteX3" fmla="*/ 0 w 2290995"/>
                <a:gd name="connsiteY3" fmla="*/ 537546 h 538054"/>
                <a:gd name="connsiteX4" fmla="*/ 448870 w 2290995"/>
                <a:gd name="connsiteY4" fmla="*/ 0 h 538054"/>
                <a:gd name="connsiteX0" fmla="*/ 448870 w 2246804"/>
                <a:gd name="connsiteY0" fmla="*/ 0 h 538054"/>
                <a:gd name="connsiteX1" fmla="*/ 2246804 w 2246804"/>
                <a:gd name="connsiteY1" fmla="*/ 2194 h 538054"/>
                <a:gd name="connsiteX2" fmla="*/ 1909292 w 2246804"/>
                <a:gd name="connsiteY2" fmla="*/ 538054 h 538054"/>
                <a:gd name="connsiteX3" fmla="*/ 0 w 2246804"/>
                <a:gd name="connsiteY3" fmla="*/ 537546 h 538054"/>
                <a:gd name="connsiteX4" fmla="*/ 448870 w 2246804"/>
                <a:gd name="connsiteY4" fmla="*/ 0 h 538054"/>
                <a:gd name="connsiteX0" fmla="*/ 502882 w 2300816"/>
                <a:gd name="connsiteY0" fmla="*/ 0 h 538054"/>
                <a:gd name="connsiteX1" fmla="*/ 2300816 w 2300816"/>
                <a:gd name="connsiteY1" fmla="*/ 2194 h 538054"/>
                <a:gd name="connsiteX2" fmla="*/ 1963304 w 2300816"/>
                <a:gd name="connsiteY2" fmla="*/ 538054 h 538054"/>
                <a:gd name="connsiteX3" fmla="*/ 0 w 2300816"/>
                <a:gd name="connsiteY3" fmla="*/ 537546 h 538054"/>
                <a:gd name="connsiteX4" fmla="*/ 502882 w 2300816"/>
                <a:gd name="connsiteY4" fmla="*/ 0 h 538054"/>
                <a:gd name="connsiteX0" fmla="*/ 502882 w 2295906"/>
                <a:gd name="connsiteY0" fmla="*/ 0 h 538054"/>
                <a:gd name="connsiteX1" fmla="*/ 2295906 w 2295906"/>
                <a:gd name="connsiteY1" fmla="*/ 210 h 538054"/>
                <a:gd name="connsiteX2" fmla="*/ 1963304 w 2295906"/>
                <a:gd name="connsiteY2" fmla="*/ 538054 h 538054"/>
                <a:gd name="connsiteX3" fmla="*/ 0 w 2295906"/>
                <a:gd name="connsiteY3" fmla="*/ 537546 h 538054"/>
                <a:gd name="connsiteX4" fmla="*/ 502882 w 2295906"/>
                <a:gd name="connsiteY4" fmla="*/ 0 h 538054"/>
                <a:gd name="connsiteX0" fmla="*/ 502882 w 2295906"/>
                <a:gd name="connsiteY0" fmla="*/ 0 h 537546"/>
                <a:gd name="connsiteX1" fmla="*/ 2295906 w 2295906"/>
                <a:gd name="connsiteY1" fmla="*/ 210 h 537546"/>
                <a:gd name="connsiteX2" fmla="*/ 1860191 w 2295906"/>
                <a:gd name="connsiteY2" fmla="*/ 537062 h 537546"/>
                <a:gd name="connsiteX3" fmla="*/ 0 w 2295906"/>
                <a:gd name="connsiteY3" fmla="*/ 537546 h 537546"/>
                <a:gd name="connsiteX4" fmla="*/ 502882 w 2295906"/>
                <a:gd name="connsiteY4" fmla="*/ 0 h 537546"/>
                <a:gd name="connsiteX0" fmla="*/ 502882 w 2295906"/>
                <a:gd name="connsiteY0" fmla="*/ 0 h 539046"/>
                <a:gd name="connsiteX1" fmla="*/ 2295906 w 2295906"/>
                <a:gd name="connsiteY1" fmla="*/ 210 h 539046"/>
                <a:gd name="connsiteX2" fmla="*/ 1752167 w 2295906"/>
                <a:gd name="connsiteY2" fmla="*/ 539046 h 539046"/>
                <a:gd name="connsiteX3" fmla="*/ 0 w 2295906"/>
                <a:gd name="connsiteY3" fmla="*/ 537546 h 539046"/>
                <a:gd name="connsiteX4" fmla="*/ 502882 w 2295906"/>
                <a:gd name="connsiteY4" fmla="*/ 0 h 539046"/>
                <a:gd name="connsiteX0" fmla="*/ 502882 w 2295906"/>
                <a:gd name="connsiteY0" fmla="*/ 0 h 538054"/>
                <a:gd name="connsiteX1" fmla="*/ 2295906 w 2295906"/>
                <a:gd name="connsiteY1" fmla="*/ 210 h 538054"/>
                <a:gd name="connsiteX2" fmla="*/ 1820909 w 2295906"/>
                <a:gd name="connsiteY2" fmla="*/ 538054 h 538054"/>
                <a:gd name="connsiteX3" fmla="*/ 0 w 2295906"/>
                <a:gd name="connsiteY3" fmla="*/ 537546 h 538054"/>
                <a:gd name="connsiteX4" fmla="*/ 502882 w 2295906"/>
                <a:gd name="connsiteY4" fmla="*/ 0 h 538054"/>
                <a:gd name="connsiteX0" fmla="*/ 598631 w 2391655"/>
                <a:gd name="connsiteY0" fmla="*/ 0 h 538054"/>
                <a:gd name="connsiteX1" fmla="*/ 2391655 w 2391655"/>
                <a:gd name="connsiteY1" fmla="*/ 210 h 538054"/>
                <a:gd name="connsiteX2" fmla="*/ 1916658 w 2391655"/>
                <a:gd name="connsiteY2" fmla="*/ 538054 h 538054"/>
                <a:gd name="connsiteX3" fmla="*/ 0 w 2391655"/>
                <a:gd name="connsiteY3" fmla="*/ 537546 h 538054"/>
                <a:gd name="connsiteX4" fmla="*/ 598631 w 2391655"/>
                <a:gd name="connsiteY4" fmla="*/ 0 h 538054"/>
                <a:gd name="connsiteX0" fmla="*/ 598631 w 2391655"/>
                <a:gd name="connsiteY0" fmla="*/ 0 h 538054"/>
                <a:gd name="connsiteX1" fmla="*/ 2391655 w 2391655"/>
                <a:gd name="connsiteY1" fmla="*/ 210 h 538054"/>
                <a:gd name="connsiteX2" fmla="*/ 1791450 w 2391655"/>
                <a:gd name="connsiteY2" fmla="*/ 538054 h 538054"/>
                <a:gd name="connsiteX3" fmla="*/ 0 w 2391655"/>
                <a:gd name="connsiteY3" fmla="*/ 537546 h 538054"/>
                <a:gd name="connsiteX4" fmla="*/ 598631 w 2391655"/>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655" h="538054">
                  <a:moveTo>
                    <a:pt x="598631" y="0"/>
                  </a:moveTo>
                  <a:lnTo>
                    <a:pt x="2391655" y="210"/>
                  </a:lnTo>
                  <a:lnTo>
                    <a:pt x="1791450" y="538054"/>
                  </a:lnTo>
                  <a:lnTo>
                    <a:pt x="0" y="537546"/>
                  </a:lnTo>
                  <a:lnTo>
                    <a:pt x="598631"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324000" bIns="0" numCol="1" spcCol="0" rtlCol="0" fromWordArt="0" anchor="ctr" anchorCtr="1" forceAA="0" compatLnSpc="1">
              <a:prstTxWarp prst="textNoShape">
                <a:avLst/>
              </a:prstTxWarp>
              <a:noAutofit/>
            </a:bodyPr>
            <a:lstStyle/>
            <a:p>
              <a:pPr algn="ctr"/>
              <a:r>
                <a:rPr lang="en-GB" sz="1000" b="1" dirty="0">
                  <a:latin typeface="Calibri Light" panose="020F0302020204030204" pitchFamily="34" charset="0"/>
                  <a:ea typeface="Times New Roman" panose="02020603050405020304" pitchFamily="18" charset="0"/>
                </a:rPr>
                <a:t>           Family/Carer</a:t>
              </a:r>
              <a:br>
                <a:rPr lang="en-GB" sz="1000" b="1" dirty="0">
                  <a:latin typeface="Calibri Light" panose="020F0302020204030204" pitchFamily="34" charset="0"/>
                  <a:ea typeface="Times New Roman" panose="02020603050405020304" pitchFamily="18" charset="0"/>
                </a:rPr>
              </a:br>
              <a:r>
                <a:rPr lang="en-GB" sz="1000" b="1" dirty="0">
                  <a:latin typeface="Calibri Light" panose="020F0302020204030204" pitchFamily="34" charset="0"/>
                  <a:ea typeface="Times New Roman" panose="02020603050405020304" pitchFamily="18" charset="0"/>
                </a:rPr>
                <a:t>        management</a:t>
              </a:r>
              <a:endParaRPr lang="en-GB" sz="1050" b="1" dirty="0">
                <a:latin typeface="Calibri Light" panose="020F0302020204030204" pitchFamily="34" charset="0"/>
                <a:ea typeface="Times New Roman" panose="02020603050405020304" pitchFamily="18" charset="0"/>
              </a:endParaRPr>
            </a:p>
            <a:p>
              <a:pPr algn="ctr"/>
              <a:endParaRPr lang="en-GB" sz="300" b="1" i="1" dirty="0">
                <a:latin typeface="Calibri Light" panose="020F0302020204030204" pitchFamily="34" charset="0"/>
                <a:ea typeface="Times New Roman" panose="02020603050405020304" pitchFamily="18" charset="0"/>
              </a:endParaRPr>
            </a:p>
            <a:p>
              <a:r>
                <a:rPr lang="en-GB" sz="800" i="1" dirty="0">
                  <a:latin typeface="Calibri Light" panose="020F0302020204030204" pitchFamily="34" charset="0"/>
                  <a:ea typeface="Times New Roman" panose="02020603050405020304" pitchFamily="18" charset="0"/>
                </a:rPr>
                <a:t>      Sustained by skills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and child progress</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developed during</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post-diagnostic care.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Supported by Case</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 Management and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other local services</a:t>
              </a:r>
              <a:endParaRPr lang="en-GB" sz="1050" dirty="0">
                <a:latin typeface="Times New Roman" panose="02020603050405020304" pitchFamily="18" charset="0"/>
                <a:ea typeface="Times New Roman" panose="02020603050405020304" pitchFamily="18" charset="0"/>
              </a:endParaRPr>
            </a:p>
          </p:txBody>
        </p:sp>
      </p:grpSp>
      <p:grpSp>
        <p:nvGrpSpPr>
          <p:cNvPr id="10" name="Group 9">
            <a:extLst>
              <a:ext uri="{FF2B5EF4-FFF2-40B4-BE49-F238E27FC236}">
                <a16:creationId xmlns:a16="http://schemas.microsoft.com/office/drawing/2014/main" id="{6F9075AF-D2AF-1812-2383-10AA83F47D89}"/>
              </a:ext>
            </a:extLst>
          </p:cNvPr>
          <p:cNvGrpSpPr/>
          <p:nvPr/>
        </p:nvGrpSpPr>
        <p:grpSpPr>
          <a:xfrm>
            <a:off x="3863077" y="1816050"/>
            <a:ext cx="4008291" cy="896860"/>
            <a:chOff x="3863077" y="1358844"/>
            <a:chExt cx="4320000" cy="1008000"/>
          </a:xfrm>
        </p:grpSpPr>
        <p:sp>
          <p:nvSpPr>
            <p:cNvPr id="13" name="Rectangle 12">
              <a:extLst>
                <a:ext uri="{FF2B5EF4-FFF2-40B4-BE49-F238E27FC236}">
                  <a16:creationId xmlns:a16="http://schemas.microsoft.com/office/drawing/2014/main" id="{898DA646-AC83-573A-FD8D-CDF143492062}"/>
                </a:ext>
              </a:extLst>
            </p:cNvPr>
            <p:cNvSpPr/>
            <p:nvPr/>
          </p:nvSpPr>
          <p:spPr>
            <a:xfrm>
              <a:off x="3863077" y="1358844"/>
              <a:ext cx="4320000" cy="1008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001" b="1" dirty="0">
                  <a:solidFill>
                    <a:schemeClr val="tx1"/>
                  </a:solidFill>
                  <a:latin typeface="Calibri Light" panose="020F0302020204030204" pitchFamily="34" charset="0"/>
                  <a:ea typeface="Times New Roman" panose="02020603050405020304" pitchFamily="18" charset="0"/>
                </a:rPr>
                <a:t>AROUND-DIAGNOSIS</a:t>
              </a:r>
              <a:endParaRPr lang="en-GB" sz="1001" dirty="0">
                <a:solidFill>
                  <a:schemeClr val="tx1"/>
                </a:solidFill>
                <a:latin typeface="Times New Roman" panose="02020603050405020304" pitchFamily="18" charset="0"/>
                <a:ea typeface="Times New Roman" panose="02020603050405020304" pitchFamily="18" charset="0"/>
              </a:endParaRPr>
            </a:p>
            <a:p>
              <a:r>
                <a:rPr lang="en-GB" sz="1001" b="1" dirty="0">
                  <a:solidFill>
                    <a:schemeClr val="tx1"/>
                  </a:solidFill>
                  <a:latin typeface="Calibri Light" panose="020F0302020204030204" pitchFamily="34" charset="0"/>
                  <a:ea typeface="Times New Roman" panose="02020603050405020304" pitchFamily="18" charset="0"/>
                </a:rPr>
                <a:t> </a:t>
              </a:r>
              <a:endParaRPr lang="en-GB" sz="1001" dirty="0">
                <a:solidFill>
                  <a:schemeClr val="tx1"/>
                </a:solidFill>
                <a:latin typeface="Times New Roman" panose="02020603050405020304" pitchFamily="18" charset="0"/>
                <a:ea typeface="Times New Roman" panose="02020603050405020304" pitchFamily="18" charset="0"/>
              </a:endParaRPr>
            </a:p>
          </p:txBody>
        </p:sp>
        <p:sp>
          <p:nvSpPr>
            <p:cNvPr id="44" name="Rectangle 416">
              <a:extLst>
                <a:ext uri="{FF2B5EF4-FFF2-40B4-BE49-F238E27FC236}">
                  <a16:creationId xmlns:a16="http://schemas.microsoft.com/office/drawing/2014/main" id="{6AE9EA7A-DFF1-A182-FDF5-93820EA1F316}"/>
                </a:ext>
              </a:extLst>
            </p:cNvPr>
            <p:cNvSpPr>
              <a:spLocks noChangeAspect="1"/>
            </p:cNvSpPr>
            <p:nvPr/>
          </p:nvSpPr>
          <p:spPr>
            <a:xfrm>
              <a:off x="5225287" y="1498937"/>
              <a:ext cx="1902031" cy="68436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7153" h="538340">
                  <a:moveTo>
                    <a:pt x="240237" y="286"/>
                  </a:moveTo>
                  <a:lnTo>
                    <a:pt x="1957153" y="0"/>
                  </a:lnTo>
                  <a:lnTo>
                    <a:pt x="1730062" y="538340"/>
                  </a:lnTo>
                  <a:lnTo>
                    <a:pt x="0" y="537832"/>
                  </a:lnTo>
                  <a:lnTo>
                    <a:pt x="240237"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144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    Family support</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Intervention to support </a:t>
              </a:r>
              <a:br>
                <a:rPr lang="en-GB" sz="800" i="1" dirty="0">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understanding and adjustment </a:t>
              </a:r>
              <a:endParaRPr lang="en-GB" sz="1000" dirty="0">
                <a:effectLst/>
                <a:latin typeface="Times New Roman" panose="02020603050405020304" pitchFamily="18" charset="0"/>
                <a:ea typeface="Times New Roman" panose="02020603050405020304" pitchFamily="18" charset="0"/>
              </a:endParaRPr>
            </a:p>
          </p:txBody>
        </p:sp>
      </p:grpSp>
      <p:grpSp>
        <p:nvGrpSpPr>
          <p:cNvPr id="9" name="Group 8">
            <a:extLst>
              <a:ext uri="{FF2B5EF4-FFF2-40B4-BE49-F238E27FC236}">
                <a16:creationId xmlns:a16="http://schemas.microsoft.com/office/drawing/2014/main" id="{1F92786F-EE2C-33F4-C416-D5A1DB516E5E}"/>
              </a:ext>
            </a:extLst>
          </p:cNvPr>
          <p:cNvGrpSpPr/>
          <p:nvPr/>
        </p:nvGrpSpPr>
        <p:grpSpPr>
          <a:xfrm>
            <a:off x="3595715" y="2712909"/>
            <a:ext cx="4686021" cy="2012653"/>
            <a:chOff x="3878606" y="2320004"/>
            <a:chExt cx="4320000" cy="1152000"/>
          </a:xfrm>
        </p:grpSpPr>
        <p:sp>
          <p:nvSpPr>
            <p:cNvPr id="15" name="Rectangle 14">
              <a:extLst>
                <a:ext uri="{FF2B5EF4-FFF2-40B4-BE49-F238E27FC236}">
                  <a16:creationId xmlns:a16="http://schemas.microsoft.com/office/drawing/2014/main" id="{0B20B677-F564-B6BA-7F72-0C0B9CAD04B6}"/>
                </a:ext>
              </a:extLst>
            </p:cNvPr>
            <p:cNvSpPr/>
            <p:nvPr/>
          </p:nvSpPr>
          <p:spPr>
            <a:xfrm>
              <a:off x="3878606" y="2320004"/>
              <a:ext cx="4320000" cy="1152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1" rIns="91440" bIns="45721" numCol="1" spcCol="0" rtlCol="0" fromWordArt="0" anchor="t" anchorCtr="0" forceAA="0" compatLnSpc="1">
              <a:prstTxWarp prst="textNoShape">
                <a:avLst/>
              </a:prstTxWarp>
              <a:noAutofit/>
            </a:bodyPr>
            <a:lstStyle/>
            <a:p>
              <a:r>
                <a:rPr lang="en-GB" sz="1100" b="1" dirty="0">
                  <a:solidFill>
                    <a:schemeClr val="tx1"/>
                  </a:solidFill>
                  <a:latin typeface="Calibri Light" panose="020F0302020204030204" pitchFamily="34" charset="0"/>
                  <a:ea typeface="Times New Roman" panose="02020603050405020304" pitchFamily="18" charset="0"/>
                </a:rPr>
                <a:t>POST-DIAGNOSIS</a:t>
              </a:r>
              <a:endParaRPr lang="en-GB" sz="1100" dirty="0">
                <a:solidFill>
                  <a:schemeClr val="tx1"/>
                </a:solidFill>
                <a:latin typeface="Times New Roman" panose="02020603050405020304" pitchFamily="18" charset="0"/>
                <a:ea typeface="Times New Roman" panose="02020603050405020304" pitchFamily="18" charset="0"/>
              </a:endParaRPr>
            </a:p>
          </p:txBody>
        </p:sp>
        <p:sp>
          <p:nvSpPr>
            <p:cNvPr id="45" name="Rectangle 416">
              <a:extLst>
                <a:ext uri="{FF2B5EF4-FFF2-40B4-BE49-F238E27FC236}">
                  <a16:creationId xmlns:a16="http://schemas.microsoft.com/office/drawing/2014/main" id="{04397B9C-B04B-54E3-FE18-691225069E5E}"/>
                </a:ext>
              </a:extLst>
            </p:cNvPr>
            <p:cNvSpPr>
              <a:spLocks noChangeAspect="1"/>
            </p:cNvSpPr>
            <p:nvPr/>
          </p:nvSpPr>
          <p:spPr>
            <a:xfrm>
              <a:off x="4831764" y="2466590"/>
              <a:ext cx="1925844" cy="838599"/>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 name="connsiteX0" fmla="*/ 247310 w 1914722"/>
                <a:gd name="connsiteY0" fmla="*/ 0 h 538054"/>
                <a:gd name="connsiteX1" fmla="*/ 1914722 w 1914722"/>
                <a:gd name="connsiteY1" fmla="*/ 1587 h 538054"/>
                <a:gd name="connsiteX2" fmla="*/ 1737135 w 1914722"/>
                <a:gd name="connsiteY2" fmla="*/ 538054 h 538054"/>
                <a:gd name="connsiteX3" fmla="*/ 0 w 1914722"/>
                <a:gd name="connsiteY3" fmla="*/ 533800 h 538054"/>
                <a:gd name="connsiteX4" fmla="*/ 247310 w 1914722"/>
                <a:gd name="connsiteY4" fmla="*/ 0 h 538054"/>
                <a:gd name="connsiteX0" fmla="*/ 242595 w 1910007"/>
                <a:gd name="connsiteY0" fmla="*/ 0 h 538054"/>
                <a:gd name="connsiteX1" fmla="*/ 1910007 w 1910007"/>
                <a:gd name="connsiteY1" fmla="*/ 1587 h 538054"/>
                <a:gd name="connsiteX2" fmla="*/ 1732420 w 1910007"/>
                <a:gd name="connsiteY2" fmla="*/ 538054 h 538054"/>
                <a:gd name="connsiteX3" fmla="*/ 0 w 1910007"/>
                <a:gd name="connsiteY3" fmla="*/ 533800 h 538054"/>
                <a:gd name="connsiteX4" fmla="*/ 242595 w 1910007"/>
                <a:gd name="connsiteY4" fmla="*/ 0 h 538054"/>
                <a:gd name="connsiteX0" fmla="*/ 226094 w 1893506"/>
                <a:gd name="connsiteY0" fmla="*/ 0 h 538054"/>
                <a:gd name="connsiteX1" fmla="*/ 1893506 w 1893506"/>
                <a:gd name="connsiteY1" fmla="*/ 1587 h 538054"/>
                <a:gd name="connsiteX2" fmla="*/ 1715919 w 1893506"/>
                <a:gd name="connsiteY2" fmla="*/ 538054 h 538054"/>
                <a:gd name="connsiteX3" fmla="*/ 0 w 1893506"/>
                <a:gd name="connsiteY3" fmla="*/ 533800 h 538054"/>
                <a:gd name="connsiteX4" fmla="*/ 226094 w 1893506"/>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1926 h 538054"/>
                <a:gd name="connsiteX4" fmla="*/ 233165 w 1900577"/>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005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1926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3800 h 538054"/>
                <a:gd name="connsiteX4" fmla="*/ 240237 w 1907649"/>
                <a:gd name="connsiteY4" fmla="*/ 0 h 538054"/>
                <a:gd name="connsiteX0" fmla="*/ 233165 w 1900577"/>
                <a:gd name="connsiteY0" fmla="*/ 0 h 538054"/>
                <a:gd name="connsiteX1" fmla="*/ 1900577 w 1900577"/>
                <a:gd name="connsiteY1" fmla="*/ 1587 h 538054"/>
                <a:gd name="connsiteX2" fmla="*/ 1722990 w 1900577"/>
                <a:gd name="connsiteY2" fmla="*/ 538054 h 538054"/>
                <a:gd name="connsiteX3" fmla="*/ 0 w 1900577"/>
                <a:gd name="connsiteY3" fmla="*/ 535673 h 538054"/>
                <a:gd name="connsiteX4" fmla="*/ 233165 w 1900577"/>
                <a:gd name="connsiteY4" fmla="*/ 0 h 538054"/>
                <a:gd name="connsiteX0" fmla="*/ 235522 w 1902934"/>
                <a:gd name="connsiteY0" fmla="*/ 0 h 538054"/>
                <a:gd name="connsiteX1" fmla="*/ 1902934 w 1902934"/>
                <a:gd name="connsiteY1" fmla="*/ 1587 h 538054"/>
                <a:gd name="connsiteX2" fmla="*/ 1725347 w 1902934"/>
                <a:gd name="connsiteY2" fmla="*/ 538054 h 538054"/>
                <a:gd name="connsiteX3" fmla="*/ 0 w 1902934"/>
                <a:gd name="connsiteY3" fmla="*/ 535673 h 538054"/>
                <a:gd name="connsiteX4" fmla="*/ 235522 w 1902934"/>
                <a:gd name="connsiteY4" fmla="*/ 0 h 538054"/>
                <a:gd name="connsiteX0" fmla="*/ 242594 w 1910006"/>
                <a:gd name="connsiteY0" fmla="*/ 0 h 541293"/>
                <a:gd name="connsiteX1" fmla="*/ 1910006 w 1910006"/>
                <a:gd name="connsiteY1" fmla="*/ 1587 h 541293"/>
                <a:gd name="connsiteX2" fmla="*/ 1732419 w 1910006"/>
                <a:gd name="connsiteY2" fmla="*/ 538054 h 541293"/>
                <a:gd name="connsiteX3" fmla="*/ 0 w 1910006"/>
                <a:gd name="connsiteY3" fmla="*/ 541293 h 541293"/>
                <a:gd name="connsiteX4" fmla="*/ 242594 w 1910006"/>
                <a:gd name="connsiteY4" fmla="*/ 0 h 541293"/>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5673 h 538054"/>
                <a:gd name="connsiteX4" fmla="*/ 240237 w 1907649"/>
                <a:gd name="connsiteY4" fmla="*/ 0 h 538054"/>
                <a:gd name="connsiteX0" fmla="*/ 240237 w 1907649"/>
                <a:gd name="connsiteY0" fmla="*/ 0 h 538054"/>
                <a:gd name="connsiteX1" fmla="*/ 1907649 w 1907649"/>
                <a:gd name="connsiteY1" fmla="*/ 1587 h 538054"/>
                <a:gd name="connsiteX2" fmla="*/ 1730062 w 1907649"/>
                <a:gd name="connsiteY2" fmla="*/ 538054 h 538054"/>
                <a:gd name="connsiteX3" fmla="*/ 0 w 1907649"/>
                <a:gd name="connsiteY3" fmla="*/ 537546 h 538054"/>
                <a:gd name="connsiteX4" fmla="*/ 240237 w 1907649"/>
                <a:gd name="connsiteY4" fmla="*/ 0 h 538054"/>
                <a:gd name="connsiteX0" fmla="*/ 240237 w 1961867"/>
                <a:gd name="connsiteY0" fmla="*/ 0 h 538054"/>
                <a:gd name="connsiteX1" fmla="*/ 1961867 w 1961867"/>
                <a:gd name="connsiteY1" fmla="*/ 5333 h 538054"/>
                <a:gd name="connsiteX2" fmla="*/ 1730062 w 1961867"/>
                <a:gd name="connsiteY2" fmla="*/ 538054 h 538054"/>
                <a:gd name="connsiteX3" fmla="*/ 0 w 1961867"/>
                <a:gd name="connsiteY3" fmla="*/ 537546 h 538054"/>
                <a:gd name="connsiteX4" fmla="*/ 240237 w 1961867"/>
                <a:gd name="connsiteY4" fmla="*/ 0 h 538054"/>
                <a:gd name="connsiteX0" fmla="*/ 240237 w 1957153"/>
                <a:gd name="connsiteY0" fmla="*/ 2159 h 540213"/>
                <a:gd name="connsiteX1" fmla="*/ 1957153 w 1957153"/>
                <a:gd name="connsiteY1" fmla="*/ 0 h 540213"/>
                <a:gd name="connsiteX2" fmla="*/ 1730062 w 1957153"/>
                <a:gd name="connsiteY2" fmla="*/ 540213 h 540213"/>
                <a:gd name="connsiteX3" fmla="*/ 0 w 1957153"/>
                <a:gd name="connsiteY3" fmla="*/ 539705 h 540213"/>
                <a:gd name="connsiteX4" fmla="*/ 240237 w 1957153"/>
                <a:gd name="connsiteY4" fmla="*/ 2159 h 540213"/>
                <a:gd name="connsiteX0" fmla="*/ 240237 w 1957153"/>
                <a:gd name="connsiteY0" fmla="*/ 286 h 538340"/>
                <a:gd name="connsiteX1" fmla="*/ 1957153 w 1957153"/>
                <a:gd name="connsiteY1" fmla="*/ 0 h 538340"/>
                <a:gd name="connsiteX2" fmla="*/ 1730062 w 1957153"/>
                <a:gd name="connsiteY2" fmla="*/ 538340 h 538340"/>
                <a:gd name="connsiteX3" fmla="*/ 0 w 1957153"/>
                <a:gd name="connsiteY3" fmla="*/ 537832 h 538340"/>
                <a:gd name="connsiteX4" fmla="*/ 240237 w 1957153"/>
                <a:gd name="connsiteY4" fmla="*/ 286 h 538340"/>
                <a:gd name="connsiteX0" fmla="*/ 264740 w 1981656"/>
                <a:gd name="connsiteY0" fmla="*/ 286 h 538340"/>
                <a:gd name="connsiteX1" fmla="*/ 1981656 w 1981656"/>
                <a:gd name="connsiteY1" fmla="*/ 0 h 538340"/>
                <a:gd name="connsiteX2" fmla="*/ 1754565 w 1981656"/>
                <a:gd name="connsiteY2" fmla="*/ 538340 h 538340"/>
                <a:gd name="connsiteX3" fmla="*/ 0 w 1981656"/>
                <a:gd name="connsiteY3" fmla="*/ 537832 h 538340"/>
                <a:gd name="connsiteX4" fmla="*/ 264740 w 1981656"/>
                <a:gd name="connsiteY4" fmla="*/ 286 h 538340"/>
                <a:gd name="connsiteX0" fmla="*/ 264740 w 1981656"/>
                <a:gd name="connsiteY0" fmla="*/ 286 h 538340"/>
                <a:gd name="connsiteX1" fmla="*/ 1981656 w 1981656"/>
                <a:gd name="connsiteY1" fmla="*/ 0 h 538340"/>
                <a:gd name="connsiteX2" fmla="*/ 1725162 w 1981656"/>
                <a:gd name="connsiteY2" fmla="*/ 538340 h 538340"/>
                <a:gd name="connsiteX3" fmla="*/ 0 w 1981656"/>
                <a:gd name="connsiteY3" fmla="*/ 537832 h 538340"/>
                <a:gd name="connsiteX4" fmla="*/ 264740 w 1981656"/>
                <a:gd name="connsiteY4" fmla="*/ 286 h 53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656" h="538340">
                  <a:moveTo>
                    <a:pt x="264740" y="286"/>
                  </a:moveTo>
                  <a:lnTo>
                    <a:pt x="1981656" y="0"/>
                  </a:lnTo>
                  <a:lnTo>
                    <a:pt x="1725162" y="538340"/>
                  </a:lnTo>
                  <a:lnTo>
                    <a:pt x="0" y="537832"/>
                  </a:lnTo>
                  <a:lnTo>
                    <a:pt x="264740" y="286"/>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0" rIns="180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Primary intervention</a:t>
              </a:r>
              <a:endParaRPr lang="en-GB" sz="1100" b="1" dirty="0">
                <a:effectLst/>
                <a:latin typeface="Calibri Light" panose="020F0302020204030204" pitchFamily="34"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800" i="1" dirty="0">
                  <a:latin typeface="Calibri Light" panose="020F0302020204030204" pitchFamily="34" charset="0"/>
                  <a:ea typeface="Times New Roman" panose="02020603050405020304" pitchFamily="18" charset="0"/>
                </a:rPr>
                <a:t>F</a:t>
              </a:r>
              <a:r>
                <a:rPr lang="en-GB" sz="800" i="1" dirty="0">
                  <a:effectLst/>
                  <a:latin typeface="Calibri Light" panose="020F0302020204030204" pitchFamily="34" charset="0"/>
                  <a:ea typeface="Times New Roman" panose="02020603050405020304" pitchFamily="18" charset="0"/>
                </a:rPr>
                <a:t>amily-focused intervention to </a:t>
              </a:r>
              <a:br>
                <a:rPr lang="en-GB" sz="800" i="1" dirty="0">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optimise child development </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and build caregiver skills</a:t>
              </a:r>
              <a:endParaRPr lang="en-GB" sz="1000" dirty="0">
                <a:effectLst/>
                <a:latin typeface="Times New Roman" panose="02020603050405020304" pitchFamily="18" charset="0"/>
                <a:ea typeface="Times New Roman" panose="02020603050405020304" pitchFamily="18" charset="0"/>
              </a:endParaRPr>
            </a:p>
          </p:txBody>
        </p:sp>
      </p:grpSp>
      <p:grpSp>
        <p:nvGrpSpPr>
          <p:cNvPr id="11" name="Group 10">
            <a:extLst>
              <a:ext uri="{FF2B5EF4-FFF2-40B4-BE49-F238E27FC236}">
                <a16:creationId xmlns:a16="http://schemas.microsoft.com/office/drawing/2014/main" id="{FE4E2322-29CB-5C8B-BBF4-CBAF0AA91BCB}"/>
              </a:ext>
            </a:extLst>
          </p:cNvPr>
          <p:cNvGrpSpPr/>
          <p:nvPr/>
        </p:nvGrpSpPr>
        <p:grpSpPr>
          <a:xfrm>
            <a:off x="3637279" y="187487"/>
            <a:ext cx="4686020" cy="1586407"/>
            <a:chOff x="3869308" y="506149"/>
            <a:chExt cx="4313769" cy="900000"/>
          </a:xfrm>
        </p:grpSpPr>
        <p:sp>
          <p:nvSpPr>
            <p:cNvPr id="47" name="Rectangle 46">
              <a:extLst>
                <a:ext uri="{FF2B5EF4-FFF2-40B4-BE49-F238E27FC236}">
                  <a16:creationId xmlns:a16="http://schemas.microsoft.com/office/drawing/2014/main" id="{28412E41-7DBE-5037-2CC5-1A7456A17FD4}"/>
                </a:ext>
              </a:extLst>
            </p:cNvPr>
            <p:cNvSpPr/>
            <p:nvPr/>
          </p:nvSpPr>
          <p:spPr>
            <a:xfrm>
              <a:off x="3869308" y="506149"/>
              <a:ext cx="4313769" cy="900000"/>
            </a:xfrm>
            <a:prstGeom prst="rect">
              <a:avLst/>
            </a:prstGeom>
            <a:solidFill>
              <a:schemeClr val="accent5">
                <a:lumMod val="20000"/>
                <a:lumOff val="8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b="1" dirty="0">
                  <a:solidFill>
                    <a:schemeClr val="tx1"/>
                  </a:solidFill>
                  <a:effectLst/>
                  <a:latin typeface="Calibri Light" panose="020F0302020204030204" pitchFamily="34" charset="0"/>
                  <a:ea typeface="Times New Roman" panose="02020603050405020304" pitchFamily="18" charset="0"/>
                </a:rPr>
                <a:t>PRE-DIAGNOSIS</a:t>
              </a:r>
              <a:endParaRPr lang="en-GB" sz="1050" b="1" dirty="0">
                <a:solidFill>
                  <a:schemeClr val="tx1"/>
                </a:solidFill>
                <a:effectLst/>
                <a:latin typeface="Times New Roman" panose="02020603050405020304" pitchFamily="18" charset="0"/>
                <a:ea typeface="Times New Roman" panose="02020603050405020304" pitchFamily="18" charset="0"/>
              </a:endParaRPr>
            </a:p>
          </p:txBody>
        </p:sp>
        <p:sp>
          <p:nvSpPr>
            <p:cNvPr id="46" name="Rectangle 416">
              <a:extLst>
                <a:ext uri="{FF2B5EF4-FFF2-40B4-BE49-F238E27FC236}">
                  <a16:creationId xmlns:a16="http://schemas.microsoft.com/office/drawing/2014/main" id="{16BD0514-D035-6BEC-2872-C308440AEDE9}"/>
                </a:ext>
              </a:extLst>
            </p:cNvPr>
            <p:cNvSpPr/>
            <p:nvPr/>
          </p:nvSpPr>
          <p:spPr>
            <a:xfrm>
              <a:off x="5769657" y="699240"/>
              <a:ext cx="1869849" cy="538054"/>
            </a:xfrm>
            <a:custGeom>
              <a:avLst/>
              <a:gdLst>
                <a:gd name="connsiteX0" fmla="*/ 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0 w 1781925"/>
                <a:gd name="connsiteY4" fmla="*/ 0 h 538054"/>
                <a:gd name="connsiteX0" fmla="*/ 292100 w 1781925"/>
                <a:gd name="connsiteY0" fmla="*/ 0 h 538054"/>
                <a:gd name="connsiteX1" fmla="*/ 1781925 w 1781925"/>
                <a:gd name="connsiteY1" fmla="*/ 0 h 538054"/>
                <a:gd name="connsiteX2" fmla="*/ 1781925 w 1781925"/>
                <a:gd name="connsiteY2" fmla="*/ 538054 h 538054"/>
                <a:gd name="connsiteX3" fmla="*/ 0 w 1781925"/>
                <a:gd name="connsiteY3" fmla="*/ 538054 h 538054"/>
                <a:gd name="connsiteX4" fmla="*/ 292100 w 1781925"/>
                <a:gd name="connsiteY4" fmla="*/ 0 h 538054"/>
                <a:gd name="connsiteX0" fmla="*/ 292100 w 1995657"/>
                <a:gd name="connsiteY0" fmla="*/ 0 h 538054"/>
                <a:gd name="connsiteX1" fmla="*/ 1995657 w 1995657"/>
                <a:gd name="connsiteY1" fmla="*/ 6350 h 538054"/>
                <a:gd name="connsiteX2" fmla="*/ 1781925 w 1995657"/>
                <a:gd name="connsiteY2" fmla="*/ 538054 h 538054"/>
                <a:gd name="connsiteX3" fmla="*/ 0 w 1995657"/>
                <a:gd name="connsiteY3" fmla="*/ 538054 h 538054"/>
                <a:gd name="connsiteX4" fmla="*/ 292100 w 1995657"/>
                <a:gd name="connsiteY4" fmla="*/ 0 h 538054"/>
                <a:gd name="connsiteX0" fmla="*/ 292100 w 1992514"/>
                <a:gd name="connsiteY0" fmla="*/ 3175 h 541229"/>
                <a:gd name="connsiteX1" fmla="*/ 1992514 w 1992514"/>
                <a:gd name="connsiteY1" fmla="*/ 0 h 541229"/>
                <a:gd name="connsiteX2" fmla="*/ 1781925 w 1992514"/>
                <a:gd name="connsiteY2" fmla="*/ 541229 h 541229"/>
                <a:gd name="connsiteX3" fmla="*/ 0 w 1992514"/>
                <a:gd name="connsiteY3" fmla="*/ 541229 h 541229"/>
                <a:gd name="connsiteX4" fmla="*/ 292100 w 1992514"/>
                <a:gd name="connsiteY4" fmla="*/ 3175 h 541229"/>
                <a:gd name="connsiteX0" fmla="*/ 292100 w 2011373"/>
                <a:gd name="connsiteY0" fmla="*/ 3175 h 541229"/>
                <a:gd name="connsiteX1" fmla="*/ 2011373 w 2011373"/>
                <a:gd name="connsiteY1" fmla="*/ 0 h 541229"/>
                <a:gd name="connsiteX2" fmla="*/ 1781925 w 2011373"/>
                <a:gd name="connsiteY2" fmla="*/ 541229 h 541229"/>
                <a:gd name="connsiteX3" fmla="*/ 0 w 2011373"/>
                <a:gd name="connsiteY3" fmla="*/ 541229 h 541229"/>
                <a:gd name="connsiteX4" fmla="*/ 292100 w 2011373"/>
                <a:gd name="connsiteY4" fmla="*/ 3175 h 541229"/>
                <a:gd name="connsiteX0" fmla="*/ 292100 w 2060877"/>
                <a:gd name="connsiteY0" fmla="*/ 794 h 538848"/>
                <a:gd name="connsiteX1" fmla="*/ 2060877 w 2060877"/>
                <a:gd name="connsiteY1" fmla="*/ 0 h 538848"/>
                <a:gd name="connsiteX2" fmla="*/ 1781925 w 2060877"/>
                <a:gd name="connsiteY2" fmla="*/ 538848 h 538848"/>
                <a:gd name="connsiteX3" fmla="*/ 0 w 2060877"/>
                <a:gd name="connsiteY3" fmla="*/ 538848 h 538848"/>
                <a:gd name="connsiteX4" fmla="*/ 292100 w 2060877"/>
                <a:gd name="connsiteY4" fmla="*/ 794 h 538848"/>
                <a:gd name="connsiteX0" fmla="*/ 292100 w 2065591"/>
                <a:gd name="connsiteY0" fmla="*/ 0 h 538054"/>
                <a:gd name="connsiteX1" fmla="*/ 2065591 w 2065591"/>
                <a:gd name="connsiteY1" fmla="*/ 6350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0 h 538054"/>
                <a:gd name="connsiteX1" fmla="*/ 2065591 w 2065591"/>
                <a:gd name="connsiteY1" fmla="*/ 3968 h 538054"/>
                <a:gd name="connsiteX2" fmla="*/ 1781925 w 2065591"/>
                <a:gd name="connsiteY2" fmla="*/ 538054 h 538054"/>
                <a:gd name="connsiteX3" fmla="*/ 0 w 2065591"/>
                <a:gd name="connsiteY3" fmla="*/ 538054 h 538054"/>
                <a:gd name="connsiteX4" fmla="*/ 292100 w 2065591"/>
                <a:gd name="connsiteY4" fmla="*/ 0 h 538054"/>
                <a:gd name="connsiteX0" fmla="*/ 292100 w 2065591"/>
                <a:gd name="connsiteY0" fmla="*/ 794 h 538848"/>
                <a:gd name="connsiteX1" fmla="*/ 2065591 w 2065591"/>
                <a:gd name="connsiteY1" fmla="*/ 0 h 538848"/>
                <a:gd name="connsiteX2" fmla="*/ 1781925 w 2065591"/>
                <a:gd name="connsiteY2" fmla="*/ 538848 h 538848"/>
                <a:gd name="connsiteX3" fmla="*/ 0 w 2065591"/>
                <a:gd name="connsiteY3" fmla="*/ 538848 h 538848"/>
                <a:gd name="connsiteX4" fmla="*/ 292100 w 2065591"/>
                <a:gd name="connsiteY4" fmla="*/ 794 h 538848"/>
                <a:gd name="connsiteX0" fmla="*/ 292100 w 2065591"/>
                <a:gd name="connsiteY0" fmla="*/ 0 h 538054"/>
                <a:gd name="connsiteX1" fmla="*/ 2065591 w 2065591"/>
                <a:gd name="connsiteY1" fmla="*/ 1587 h 538054"/>
                <a:gd name="connsiteX2" fmla="*/ 1781925 w 2065591"/>
                <a:gd name="connsiteY2" fmla="*/ 538054 h 538054"/>
                <a:gd name="connsiteX3" fmla="*/ 0 w 2065591"/>
                <a:gd name="connsiteY3" fmla="*/ 538054 h 538054"/>
                <a:gd name="connsiteX4" fmla="*/ 292100 w 2065591"/>
                <a:gd name="connsiteY4" fmla="*/ 0 h 538054"/>
                <a:gd name="connsiteX0" fmla="*/ 292100 w 2079736"/>
                <a:gd name="connsiteY0" fmla="*/ 0 h 538054"/>
                <a:gd name="connsiteX1" fmla="*/ 2079736 w 2079736"/>
                <a:gd name="connsiteY1" fmla="*/ 1587 h 538054"/>
                <a:gd name="connsiteX2" fmla="*/ 1781925 w 2079736"/>
                <a:gd name="connsiteY2" fmla="*/ 538054 h 538054"/>
                <a:gd name="connsiteX3" fmla="*/ 0 w 2079736"/>
                <a:gd name="connsiteY3" fmla="*/ 538054 h 538054"/>
                <a:gd name="connsiteX4" fmla="*/ 292100 w 2079736"/>
                <a:gd name="connsiteY4" fmla="*/ 0 h 538054"/>
                <a:gd name="connsiteX0" fmla="*/ 183662 w 1971298"/>
                <a:gd name="connsiteY0" fmla="*/ 0 h 538054"/>
                <a:gd name="connsiteX1" fmla="*/ 1971298 w 1971298"/>
                <a:gd name="connsiteY1" fmla="*/ 1587 h 538054"/>
                <a:gd name="connsiteX2" fmla="*/ 1673487 w 1971298"/>
                <a:gd name="connsiteY2" fmla="*/ 538054 h 538054"/>
                <a:gd name="connsiteX3" fmla="*/ 0 w 1971298"/>
                <a:gd name="connsiteY3" fmla="*/ 535673 h 538054"/>
                <a:gd name="connsiteX4" fmla="*/ 183662 w 1971298"/>
                <a:gd name="connsiteY4" fmla="*/ 0 h 538054"/>
                <a:gd name="connsiteX0" fmla="*/ 183662 w 1829858"/>
                <a:gd name="connsiteY0" fmla="*/ 0 h 538054"/>
                <a:gd name="connsiteX1" fmla="*/ 1829858 w 1829858"/>
                <a:gd name="connsiteY1" fmla="*/ 3969 h 538054"/>
                <a:gd name="connsiteX2" fmla="*/ 1673487 w 1829858"/>
                <a:gd name="connsiteY2" fmla="*/ 538054 h 538054"/>
                <a:gd name="connsiteX3" fmla="*/ 0 w 1829858"/>
                <a:gd name="connsiteY3" fmla="*/ 535673 h 538054"/>
                <a:gd name="connsiteX4" fmla="*/ 183662 w 1829858"/>
                <a:gd name="connsiteY4" fmla="*/ 0 h 538054"/>
                <a:gd name="connsiteX0" fmla="*/ 183662 w 1815714"/>
                <a:gd name="connsiteY0" fmla="*/ 0 h 538054"/>
                <a:gd name="connsiteX1" fmla="*/ 1815714 w 1815714"/>
                <a:gd name="connsiteY1" fmla="*/ 3969 h 538054"/>
                <a:gd name="connsiteX2" fmla="*/ 1673487 w 1815714"/>
                <a:gd name="connsiteY2" fmla="*/ 538054 h 538054"/>
                <a:gd name="connsiteX3" fmla="*/ 0 w 1815714"/>
                <a:gd name="connsiteY3" fmla="*/ 535673 h 538054"/>
                <a:gd name="connsiteX4" fmla="*/ 183662 w 1815714"/>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3969 h 538054"/>
                <a:gd name="connsiteX2" fmla="*/ 1673487 w 1803927"/>
                <a:gd name="connsiteY2" fmla="*/ 538054 h 538054"/>
                <a:gd name="connsiteX3" fmla="*/ 0 w 1803927"/>
                <a:gd name="connsiteY3" fmla="*/ 535673 h 538054"/>
                <a:gd name="connsiteX4" fmla="*/ 183662 w 1803927"/>
                <a:gd name="connsiteY4" fmla="*/ 0 h 538054"/>
                <a:gd name="connsiteX0" fmla="*/ 183662 w 1803927"/>
                <a:gd name="connsiteY0" fmla="*/ 0 h 538054"/>
                <a:gd name="connsiteX1" fmla="*/ 1803927 w 1803927"/>
                <a:gd name="connsiteY1" fmla="*/ 1587 h 538054"/>
                <a:gd name="connsiteX2" fmla="*/ 1673487 w 1803927"/>
                <a:gd name="connsiteY2" fmla="*/ 538054 h 538054"/>
                <a:gd name="connsiteX3" fmla="*/ 0 w 1803927"/>
                <a:gd name="connsiteY3" fmla="*/ 535673 h 538054"/>
                <a:gd name="connsiteX4" fmla="*/ 183662 w 1803927"/>
                <a:gd name="connsiteY4" fmla="*/ 0 h 538054"/>
                <a:gd name="connsiteX0" fmla="*/ 183662 w 1851074"/>
                <a:gd name="connsiteY0" fmla="*/ 0 h 538054"/>
                <a:gd name="connsiteX1" fmla="*/ 1851074 w 1851074"/>
                <a:gd name="connsiteY1" fmla="*/ 1587 h 538054"/>
                <a:gd name="connsiteX2" fmla="*/ 1673487 w 1851074"/>
                <a:gd name="connsiteY2" fmla="*/ 538054 h 538054"/>
                <a:gd name="connsiteX3" fmla="*/ 0 w 1851074"/>
                <a:gd name="connsiteY3" fmla="*/ 535673 h 538054"/>
                <a:gd name="connsiteX4" fmla="*/ 183662 w 1851074"/>
                <a:gd name="connsiteY4" fmla="*/ 0 h 53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74" h="538054">
                  <a:moveTo>
                    <a:pt x="183662" y="0"/>
                  </a:moveTo>
                  <a:lnTo>
                    <a:pt x="1851074" y="1587"/>
                  </a:lnTo>
                  <a:lnTo>
                    <a:pt x="1673487" y="538054"/>
                  </a:lnTo>
                  <a:lnTo>
                    <a:pt x="0" y="535673"/>
                  </a:lnTo>
                  <a:lnTo>
                    <a:pt x="183662" y="0"/>
                  </a:lnTo>
                  <a:close/>
                </a:path>
              </a:pathLst>
            </a:custGeom>
            <a:solidFill>
              <a:srgbClr val="0070C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ctr" anchorCtr="0" forceAA="0" compatLnSpc="1">
              <a:prstTxWarp prst="textNoShape">
                <a:avLst/>
              </a:prstTxWarp>
              <a:noAutofit/>
            </a:bodyPr>
            <a:lstStyle/>
            <a:p>
              <a:pPr algn="ctr"/>
              <a:r>
                <a:rPr lang="en-GB" sz="1000" b="1" dirty="0">
                  <a:effectLst/>
                  <a:latin typeface="Calibri Light" panose="020F0302020204030204" pitchFamily="34" charset="0"/>
                  <a:ea typeface="Times New Roman" panose="02020603050405020304" pitchFamily="18" charset="0"/>
                </a:rPr>
                <a:t>Pre-diagnosis care</a:t>
              </a:r>
              <a:endParaRPr lang="en-GB" sz="1000" dirty="0">
                <a:effectLst/>
                <a:latin typeface="Times New Roman" panose="02020603050405020304" pitchFamily="18" charset="0"/>
                <a:ea typeface="Times New Roman" panose="02020603050405020304" pitchFamily="18" charset="0"/>
              </a:endParaRPr>
            </a:p>
            <a:p>
              <a:pPr algn="ctr"/>
              <a:br>
                <a:rPr lang="en-GB" sz="300" dirty="0">
                  <a:effectLst/>
                  <a:latin typeface="Calibri Light" panose="020F0302020204030204" pitchFamily="34" charset="0"/>
                  <a:ea typeface="Times New Roman" panose="02020603050405020304" pitchFamily="18" charset="0"/>
                </a:rPr>
              </a:br>
              <a:r>
                <a:rPr lang="en-GB" sz="300" dirty="0">
                  <a:effectLst/>
                  <a:latin typeface="Calibri Light" panose="020F0302020204030204" pitchFamily="34" charset="0"/>
                  <a:ea typeface="Times New Roman" panose="02020603050405020304" pitchFamily="18" charset="0"/>
                </a:rPr>
                <a:t>         </a:t>
              </a:r>
              <a:r>
                <a:rPr lang="en-GB" sz="800" i="1" dirty="0">
                  <a:effectLst/>
                  <a:latin typeface="Calibri Light" panose="020F0302020204030204" pitchFamily="34" charset="0"/>
                  <a:ea typeface="Times New Roman" panose="02020603050405020304" pitchFamily="18" charset="0"/>
                </a:rPr>
                <a:t>Pre-emptive intervention to support</a:t>
              </a:r>
              <a:br>
                <a:rPr lang="en-GB" sz="800" i="1" dirty="0">
                  <a:effectLst/>
                  <a:latin typeface="Calibri Light" panose="020F0302020204030204" pitchFamily="34" charset="0"/>
                  <a:ea typeface="Times New Roman" panose="02020603050405020304" pitchFamily="18" charset="0"/>
                </a:rPr>
              </a:br>
              <a:r>
                <a:rPr lang="en-GB" sz="800" i="1" dirty="0">
                  <a:effectLst/>
                  <a:latin typeface="Calibri Light" panose="020F0302020204030204" pitchFamily="34" charset="0"/>
                  <a:ea typeface="Times New Roman" panose="02020603050405020304" pitchFamily="18" charset="0"/>
                </a:rPr>
                <a:t>social interaction skill development</a:t>
              </a:r>
              <a:endParaRPr lang="en-GB" sz="1000" dirty="0">
                <a:effectLst/>
                <a:latin typeface="Times New Roman" panose="02020603050405020304" pitchFamily="18" charset="0"/>
                <a:ea typeface="Times New Roman" panose="02020603050405020304" pitchFamily="18" charset="0"/>
              </a:endParaRPr>
            </a:p>
          </p:txBody>
        </p:sp>
        <p:sp>
          <p:nvSpPr>
            <p:cNvPr id="48" name="Rectangle 47">
              <a:extLst>
                <a:ext uri="{FF2B5EF4-FFF2-40B4-BE49-F238E27FC236}">
                  <a16:creationId xmlns:a16="http://schemas.microsoft.com/office/drawing/2014/main" id="{9E51683F-D3B0-E1FE-1223-05A0EFD074EB}"/>
                </a:ext>
              </a:extLst>
            </p:cNvPr>
            <p:cNvSpPr/>
            <p:nvPr/>
          </p:nvSpPr>
          <p:spPr>
            <a:xfrm>
              <a:off x="4525189" y="697526"/>
              <a:ext cx="1382610" cy="538054"/>
            </a:xfrm>
            <a:custGeom>
              <a:avLst/>
              <a:gdLst>
                <a:gd name="connsiteX0" fmla="*/ 0 w 1804713"/>
                <a:gd name="connsiteY0" fmla="*/ 0 h 550652"/>
                <a:gd name="connsiteX1" fmla="*/ 1804713 w 1804713"/>
                <a:gd name="connsiteY1" fmla="*/ 0 h 550652"/>
                <a:gd name="connsiteX2" fmla="*/ 1804713 w 1804713"/>
                <a:gd name="connsiteY2" fmla="*/ 550652 h 550652"/>
                <a:gd name="connsiteX3" fmla="*/ 0 w 1804713"/>
                <a:gd name="connsiteY3" fmla="*/ 550652 h 550652"/>
                <a:gd name="connsiteX4" fmla="*/ 0 w 1804713"/>
                <a:gd name="connsiteY4" fmla="*/ 0 h 550652"/>
                <a:gd name="connsiteX0" fmla="*/ 0 w 1804713"/>
                <a:gd name="connsiteY0" fmla="*/ 0 h 553827"/>
                <a:gd name="connsiteX1" fmla="*/ 1804713 w 1804713"/>
                <a:gd name="connsiteY1" fmla="*/ 0 h 553827"/>
                <a:gd name="connsiteX2" fmla="*/ 1503088 w 1804713"/>
                <a:gd name="connsiteY2" fmla="*/ 553827 h 553827"/>
                <a:gd name="connsiteX3" fmla="*/ 0 w 1804713"/>
                <a:gd name="connsiteY3" fmla="*/ 550652 h 553827"/>
                <a:gd name="connsiteX4" fmla="*/ 0 w 1804713"/>
                <a:gd name="connsiteY4" fmla="*/ 0 h 553827"/>
                <a:gd name="connsiteX0" fmla="*/ 0 w 1804713"/>
                <a:gd name="connsiteY0" fmla="*/ 0 h 550652"/>
                <a:gd name="connsiteX1" fmla="*/ 1804713 w 1804713"/>
                <a:gd name="connsiteY1" fmla="*/ 0 h 550652"/>
                <a:gd name="connsiteX2" fmla="*/ 1505469 w 1804713"/>
                <a:gd name="connsiteY2" fmla="*/ 549065 h 550652"/>
                <a:gd name="connsiteX3" fmla="*/ 0 w 1804713"/>
                <a:gd name="connsiteY3" fmla="*/ 550652 h 550652"/>
                <a:gd name="connsiteX4" fmla="*/ 0 w 1804713"/>
                <a:gd name="connsiteY4" fmla="*/ 0 h 550652"/>
                <a:gd name="connsiteX0" fmla="*/ 0 w 1666239"/>
                <a:gd name="connsiteY0" fmla="*/ 0 h 550652"/>
                <a:gd name="connsiteX1" fmla="*/ 1666239 w 1666239"/>
                <a:gd name="connsiteY1" fmla="*/ 0 h 550652"/>
                <a:gd name="connsiteX2" fmla="*/ 1505469 w 1666239"/>
                <a:gd name="connsiteY2" fmla="*/ 549065 h 550652"/>
                <a:gd name="connsiteX3" fmla="*/ 0 w 1666239"/>
                <a:gd name="connsiteY3" fmla="*/ 550652 h 550652"/>
                <a:gd name="connsiteX4" fmla="*/ 0 w 1666239"/>
                <a:gd name="connsiteY4" fmla="*/ 0 h 550652"/>
                <a:gd name="connsiteX0" fmla="*/ 0 w 1713989"/>
                <a:gd name="connsiteY0" fmla="*/ 0 h 550652"/>
                <a:gd name="connsiteX1" fmla="*/ 1713989 w 1713989"/>
                <a:gd name="connsiteY1" fmla="*/ 0 h 550652"/>
                <a:gd name="connsiteX2" fmla="*/ 1505469 w 1713989"/>
                <a:gd name="connsiteY2" fmla="*/ 549065 h 550652"/>
                <a:gd name="connsiteX3" fmla="*/ 0 w 1713989"/>
                <a:gd name="connsiteY3" fmla="*/ 550652 h 550652"/>
                <a:gd name="connsiteX4" fmla="*/ 0 w 1713989"/>
                <a:gd name="connsiteY4" fmla="*/ 0 h 550652"/>
                <a:gd name="connsiteX0" fmla="*/ 0 w 1685339"/>
                <a:gd name="connsiteY0" fmla="*/ 0 h 550652"/>
                <a:gd name="connsiteX1" fmla="*/ 1685339 w 1685339"/>
                <a:gd name="connsiteY1" fmla="*/ 0 h 550652"/>
                <a:gd name="connsiteX2" fmla="*/ 1505469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43546 w 1685339"/>
                <a:gd name="connsiteY2" fmla="*/ 549065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51286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5828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5 h 550652"/>
                <a:gd name="connsiteX3" fmla="*/ 0 w 1685339"/>
                <a:gd name="connsiteY3" fmla="*/ 550652 h 550652"/>
                <a:gd name="connsiteX4" fmla="*/ 0 w 1685339"/>
                <a:gd name="connsiteY4" fmla="*/ 0 h 550652"/>
                <a:gd name="connsiteX0" fmla="*/ 0 w 1685339"/>
                <a:gd name="connsiteY0" fmla="*/ 0 h 555541"/>
                <a:gd name="connsiteX1" fmla="*/ 1685339 w 1685339"/>
                <a:gd name="connsiteY1" fmla="*/ 0 h 555541"/>
                <a:gd name="connsiteX2" fmla="*/ 1462897 w 1685339"/>
                <a:gd name="connsiteY2" fmla="*/ 555541 h 555541"/>
                <a:gd name="connsiteX3" fmla="*/ 0 w 1685339"/>
                <a:gd name="connsiteY3" fmla="*/ 550652 h 555541"/>
                <a:gd name="connsiteX4" fmla="*/ 0 w 1685339"/>
                <a:gd name="connsiteY4" fmla="*/ 0 h 555541"/>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0652"/>
                <a:gd name="connsiteX1" fmla="*/ 1685339 w 1685339"/>
                <a:gd name="connsiteY1" fmla="*/ 0 h 550652"/>
                <a:gd name="connsiteX2" fmla="*/ 1462897 w 1685339"/>
                <a:gd name="connsiteY2" fmla="*/ 549066 h 550652"/>
                <a:gd name="connsiteX3" fmla="*/ 0 w 1685339"/>
                <a:gd name="connsiteY3" fmla="*/ 550652 h 550652"/>
                <a:gd name="connsiteX4" fmla="*/ 0 w 1685339"/>
                <a:gd name="connsiteY4" fmla="*/ 0 h 550652"/>
                <a:gd name="connsiteX0" fmla="*/ 0 w 1685339"/>
                <a:gd name="connsiteY0" fmla="*/ 0 h 552304"/>
                <a:gd name="connsiteX1" fmla="*/ 1685339 w 1685339"/>
                <a:gd name="connsiteY1" fmla="*/ 0 h 552304"/>
                <a:gd name="connsiteX2" fmla="*/ 1459027 w 1685339"/>
                <a:gd name="connsiteY2" fmla="*/ 552304 h 552304"/>
                <a:gd name="connsiteX3" fmla="*/ 0 w 1685339"/>
                <a:gd name="connsiteY3" fmla="*/ 550652 h 552304"/>
                <a:gd name="connsiteX4" fmla="*/ 0 w 1685339"/>
                <a:gd name="connsiteY4" fmla="*/ 0 h 55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39" h="552304">
                  <a:moveTo>
                    <a:pt x="0" y="0"/>
                  </a:moveTo>
                  <a:lnTo>
                    <a:pt x="1685339" y="0"/>
                  </a:lnTo>
                  <a:lnTo>
                    <a:pt x="1459027" y="552304"/>
                  </a:lnTo>
                  <a:lnTo>
                    <a:pt x="0" y="550652"/>
                  </a:lnTo>
                  <a:lnTo>
                    <a:pt x="0" y="0"/>
                  </a:lnTo>
                  <a:close/>
                </a:path>
              </a:pathLst>
            </a:custGeom>
            <a:solidFill>
              <a:srgbClr val="00B0F0"/>
            </a:solidFill>
            <a:ln w="28575">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0" rIns="144000" bIns="0" numCol="1" spcCol="0" rtlCol="0" fromWordArt="0" anchor="ctr" anchorCtr="0" forceAA="0" compatLnSpc="1">
              <a:prstTxWarp prst="textNoShape">
                <a:avLst/>
              </a:prstTxWarp>
              <a:noAutofit/>
            </a:bodyPr>
            <a:lstStyle/>
            <a:p>
              <a:pPr algn="ctr"/>
              <a:r>
                <a:rPr lang="en-GB" sz="1000" b="1" dirty="0">
                  <a:solidFill>
                    <a:schemeClr val="bg1"/>
                  </a:solidFill>
                  <a:effectLst/>
                  <a:latin typeface="Calibri Light" panose="020F0302020204030204" pitchFamily="34" charset="0"/>
                  <a:ea typeface="Times New Roman" panose="02020603050405020304" pitchFamily="18" charset="0"/>
                </a:rPr>
                <a:t> Stepwise monitoring</a:t>
              </a:r>
            </a:p>
            <a:p>
              <a:pPr algn="ctr"/>
              <a:br>
                <a:rPr lang="en-GB" sz="300" dirty="0">
                  <a:solidFill>
                    <a:schemeClr val="bg1"/>
                  </a:solidFill>
                  <a:effectLst/>
                  <a:latin typeface="Calibri Light" panose="020F0302020204030204" pitchFamily="34" charset="0"/>
                  <a:ea typeface="Times New Roman" panose="02020603050405020304" pitchFamily="18" charset="0"/>
                </a:rPr>
              </a:br>
              <a:r>
                <a:rPr lang="en-GB" sz="800" i="1" dirty="0">
                  <a:solidFill>
                    <a:schemeClr val="bg1"/>
                  </a:solidFill>
                  <a:effectLst/>
                  <a:latin typeface="Calibri Light" panose="020F0302020204030204" pitchFamily="34" charset="0"/>
                  <a:ea typeface="Times New Roman" panose="02020603050405020304" pitchFamily="18" charset="0"/>
                </a:rPr>
                <a:t>To recognise divergent development</a:t>
              </a:r>
              <a:endParaRPr lang="en-GB" sz="400" dirty="0">
                <a:solidFill>
                  <a:schemeClr val="bg1"/>
                </a:solidFill>
                <a:effectLst/>
                <a:latin typeface="Times New Roman" panose="02020603050405020304" pitchFamily="18" charset="0"/>
                <a:ea typeface="Times New Roman" panose="02020603050405020304" pitchFamily="18" charset="0"/>
              </a:endParaRPr>
            </a:p>
          </p:txBody>
        </p:sp>
      </p:grpSp>
      <p:sp>
        <p:nvSpPr>
          <p:cNvPr id="6" name="TextBox 5">
            <a:extLst>
              <a:ext uri="{FF2B5EF4-FFF2-40B4-BE49-F238E27FC236}">
                <a16:creationId xmlns:a16="http://schemas.microsoft.com/office/drawing/2014/main" id="{387CD761-A24F-0E31-1151-60767B64F86D}"/>
              </a:ext>
            </a:extLst>
          </p:cNvPr>
          <p:cNvSpPr txBox="1"/>
          <p:nvPr/>
        </p:nvSpPr>
        <p:spPr>
          <a:xfrm>
            <a:off x="8870119" y="697526"/>
            <a:ext cx="1650211" cy="646331"/>
          </a:xfrm>
          <a:prstGeom prst="rect">
            <a:avLst/>
          </a:prstGeom>
          <a:noFill/>
        </p:spPr>
        <p:txBody>
          <a:bodyPr wrap="square" rtlCol="0">
            <a:spAutoFit/>
          </a:bodyPr>
          <a:lstStyle/>
          <a:p>
            <a:r>
              <a:rPr lang="en-US" i="1" dirty="0">
                <a:solidFill>
                  <a:schemeClr val="accent6">
                    <a:lumMod val="75000"/>
                  </a:schemeClr>
                </a:solidFill>
              </a:rPr>
              <a:t>SACS-R</a:t>
            </a:r>
          </a:p>
          <a:p>
            <a:r>
              <a:rPr lang="en-US" b="1" i="1" dirty="0" err="1">
                <a:solidFill>
                  <a:schemeClr val="accent6">
                    <a:lumMod val="75000"/>
                  </a:schemeClr>
                </a:solidFill>
              </a:rPr>
              <a:t>iBASIS</a:t>
            </a:r>
            <a:r>
              <a:rPr lang="en-US" b="1" i="1" dirty="0">
                <a:solidFill>
                  <a:schemeClr val="accent6">
                    <a:lumMod val="75000"/>
                  </a:schemeClr>
                </a:solidFill>
              </a:rPr>
              <a:t> therapy</a:t>
            </a:r>
          </a:p>
        </p:txBody>
      </p:sp>
      <p:sp>
        <p:nvSpPr>
          <p:cNvPr id="7" name="TextBox 6">
            <a:extLst>
              <a:ext uri="{FF2B5EF4-FFF2-40B4-BE49-F238E27FC236}">
                <a16:creationId xmlns:a16="http://schemas.microsoft.com/office/drawing/2014/main" id="{91A41286-03D4-FDAA-CAEB-818C741683C1}"/>
              </a:ext>
            </a:extLst>
          </p:cNvPr>
          <p:cNvSpPr txBox="1"/>
          <p:nvPr/>
        </p:nvSpPr>
        <p:spPr>
          <a:xfrm>
            <a:off x="8938885" y="3458908"/>
            <a:ext cx="1843668" cy="369332"/>
          </a:xfrm>
          <a:prstGeom prst="rect">
            <a:avLst/>
          </a:prstGeom>
          <a:noFill/>
        </p:spPr>
        <p:txBody>
          <a:bodyPr wrap="square" rtlCol="0">
            <a:spAutoFit/>
          </a:bodyPr>
          <a:lstStyle/>
          <a:p>
            <a:r>
              <a:rPr lang="en-US" b="1" i="1" dirty="0">
                <a:solidFill>
                  <a:schemeClr val="accent6">
                    <a:lumMod val="75000"/>
                  </a:schemeClr>
                </a:solidFill>
              </a:rPr>
              <a:t>PACT</a:t>
            </a:r>
            <a:endParaRPr lang="en-US" i="1" dirty="0">
              <a:solidFill>
                <a:schemeClr val="tx1">
                  <a:lumMod val="50000"/>
                  <a:lumOff val="50000"/>
                </a:schemeClr>
              </a:solidFill>
            </a:endParaRPr>
          </a:p>
        </p:txBody>
      </p:sp>
      <p:sp>
        <p:nvSpPr>
          <p:cNvPr id="12" name="TextBox 11">
            <a:extLst>
              <a:ext uri="{FF2B5EF4-FFF2-40B4-BE49-F238E27FC236}">
                <a16:creationId xmlns:a16="http://schemas.microsoft.com/office/drawing/2014/main" id="{B0DBC62C-685A-25D4-EE99-4ACED04B3DE9}"/>
              </a:ext>
            </a:extLst>
          </p:cNvPr>
          <p:cNvSpPr txBox="1"/>
          <p:nvPr/>
        </p:nvSpPr>
        <p:spPr>
          <a:xfrm>
            <a:off x="525780" y="3261360"/>
            <a:ext cx="2026920" cy="1323439"/>
          </a:xfrm>
          <a:prstGeom prst="rect">
            <a:avLst/>
          </a:prstGeom>
          <a:noFill/>
        </p:spPr>
        <p:txBody>
          <a:bodyPr wrap="square" rtlCol="0">
            <a:spAutoFit/>
          </a:bodyPr>
          <a:lstStyle/>
          <a:p>
            <a:r>
              <a:rPr lang="en-US" sz="2000" b="1" dirty="0"/>
              <a:t>Implementation in UK, </a:t>
            </a:r>
          </a:p>
          <a:p>
            <a:r>
              <a:rPr lang="en-US" sz="2000" b="1" dirty="0"/>
              <a:t>W Australia, South Asia </a:t>
            </a:r>
          </a:p>
        </p:txBody>
      </p:sp>
    </p:spTree>
    <p:extLst>
      <p:ext uri="{BB962C8B-B14F-4D97-AF65-F5344CB8AC3E}">
        <p14:creationId xmlns:p14="http://schemas.microsoft.com/office/powerpoint/2010/main" val="299648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834A15-84EF-20C1-1F10-D3710E9C2197}"/>
              </a:ext>
            </a:extLst>
          </p:cNvPr>
          <p:cNvSpPr>
            <a:spLocks noGrp="1"/>
          </p:cNvSpPr>
          <p:nvPr>
            <p:ph type="title"/>
          </p:nvPr>
        </p:nvSpPr>
        <p:spPr>
          <a:xfrm>
            <a:off x="2555631" y="1441938"/>
            <a:ext cx="7080738" cy="3974124"/>
          </a:xfrm>
        </p:spPr>
        <p:txBody>
          <a:bodyPr>
            <a:normAutofit/>
          </a:bodyPr>
          <a:lstStyle/>
          <a:p>
            <a:pPr algn="ctr"/>
            <a:r>
              <a:rPr lang="en-US" sz="5400" dirty="0"/>
              <a:t>IMPLEMENTATION IN UK NHS</a:t>
            </a:r>
            <a:br>
              <a:rPr lang="en-US" sz="5400" dirty="0"/>
            </a:br>
            <a:r>
              <a:rPr lang="en-GB" sz="3200" dirty="0"/>
              <a:t>01/04/2022- 30/06/2024</a:t>
            </a:r>
            <a:br>
              <a:rPr lang="en-GB" sz="3200" dirty="0"/>
            </a:br>
            <a:endParaRPr lang="en-US" sz="5400" dirty="0"/>
          </a:p>
        </p:txBody>
      </p:sp>
    </p:spTree>
    <p:extLst>
      <p:ext uri="{BB962C8B-B14F-4D97-AF65-F5344CB8AC3E}">
        <p14:creationId xmlns:p14="http://schemas.microsoft.com/office/powerpoint/2010/main" val="604628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182CAD-58E1-E89E-92C6-3ED1DE85D114}"/>
              </a:ext>
            </a:extLst>
          </p:cNvPr>
          <p:cNvSpPr>
            <a:spLocks noGrp="1"/>
          </p:cNvSpPr>
          <p:nvPr>
            <p:ph type="title"/>
          </p:nvPr>
        </p:nvSpPr>
        <p:spPr/>
        <p:txBody>
          <a:bodyPr/>
          <a:lstStyle/>
          <a:p>
            <a:r>
              <a:rPr lang="en-US" i="1" dirty="0">
                <a:solidFill>
                  <a:srgbClr val="BC0003"/>
                </a:solidFill>
              </a:rPr>
              <a:t>Detection successful </a:t>
            </a:r>
          </a:p>
        </p:txBody>
      </p:sp>
      <p:sp>
        <p:nvSpPr>
          <p:cNvPr id="5" name="Content Placeholder 4">
            <a:extLst>
              <a:ext uri="{FF2B5EF4-FFF2-40B4-BE49-F238E27FC236}">
                <a16:creationId xmlns:a16="http://schemas.microsoft.com/office/drawing/2014/main" id="{DEF58296-3DEE-9E51-FE2D-33AD72926AE8}"/>
              </a:ext>
            </a:extLst>
          </p:cNvPr>
          <p:cNvSpPr>
            <a:spLocks noGrp="1"/>
          </p:cNvSpPr>
          <p:nvPr>
            <p:ph idx="1"/>
          </p:nvPr>
        </p:nvSpPr>
        <p:spPr/>
        <p:txBody>
          <a:bodyPr/>
          <a:lstStyle/>
          <a:p>
            <a:pPr marL="342900" lvl="0" indent="-342900">
              <a:buFont typeface="Arial" panose="020B0604020202020204" pitchFamily="34" charset="0"/>
              <a:buChar char="•"/>
            </a:pPr>
            <a:r>
              <a:rPr lang="en-GB" sz="2400" b="1" dirty="0">
                <a:latin typeface="Calibri" panose="020F0502020204030204" pitchFamily="34" charset="0"/>
                <a:ea typeface="Times New Roman" panose="02020603050405020304" pitchFamily="18" charset="0"/>
              </a:rPr>
              <a:t>SACS-R</a:t>
            </a:r>
            <a:r>
              <a:rPr lang="en-GB" sz="2400" dirty="0">
                <a:latin typeface="Calibri" panose="020F0502020204030204" pitchFamily="34" charset="0"/>
                <a:ea typeface="Times New Roman" panose="02020603050405020304" pitchFamily="18" charset="0"/>
              </a:rPr>
              <a:t> feasible in training and implementation across multiple professional groups </a:t>
            </a:r>
          </a:p>
          <a:p>
            <a:pPr marL="342900" indent="-342900"/>
            <a:r>
              <a:rPr lang="en-GB" sz="2400" dirty="0">
                <a:latin typeface="Calibri" panose="020F0502020204030204" pitchFamily="34" charset="0"/>
                <a:ea typeface="Times New Roman" panose="02020603050405020304" pitchFamily="18" charset="0"/>
              </a:rPr>
              <a:t>Front-line staff like it - highlighting autism-trajectory concerns but also clarifying when autism is </a:t>
            </a:r>
            <a:r>
              <a:rPr lang="en-GB" sz="2400" b="1" dirty="0">
                <a:latin typeface="Calibri" panose="020F0502020204030204" pitchFamily="34" charset="0"/>
                <a:ea typeface="Times New Roman" panose="02020603050405020304" pitchFamily="18" charset="0"/>
              </a:rPr>
              <a:t>NOT</a:t>
            </a:r>
            <a:r>
              <a:rPr lang="en-GB" sz="2400" dirty="0">
                <a:latin typeface="Calibri" panose="020F0502020204030204" pitchFamily="34" charset="0"/>
                <a:ea typeface="Times New Roman" panose="02020603050405020304" pitchFamily="18" charset="0"/>
              </a:rPr>
              <a:t> likely</a:t>
            </a:r>
          </a:p>
          <a:p>
            <a:pPr marL="342900" indent="-342900"/>
            <a:r>
              <a:rPr lang="en-GB" sz="2400" dirty="0">
                <a:solidFill>
                  <a:srgbClr val="212121"/>
                </a:solidFill>
                <a:effectLst/>
                <a:latin typeface="Aptos" panose="020B0004020202020204" pitchFamily="34" charset="0"/>
                <a:ea typeface="Times New Roman" panose="02020603050405020304" pitchFamily="18" charset="0"/>
              </a:rPr>
              <a:t>Community study </a:t>
            </a:r>
            <a:r>
              <a:rPr lang="en-GB" sz="2400" dirty="0">
                <a:solidFill>
                  <a:srgbClr val="212121"/>
                </a:solidFill>
                <a:latin typeface="Aptos" panose="020B0004020202020204" pitchFamily="34" charset="0"/>
                <a:ea typeface="Times New Roman" panose="02020603050405020304" pitchFamily="18" charset="0"/>
              </a:rPr>
              <a:t>(N=612) –– </a:t>
            </a:r>
            <a:r>
              <a:rPr lang="en-GB" sz="2400" dirty="0">
                <a:solidFill>
                  <a:srgbClr val="BC0003"/>
                </a:solidFill>
                <a:latin typeface="Aptos" panose="020B0004020202020204" pitchFamily="34" charset="0"/>
                <a:ea typeface="Times New Roman" panose="02020603050405020304" pitchFamily="18" charset="0"/>
              </a:rPr>
              <a:t>8 </a:t>
            </a:r>
            <a:r>
              <a:rPr lang="en-GB" sz="2400" dirty="0">
                <a:solidFill>
                  <a:srgbClr val="212121"/>
                </a:solidFill>
                <a:latin typeface="Aptos" panose="020B0004020202020204" pitchFamily="34" charset="0"/>
                <a:ea typeface="Times New Roman" panose="02020603050405020304" pitchFamily="18" charset="0"/>
              </a:rPr>
              <a:t>SACS positive/</a:t>
            </a:r>
            <a:r>
              <a:rPr lang="en-GB" sz="2400" dirty="0">
                <a:solidFill>
                  <a:srgbClr val="BC0003"/>
                </a:solidFill>
                <a:latin typeface="Aptos" panose="020B0004020202020204" pitchFamily="34" charset="0"/>
                <a:ea typeface="Times New Roman" panose="02020603050405020304" pitchFamily="18" charset="0"/>
              </a:rPr>
              <a:t>135 (22%) </a:t>
            </a:r>
            <a:r>
              <a:rPr lang="en-GB" sz="2400" dirty="0">
                <a:solidFill>
                  <a:srgbClr val="212121"/>
                </a:solidFill>
                <a:latin typeface="Aptos" panose="020B0004020202020204" pitchFamily="34" charset="0"/>
                <a:ea typeface="Times New Roman" panose="02020603050405020304" pitchFamily="18" charset="0"/>
              </a:rPr>
              <a:t>opted-in </a:t>
            </a:r>
            <a:r>
              <a:rPr lang="en-GB" sz="2400" dirty="0">
                <a:latin typeface="Aptos" panose="020B0004020202020204" pitchFamily="34" charset="0"/>
                <a:ea typeface="Times New Roman" panose="02020603050405020304" pitchFamily="18" charset="0"/>
              </a:rPr>
              <a:t>(</a:t>
            </a:r>
            <a:r>
              <a:rPr lang="en-GB" sz="2400" dirty="0">
                <a:solidFill>
                  <a:srgbClr val="BC0003"/>
                </a:solidFill>
                <a:latin typeface="Aptos" panose="020B0004020202020204" pitchFamily="34" charset="0"/>
                <a:ea typeface="Times New Roman" panose="02020603050405020304" pitchFamily="18" charset="0"/>
              </a:rPr>
              <a:t>= 1.3% </a:t>
            </a:r>
            <a:r>
              <a:rPr lang="en-GB" sz="2400" dirty="0">
                <a:solidFill>
                  <a:srgbClr val="212121"/>
                </a:solidFill>
                <a:latin typeface="Aptos" panose="020B0004020202020204" pitchFamily="34" charset="0"/>
                <a:ea typeface="Times New Roman" panose="02020603050405020304" pitchFamily="18" charset="0"/>
              </a:rPr>
              <a:t>of the population approached)</a:t>
            </a:r>
          </a:p>
          <a:p>
            <a:pPr marL="342900" indent="-342900"/>
            <a:r>
              <a:rPr lang="en-GB" sz="2400" dirty="0">
                <a:solidFill>
                  <a:srgbClr val="212121"/>
                </a:solidFill>
                <a:latin typeface="Aptos" panose="020B0004020202020204" pitchFamily="34" charset="0"/>
                <a:ea typeface="Times New Roman" panose="02020603050405020304" pitchFamily="18" charset="0"/>
              </a:rPr>
              <a:t>Numbers feasible for </a:t>
            </a:r>
            <a:r>
              <a:rPr lang="en-GB" sz="2400" dirty="0" err="1">
                <a:solidFill>
                  <a:srgbClr val="212121"/>
                </a:solidFill>
                <a:latin typeface="Aptos" panose="020B0004020202020204" pitchFamily="34" charset="0"/>
                <a:ea typeface="Times New Roman" panose="02020603050405020304" pitchFamily="18" charset="0"/>
              </a:rPr>
              <a:t>iBASIS</a:t>
            </a:r>
            <a:r>
              <a:rPr lang="en-GB" sz="2400" dirty="0">
                <a:solidFill>
                  <a:srgbClr val="212121"/>
                </a:solidFill>
                <a:latin typeface="Aptos" panose="020B0004020202020204" pitchFamily="34" charset="0"/>
                <a:ea typeface="Times New Roman" panose="02020603050405020304" pitchFamily="18" charset="0"/>
              </a:rPr>
              <a:t> intervention and pathway </a:t>
            </a:r>
          </a:p>
          <a:p>
            <a:pPr marL="342900" indent="-342900"/>
            <a:endParaRPr lang="en-GB" sz="2400" dirty="0">
              <a:latin typeface="Calibri" panose="020F0502020204030204" pitchFamily="34"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585859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B7A4E-16DF-48E7-2485-D53D5BCE79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0F6C4-4EFC-D0BE-C0FB-1F6D13FDA46B}"/>
              </a:ext>
            </a:extLst>
          </p:cNvPr>
          <p:cNvSpPr>
            <a:spLocks noGrp="1"/>
          </p:cNvSpPr>
          <p:nvPr>
            <p:ph type="title"/>
          </p:nvPr>
        </p:nvSpPr>
        <p:spPr>
          <a:xfrm>
            <a:off x="686834" y="1422512"/>
            <a:ext cx="3200400" cy="4461163"/>
          </a:xfrm>
        </p:spPr>
        <p:txBody>
          <a:bodyPr>
            <a:normAutofit fontScale="90000"/>
          </a:bodyPr>
          <a:lstStyle/>
          <a:p>
            <a:r>
              <a:rPr lang="en-US" sz="2200" b="1" dirty="0">
                <a:solidFill>
                  <a:schemeClr val="accent6">
                    <a:lumMod val="75000"/>
                  </a:schemeClr>
                </a:solidFill>
                <a:effectLst/>
                <a:ea typeface="Calibri" panose="020F0502020204030204" pitchFamily="34" charset="0"/>
                <a:cs typeface="Arial" panose="020B0604020202020204" pitchFamily="34" charset="0"/>
              </a:rPr>
              <a:t>In first 18/12 operation </a:t>
            </a:r>
            <a:r>
              <a:rPr lang="en-US" sz="1800" dirty="0">
                <a:effectLst/>
                <a:ea typeface="Calibri" panose="020F0502020204030204" pitchFamily="34" charset="0"/>
                <a:cs typeface="Arial" panose="020B0604020202020204" pitchFamily="34" charset="0"/>
              </a:rPr>
              <a:t>- </a:t>
            </a:r>
            <a:br>
              <a:rPr lang="en-US" sz="1800" dirty="0">
                <a:effectLst/>
                <a:ea typeface="Calibri" panose="020F0502020204030204" pitchFamily="34" charset="0"/>
                <a:cs typeface="Arial" panose="020B0604020202020204" pitchFamily="34" charset="0"/>
              </a:rPr>
            </a:br>
            <a:br>
              <a:rPr lang="en-US" sz="1800" dirty="0">
                <a:effectLst/>
                <a:ea typeface="Calibri" panose="020F0502020204030204" pitchFamily="34" charset="0"/>
                <a:cs typeface="Arial" panose="020B0604020202020204" pitchFamily="34" charset="0"/>
              </a:rPr>
            </a:br>
            <a:r>
              <a:rPr lang="en-US" sz="2400" dirty="0">
                <a:effectLst/>
                <a:ea typeface="Calibri" panose="020F0502020204030204" pitchFamily="34" charset="0"/>
                <a:cs typeface="Arial" panose="020B0604020202020204" pitchFamily="34" charset="0"/>
              </a:rPr>
              <a:t>Wait time - referral to assessment down  by ~50%</a:t>
            </a:r>
            <a:br>
              <a:rPr lang="en-US" sz="2400" dirty="0">
                <a:effectLst/>
                <a:ea typeface="Calibri" panose="020F0502020204030204" pitchFamily="34" charset="0"/>
                <a:cs typeface="Arial" panose="020B0604020202020204" pitchFamily="34" charset="0"/>
              </a:rPr>
            </a:br>
            <a:r>
              <a:rPr lang="en-US" sz="2400" dirty="0">
                <a:effectLst/>
                <a:ea typeface="Calibri" panose="020F0502020204030204" pitchFamily="34" charset="0"/>
                <a:cs typeface="Arial" panose="020B0604020202020204" pitchFamily="34" charset="0"/>
              </a:rPr>
              <a:t>65.5 weeks - 34.4weeks</a:t>
            </a:r>
            <a:br>
              <a:rPr lang="en-US" sz="2400" dirty="0">
                <a:effectLst/>
                <a:ea typeface="Calibri" panose="020F0502020204030204" pitchFamily="34" charset="0"/>
                <a:cs typeface="Arial" panose="020B0604020202020204" pitchFamily="34" charset="0"/>
              </a:rPr>
            </a:br>
            <a:br>
              <a:rPr lang="en-US" sz="2400" dirty="0">
                <a:effectLst/>
                <a:ea typeface="Calibri" panose="020F0502020204030204" pitchFamily="34" charset="0"/>
                <a:cs typeface="Arial" panose="020B0604020202020204" pitchFamily="34" charset="0"/>
              </a:rPr>
            </a:br>
            <a:r>
              <a:rPr lang="en-US" sz="2400" dirty="0">
                <a:effectLst/>
                <a:ea typeface="Calibri" panose="020F0502020204030204" pitchFamily="34" charset="0"/>
                <a:cs typeface="Arial" panose="020B0604020202020204" pitchFamily="34" charset="0"/>
              </a:rPr>
              <a:t>Numbers on wait-list for assessment down by &gt;50%</a:t>
            </a:r>
            <a:br>
              <a:rPr lang="en-US" sz="2400" dirty="0">
                <a:effectLst/>
                <a:ea typeface="Calibri" panose="020F0502020204030204" pitchFamily="34" charset="0"/>
                <a:cs typeface="Arial" panose="020B0604020202020204" pitchFamily="34" charset="0"/>
              </a:rPr>
            </a:br>
            <a:r>
              <a:rPr lang="en-US" sz="2400" dirty="0">
                <a:effectLst/>
                <a:ea typeface="Calibri" panose="020F0502020204030204" pitchFamily="34" charset="0"/>
                <a:cs typeface="Arial" panose="020B0604020202020204" pitchFamily="34" charset="0"/>
              </a:rPr>
              <a:t> </a:t>
            </a:r>
            <a:br>
              <a:rPr lang="en-US" sz="2400" dirty="0">
                <a:effectLst/>
                <a:ea typeface="Calibri" panose="020F0502020204030204" pitchFamily="34" charset="0"/>
                <a:cs typeface="Arial" panose="020B0604020202020204" pitchFamily="34" charset="0"/>
              </a:rPr>
            </a:br>
            <a:r>
              <a:rPr lang="en-US" sz="2400" dirty="0">
                <a:effectLst/>
                <a:ea typeface="Calibri" panose="020F0502020204030204" pitchFamily="34" charset="0"/>
                <a:cs typeface="Arial" panose="020B0604020202020204" pitchFamily="34" charset="0"/>
              </a:rPr>
              <a:t>Of the sample of 100, 73% received an autism diagnosis </a:t>
            </a:r>
            <a:br>
              <a:rPr lang="en-US" sz="5400" dirty="0">
                <a:effectLst/>
                <a:ea typeface="Calibri" panose="020F0502020204030204" pitchFamily="34" charset="0"/>
                <a:cs typeface="Arial" panose="020B0604020202020204" pitchFamily="34" charset="0"/>
              </a:rPr>
            </a:br>
            <a:endParaRPr lang="en-GB" sz="4100" dirty="0">
              <a:solidFill>
                <a:srgbClr val="FFFFFF"/>
              </a:solidFill>
              <a:cs typeface="Calibri Light"/>
            </a:endParaRPr>
          </a:p>
        </p:txBody>
      </p:sp>
      <p:pic>
        <p:nvPicPr>
          <p:cNvPr id="4" name="Content Placeholder 3" descr="A graph with red and blue lines&#10;&#10;Description automatically generated">
            <a:extLst>
              <a:ext uri="{FF2B5EF4-FFF2-40B4-BE49-F238E27FC236}">
                <a16:creationId xmlns:a16="http://schemas.microsoft.com/office/drawing/2014/main" id="{AB22A79D-0A34-7426-8412-9F54206773BD}"/>
              </a:ext>
            </a:extLst>
          </p:cNvPr>
          <p:cNvPicPr>
            <a:picLocks noGrp="1" noChangeAspect="1"/>
          </p:cNvPicPr>
          <p:nvPr>
            <p:ph idx="1"/>
          </p:nvPr>
        </p:nvPicPr>
        <p:blipFill>
          <a:blip r:embed="rId2"/>
          <a:stretch>
            <a:fillRect/>
          </a:stretch>
        </p:blipFill>
        <p:spPr>
          <a:xfrm>
            <a:off x="4274466" y="1236133"/>
            <a:ext cx="7640278" cy="4223370"/>
          </a:xfrm>
        </p:spPr>
      </p:pic>
      <p:sp>
        <p:nvSpPr>
          <p:cNvPr id="6" name="TextBox 5">
            <a:extLst>
              <a:ext uri="{FF2B5EF4-FFF2-40B4-BE49-F238E27FC236}">
                <a16:creationId xmlns:a16="http://schemas.microsoft.com/office/drawing/2014/main" id="{93D85B2F-A5C0-39FD-6379-A0F201F37196}"/>
              </a:ext>
            </a:extLst>
          </p:cNvPr>
          <p:cNvSpPr txBox="1"/>
          <p:nvPr/>
        </p:nvSpPr>
        <p:spPr>
          <a:xfrm>
            <a:off x="3210812" y="5936881"/>
            <a:ext cx="7562850" cy="830997"/>
          </a:xfrm>
          <a:prstGeom prst="rect">
            <a:avLst/>
          </a:prstGeom>
          <a:noFill/>
        </p:spPr>
        <p:txBody>
          <a:bodyPr wrap="square" rtlCol="0">
            <a:spAutoFit/>
          </a:bodyPr>
          <a:lstStyle/>
          <a:p>
            <a:r>
              <a:rPr lang="en-GB" sz="1600" dirty="0"/>
              <a:t>NB: the initial flat line over the first year represents clearing the backlog of assessments already waiting, staff coming into post, and interventions starting, line gets steeper as the model starts running in full  </a:t>
            </a:r>
          </a:p>
        </p:txBody>
      </p:sp>
      <p:sp>
        <p:nvSpPr>
          <p:cNvPr id="3" name="TextBox 2">
            <a:extLst>
              <a:ext uri="{FF2B5EF4-FFF2-40B4-BE49-F238E27FC236}">
                <a16:creationId xmlns:a16="http://schemas.microsoft.com/office/drawing/2014/main" id="{C0E22CE2-227C-19AC-0579-D1FD87A7E5DF}"/>
              </a:ext>
            </a:extLst>
          </p:cNvPr>
          <p:cNvSpPr txBox="1"/>
          <p:nvPr/>
        </p:nvSpPr>
        <p:spPr>
          <a:xfrm>
            <a:off x="605117" y="376518"/>
            <a:ext cx="5782235" cy="707886"/>
          </a:xfrm>
          <a:prstGeom prst="rect">
            <a:avLst/>
          </a:prstGeom>
          <a:noFill/>
        </p:spPr>
        <p:txBody>
          <a:bodyPr wrap="square" rtlCol="0">
            <a:spAutoFit/>
          </a:bodyPr>
          <a:lstStyle/>
          <a:p>
            <a:r>
              <a:rPr lang="en-US" sz="4000" dirty="0">
                <a:solidFill>
                  <a:srgbClr val="BC0003"/>
                </a:solidFill>
              </a:rPr>
              <a:t>Wait list halved</a:t>
            </a:r>
          </a:p>
        </p:txBody>
      </p:sp>
    </p:spTree>
    <p:extLst>
      <p:ext uri="{BB962C8B-B14F-4D97-AF65-F5344CB8AC3E}">
        <p14:creationId xmlns:p14="http://schemas.microsoft.com/office/powerpoint/2010/main" val="1759103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1A7D2-4E2E-F210-6F64-DF1265689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7C7E6-4FB7-6830-973F-17CB8D403A66}"/>
              </a:ext>
            </a:extLst>
          </p:cNvPr>
          <p:cNvSpPr>
            <a:spLocks noGrp="1"/>
          </p:cNvSpPr>
          <p:nvPr>
            <p:ph type="title"/>
          </p:nvPr>
        </p:nvSpPr>
        <p:spPr>
          <a:xfrm>
            <a:off x="838200" y="149974"/>
            <a:ext cx="10515600" cy="643404"/>
          </a:xfrm>
        </p:spPr>
        <p:txBody>
          <a:bodyPr>
            <a:normAutofit/>
          </a:bodyPr>
          <a:lstStyle/>
          <a:p>
            <a:r>
              <a:rPr lang="en-US" sz="3600" i="1" dirty="0">
                <a:solidFill>
                  <a:srgbClr val="C00000"/>
                </a:solidFill>
              </a:rPr>
              <a:t>PACT</a:t>
            </a:r>
          </a:p>
        </p:txBody>
      </p:sp>
      <p:sp>
        <p:nvSpPr>
          <p:cNvPr id="3" name="Content Placeholder 2">
            <a:extLst>
              <a:ext uri="{FF2B5EF4-FFF2-40B4-BE49-F238E27FC236}">
                <a16:creationId xmlns:a16="http://schemas.microsoft.com/office/drawing/2014/main" id="{57A630F6-F2E0-EF0F-7DE1-428E1E495694}"/>
              </a:ext>
            </a:extLst>
          </p:cNvPr>
          <p:cNvSpPr>
            <a:spLocks noGrp="1"/>
          </p:cNvSpPr>
          <p:nvPr>
            <p:ph idx="1"/>
          </p:nvPr>
        </p:nvSpPr>
        <p:spPr>
          <a:xfrm>
            <a:off x="475131" y="968188"/>
            <a:ext cx="5818094" cy="2971800"/>
          </a:xfrm>
        </p:spPr>
        <p:txBody>
          <a:bodyPr/>
          <a:lstStyle/>
          <a:p>
            <a:pPr marL="0" indent="0">
              <a:buNone/>
            </a:pPr>
            <a:r>
              <a:rPr lang="en-GB" sz="2000" i="1" kern="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“We were told he would not have an imagination or really show love or connection with family or friends. Although easy to believe when you are told by a doctor, that is the farthest thing from the truth. Social reciprocity, eye contact, imagination, LOVE, are in each of our autistic kiddos when they are supported, heard and understood. PACT taught us as parents how to be the ones to show Cameron how meaningful every action, feeling, and form of communication is, and he finally felt heard.”</a:t>
            </a:r>
            <a:endParaRPr lang="en-GB" sz="20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
        <p:nvSpPr>
          <p:cNvPr id="4" name="TextBox 3">
            <a:extLst>
              <a:ext uri="{FF2B5EF4-FFF2-40B4-BE49-F238E27FC236}">
                <a16:creationId xmlns:a16="http://schemas.microsoft.com/office/drawing/2014/main" id="{391C67C9-D3F9-940B-8030-A03DECBA6D7B}"/>
              </a:ext>
            </a:extLst>
          </p:cNvPr>
          <p:cNvSpPr txBox="1"/>
          <p:nvPr/>
        </p:nvSpPr>
        <p:spPr>
          <a:xfrm>
            <a:off x="7032813" y="510993"/>
            <a:ext cx="4464422" cy="3754874"/>
          </a:xfrm>
          <a:prstGeom prst="rect">
            <a:avLst/>
          </a:prstGeom>
          <a:noFill/>
        </p:spPr>
        <p:txBody>
          <a:bodyPr wrap="square" rtlCol="0">
            <a:spAutoFit/>
          </a:bodyPr>
          <a:lstStyle/>
          <a:p>
            <a:r>
              <a:rPr lang="en-GB" sz="2000" i="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 think experiencing shared attention (in early PACT years) gave me that skill of knowing how to share; let's call it a shared experience…</a:t>
            </a:r>
          </a:p>
          <a:p>
            <a:r>
              <a:rPr lang="en-GB" sz="2000" i="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I thought, this person is interested in me, knows what I'm thinking and sees what I see</a:t>
            </a:r>
            <a:r>
              <a:rPr lang="en-GB" sz="2000" i="1"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GB" sz="2000" i="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en-GB" sz="2000" i="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Even my teachers seemed like friends in that relationship building; you felt like you were connected to someone. Even if it's just like a very small thing.”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i="1" kern="0" dirty="0">
                <a:effectLst/>
                <a:latin typeface="Times New Roman" panose="02020603050405020304" pitchFamily="18" charset="0"/>
                <a:ea typeface="Times New Roman" panose="02020603050405020304" pitchFamily="18" charset="0"/>
                <a:cs typeface="Times New Roman" panose="02020603050405020304" pitchFamily="18" charset="0"/>
              </a:rPr>
              <a:t>21-year-old who received PACT as a child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7CB2457-7E97-C2DD-1238-929EF658EF2A}"/>
              </a:ext>
            </a:extLst>
          </p:cNvPr>
          <p:cNvSpPr txBox="1"/>
          <p:nvPr/>
        </p:nvSpPr>
        <p:spPr>
          <a:xfrm>
            <a:off x="524440" y="4585447"/>
            <a:ext cx="10004606" cy="1908215"/>
          </a:xfrm>
          <a:prstGeom prst="rect">
            <a:avLst/>
          </a:prstGeom>
          <a:noFill/>
        </p:spPr>
        <p:txBody>
          <a:bodyPr wrap="square" rtlCol="0">
            <a:spAutoFit/>
          </a:bodyPr>
          <a:lstStyle/>
          <a:p>
            <a:r>
              <a:rPr lang="en-GB" sz="1800" i="1" kern="0"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2000" i="1" kern="0"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PACT has helped me feel confident in my own parenting. Everything I’m doing is how I wanted to be treated as a kid.  I wanted to feel heard. PACT has helped me come to terms with how I communicate.  If only my parents had had this when I was young.  Then I wouldn’t have felt like a burden because I couldn’t get my words out”. Very moving and shows how neurodiverse affirming PACT is for her.”</a:t>
            </a:r>
            <a:r>
              <a:rPr lang="en-GB" sz="2000" kern="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GB" kern="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GB" kern="0" dirty="0">
                <a:latin typeface="Times New Roman" panose="02020603050405020304" pitchFamily="18" charset="0"/>
                <a:ea typeface="Times New Roman" panose="02020603050405020304" pitchFamily="18" charset="0"/>
                <a:cs typeface="Times New Roman" panose="02020603050405020304" pitchFamily="18" charset="0"/>
              </a:rPr>
              <a:t>An autistic mother after PACT work with her autistic child</a:t>
            </a:r>
            <a:r>
              <a:rPr lang="en-GB" i="1" kern="0" dirty="0">
                <a:latin typeface="Times New Roman" panose="02020603050405020304" pitchFamily="18" charset="0"/>
                <a:ea typeface="Times New Roman" panose="02020603050405020304" pitchFamily="18"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80145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00000"/>
              </a:lnSpc>
            </a:pPr>
            <a:r>
              <a:rPr lang="en-GB" b="1" dirty="0">
                <a:solidFill>
                  <a:schemeClr val="accent6">
                    <a:lumMod val="75000"/>
                  </a:schemeClr>
                </a:solidFill>
              </a:rPr>
              <a:t>Goal-Based Outcome </a:t>
            </a:r>
            <a:r>
              <a:rPr lang="en-GB" dirty="0"/>
              <a:t>(</a:t>
            </a:r>
            <a:r>
              <a:rPr lang="en-GB" b="1" dirty="0"/>
              <a:t>GBO</a:t>
            </a:r>
            <a:r>
              <a:rPr lang="en-GB" dirty="0"/>
              <a:t>), Parent asked what they hope to achieve with the therapy, Individual measure, Scored on a scale 0-10</a:t>
            </a:r>
          </a:p>
          <a:p>
            <a:pPr marL="0" indent="0">
              <a:lnSpc>
                <a:spcPct val="100000"/>
              </a:lnSpc>
              <a:buNone/>
            </a:pPr>
            <a:endParaRPr lang="en-GB" dirty="0"/>
          </a:p>
          <a:p>
            <a:pPr>
              <a:lnSpc>
                <a:spcPct val="100000"/>
              </a:lnSpc>
            </a:pPr>
            <a:r>
              <a:rPr lang="en-GB" b="1" dirty="0">
                <a:solidFill>
                  <a:schemeClr val="accent6">
                    <a:lumMod val="75000"/>
                  </a:schemeClr>
                </a:solidFill>
              </a:rPr>
              <a:t>Sheffield Learning Disabilities Outcome Measure </a:t>
            </a:r>
            <a:r>
              <a:rPr lang="en-GB" dirty="0"/>
              <a:t>(</a:t>
            </a:r>
            <a:r>
              <a:rPr lang="en-GB" b="1" dirty="0"/>
              <a:t>SLDM</a:t>
            </a:r>
            <a:r>
              <a:rPr lang="en-GB" dirty="0"/>
              <a:t>), 7 questions, Agree/Disagree</a:t>
            </a:r>
          </a:p>
          <a:p>
            <a:pPr marL="0" indent="0">
              <a:lnSpc>
                <a:spcPct val="100000"/>
              </a:lnSpc>
              <a:buNone/>
            </a:pPr>
            <a:endParaRPr lang="en-GB" dirty="0"/>
          </a:p>
          <a:p>
            <a:pPr>
              <a:lnSpc>
                <a:spcPct val="100000"/>
              </a:lnSpc>
            </a:pPr>
            <a:r>
              <a:rPr lang="en-GB" b="1" dirty="0">
                <a:solidFill>
                  <a:schemeClr val="accent6">
                    <a:lumMod val="75000"/>
                  </a:schemeClr>
                </a:solidFill>
              </a:rPr>
              <a:t>Interaction Tally</a:t>
            </a:r>
            <a:r>
              <a:rPr lang="en-GB" dirty="0"/>
              <a:t>, Both parent and child interactions, Time1/Time2</a:t>
            </a:r>
          </a:p>
          <a:p>
            <a:pPr marL="0" indent="0">
              <a:buNone/>
            </a:pPr>
            <a:endParaRPr lang="en-GB" dirty="0"/>
          </a:p>
        </p:txBody>
      </p:sp>
      <p:sp>
        <p:nvSpPr>
          <p:cNvPr id="5" name="Title 4">
            <a:extLst>
              <a:ext uri="{FF2B5EF4-FFF2-40B4-BE49-F238E27FC236}">
                <a16:creationId xmlns:a16="http://schemas.microsoft.com/office/drawing/2014/main" id="{C048DFA0-EFC7-216B-882E-0803B0CB3018}"/>
              </a:ext>
            </a:extLst>
          </p:cNvPr>
          <p:cNvSpPr>
            <a:spLocks noGrp="1"/>
          </p:cNvSpPr>
          <p:nvPr>
            <p:ph type="title"/>
          </p:nvPr>
        </p:nvSpPr>
        <p:spPr>
          <a:xfrm>
            <a:off x="838200" y="365126"/>
            <a:ext cx="10515600" cy="939240"/>
          </a:xfrm>
        </p:spPr>
        <p:txBody>
          <a:bodyPr>
            <a:noAutofit/>
          </a:bodyPr>
          <a:lstStyle/>
          <a:p>
            <a:r>
              <a:rPr lang="en-US" sz="3600" b="1" i="1" dirty="0">
                <a:solidFill>
                  <a:srgbClr val="BC0003"/>
                </a:solidFill>
              </a:rPr>
              <a:t>Embedded clinical outcomes positive </a:t>
            </a:r>
            <a:r>
              <a:rPr lang="en-US" sz="3600" i="1" dirty="0">
                <a:solidFill>
                  <a:srgbClr val="BC0003"/>
                </a:solidFill>
              </a:rPr>
              <a:t>(uncontrolled)</a:t>
            </a:r>
          </a:p>
        </p:txBody>
      </p:sp>
    </p:spTree>
    <p:extLst>
      <p:ext uri="{BB962C8B-B14F-4D97-AF65-F5344CB8AC3E}">
        <p14:creationId xmlns:p14="http://schemas.microsoft.com/office/powerpoint/2010/main" val="3424354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45378"/>
          </a:xfrm>
        </p:spPr>
        <p:txBody>
          <a:bodyPr>
            <a:normAutofit fontScale="90000"/>
          </a:bodyPr>
          <a:lstStyle/>
          <a:p>
            <a:r>
              <a:rPr lang="en-GB" i="1" dirty="0">
                <a:solidFill>
                  <a:srgbClr val="C00000"/>
                </a:solidFill>
              </a:rPr>
              <a:t>Goal Based Outcomes – </a:t>
            </a:r>
            <a:r>
              <a:rPr lang="en-GB" i="1" dirty="0" err="1">
                <a:solidFill>
                  <a:srgbClr val="C00000"/>
                </a:solidFill>
              </a:rPr>
              <a:t>iBASIS</a:t>
            </a:r>
            <a:r>
              <a:rPr lang="en-GB" i="1" dirty="0">
                <a:solidFill>
                  <a:srgbClr val="C00000"/>
                </a:solidFill>
              </a:rPr>
              <a:t>/PACT</a:t>
            </a:r>
          </a:p>
        </p:txBody>
      </p:sp>
      <p:sp>
        <p:nvSpPr>
          <p:cNvPr id="4" name="Content Placeholder 2"/>
          <p:cNvSpPr>
            <a:spLocks noGrp="1"/>
          </p:cNvSpPr>
          <p:nvPr>
            <p:ph idx="1"/>
          </p:nvPr>
        </p:nvSpPr>
        <p:spPr>
          <a:xfrm>
            <a:off x="10444017" y="5838826"/>
            <a:ext cx="1747983" cy="1019174"/>
          </a:xfrm>
        </p:spPr>
        <p:txBody>
          <a:bodyPr>
            <a:normAutofit fontScale="92500"/>
          </a:bodyPr>
          <a:lstStyle/>
          <a:p>
            <a:pPr marL="0" indent="0">
              <a:buNone/>
            </a:pPr>
            <a:r>
              <a:rPr lang="en-GB" sz="1600" dirty="0"/>
              <a:t>n= 30</a:t>
            </a:r>
          </a:p>
          <a:p>
            <a:pPr marL="0" indent="0">
              <a:buNone/>
            </a:pPr>
            <a:r>
              <a:rPr lang="en-GB" sz="1600" dirty="0"/>
              <a:t>P&lt;0.001</a:t>
            </a:r>
          </a:p>
          <a:p>
            <a:pPr marL="0" indent="0">
              <a:buNone/>
            </a:pPr>
            <a:r>
              <a:rPr lang="en-GB" sz="1600" dirty="0"/>
              <a:t>95% CI = 3.09, 4.84</a:t>
            </a:r>
          </a:p>
          <a:p>
            <a:pPr marL="0" indent="0">
              <a:buNone/>
            </a:pPr>
            <a:endParaRPr lang="en-GB" sz="1600" dirty="0"/>
          </a:p>
        </p:txBody>
      </p:sp>
      <p:graphicFrame>
        <p:nvGraphicFramePr>
          <p:cNvPr id="6" name="Chart 5"/>
          <p:cNvGraphicFramePr>
            <a:graphicFrameLocks/>
          </p:cNvGraphicFramePr>
          <p:nvPr/>
        </p:nvGraphicFramePr>
        <p:xfrm>
          <a:off x="1855255" y="1570616"/>
          <a:ext cx="7842928" cy="4645457"/>
        </p:xfrm>
        <a:graphic>
          <a:graphicData uri="http://schemas.openxmlformats.org/drawingml/2006/chart">
            <c:chart xmlns:c="http://schemas.openxmlformats.org/drawingml/2006/chart" xmlns:r="http://schemas.openxmlformats.org/officeDocument/2006/relationships" r:id="rId2"/>
          </a:graphicData>
        </a:graphic>
      </p:graphicFrame>
      <p:sp>
        <p:nvSpPr>
          <p:cNvPr id="7" name="Right Brace 6"/>
          <p:cNvSpPr/>
          <p:nvPr/>
        </p:nvSpPr>
        <p:spPr>
          <a:xfrm>
            <a:off x="9144000" y="3029527"/>
            <a:ext cx="646546" cy="179705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TextBox 7"/>
          <p:cNvSpPr txBox="1"/>
          <p:nvPr/>
        </p:nvSpPr>
        <p:spPr>
          <a:xfrm rot="5400000">
            <a:off x="9702584" y="3791744"/>
            <a:ext cx="545378" cy="369454"/>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4138361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17C25-6156-48AD-D2CC-8CFF21758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30173-4F3A-C168-FB21-8248AA8BEFDD}"/>
              </a:ext>
            </a:extLst>
          </p:cNvPr>
          <p:cNvSpPr>
            <a:spLocks noGrp="1"/>
          </p:cNvSpPr>
          <p:nvPr>
            <p:ph type="title"/>
          </p:nvPr>
        </p:nvSpPr>
        <p:spPr>
          <a:xfrm>
            <a:off x="838200" y="365125"/>
            <a:ext cx="10515600" cy="550331"/>
          </a:xfrm>
        </p:spPr>
        <p:txBody>
          <a:bodyPr>
            <a:normAutofit fontScale="90000"/>
          </a:bodyPr>
          <a:lstStyle/>
          <a:p>
            <a:r>
              <a:rPr lang="en-GB" sz="3600" i="1" dirty="0">
                <a:solidFill>
                  <a:srgbClr val="C00000"/>
                </a:solidFill>
              </a:rPr>
              <a:t>Observed Parent Contingent Language</a:t>
            </a:r>
          </a:p>
        </p:txBody>
      </p:sp>
      <p:graphicFrame>
        <p:nvGraphicFramePr>
          <p:cNvPr id="4" name="Chart 3">
            <a:extLst>
              <a:ext uri="{FF2B5EF4-FFF2-40B4-BE49-F238E27FC236}">
                <a16:creationId xmlns:a16="http://schemas.microsoft.com/office/drawing/2014/main" id="{C720882D-437A-AC24-73F5-31F6AAFC867E}"/>
              </a:ext>
            </a:extLst>
          </p:cNvPr>
          <p:cNvGraphicFramePr>
            <a:graphicFrameLocks/>
          </p:cNvGraphicFramePr>
          <p:nvPr/>
        </p:nvGraphicFramePr>
        <p:xfrm>
          <a:off x="2235200" y="2057399"/>
          <a:ext cx="6146800" cy="359833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6004C939-4C3E-4955-4138-539A3EAC90C0}"/>
              </a:ext>
            </a:extLst>
          </p:cNvPr>
          <p:cNvSpPr txBox="1"/>
          <p:nvPr/>
        </p:nvSpPr>
        <p:spPr>
          <a:xfrm>
            <a:off x="9531928" y="5655732"/>
            <a:ext cx="2345267" cy="923330"/>
          </a:xfrm>
          <a:prstGeom prst="rect">
            <a:avLst/>
          </a:prstGeom>
          <a:noFill/>
        </p:spPr>
        <p:txBody>
          <a:bodyPr wrap="square" rtlCol="0">
            <a:spAutoFit/>
          </a:bodyPr>
          <a:lstStyle/>
          <a:p>
            <a:r>
              <a:rPr lang="en-GB" dirty="0"/>
              <a:t>N=24</a:t>
            </a:r>
          </a:p>
          <a:p>
            <a:r>
              <a:rPr lang="en-GB" dirty="0"/>
              <a:t>P&lt;0.001</a:t>
            </a:r>
          </a:p>
          <a:p>
            <a:r>
              <a:rPr lang="en-GB" dirty="0"/>
              <a:t>95% CI = 6.66, 13.10</a:t>
            </a:r>
          </a:p>
        </p:txBody>
      </p:sp>
      <p:sp>
        <p:nvSpPr>
          <p:cNvPr id="6" name="Right Brace 5">
            <a:extLst>
              <a:ext uri="{FF2B5EF4-FFF2-40B4-BE49-F238E27FC236}">
                <a16:creationId xmlns:a16="http://schemas.microsoft.com/office/drawing/2014/main" id="{C6C754CD-EEBC-5C17-E314-B746AD072624}"/>
              </a:ext>
            </a:extLst>
          </p:cNvPr>
          <p:cNvSpPr/>
          <p:nvPr/>
        </p:nvSpPr>
        <p:spPr>
          <a:xfrm>
            <a:off x="8026401" y="3134976"/>
            <a:ext cx="491066" cy="1651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6C28D8EE-C690-16F2-2614-7DBDB5559091}"/>
              </a:ext>
            </a:extLst>
          </p:cNvPr>
          <p:cNvSpPr txBox="1"/>
          <p:nvPr/>
        </p:nvSpPr>
        <p:spPr>
          <a:xfrm rot="5400000">
            <a:off x="8487835" y="3849701"/>
            <a:ext cx="550330"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1430605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B1CB8-2A06-EC17-2297-BC52B9182D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CA1557-B7E1-3DC0-3864-0EF78D8BF64C}"/>
              </a:ext>
            </a:extLst>
          </p:cNvPr>
          <p:cNvSpPr>
            <a:spLocks noGrp="1"/>
          </p:cNvSpPr>
          <p:nvPr>
            <p:ph type="title"/>
          </p:nvPr>
        </p:nvSpPr>
        <p:spPr>
          <a:xfrm>
            <a:off x="838200" y="365126"/>
            <a:ext cx="10515600" cy="550330"/>
          </a:xfrm>
        </p:spPr>
        <p:txBody>
          <a:bodyPr>
            <a:normAutofit fontScale="90000"/>
          </a:bodyPr>
          <a:lstStyle/>
          <a:p>
            <a:r>
              <a:rPr lang="en-GB" sz="3600" i="1" dirty="0">
                <a:solidFill>
                  <a:srgbClr val="C00000"/>
                </a:solidFill>
              </a:rPr>
              <a:t>Observed Child Initiation of Interaction</a:t>
            </a:r>
          </a:p>
        </p:txBody>
      </p:sp>
      <p:sp>
        <p:nvSpPr>
          <p:cNvPr id="4" name="TextBox 3">
            <a:extLst>
              <a:ext uri="{FF2B5EF4-FFF2-40B4-BE49-F238E27FC236}">
                <a16:creationId xmlns:a16="http://schemas.microsoft.com/office/drawing/2014/main" id="{116F84EA-43DF-75FD-4DA5-85F0DF7E89C5}"/>
              </a:ext>
            </a:extLst>
          </p:cNvPr>
          <p:cNvSpPr txBox="1"/>
          <p:nvPr/>
        </p:nvSpPr>
        <p:spPr>
          <a:xfrm>
            <a:off x="9471891" y="5748096"/>
            <a:ext cx="3073400" cy="923330"/>
          </a:xfrm>
          <a:prstGeom prst="rect">
            <a:avLst/>
          </a:prstGeom>
          <a:noFill/>
        </p:spPr>
        <p:txBody>
          <a:bodyPr wrap="square" rtlCol="0">
            <a:spAutoFit/>
          </a:bodyPr>
          <a:lstStyle/>
          <a:p>
            <a:r>
              <a:rPr lang="en-GB" dirty="0"/>
              <a:t>N=22</a:t>
            </a:r>
          </a:p>
          <a:p>
            <a:r>
              <a:rPr lang="en-GB" dirty="0"/>
              <a:t>P&lt;0.001</a:t>
            </a:r>
          </a:p>
          <a:p>
            <a:r>
              <a:rPr lang="en-GB" dirty="0"/>
              <a:t>95% CI = 5.59, 11.33</a:t>
            </a:r>
          </a:p>
        </p:txBody>
      </p:sp>
      <p:graphicFrame>
        <p:nvGraphicFramePr>
          <p:cNvPr id="5" name="Chart 4">
            <a:extLst>
              <a:ext uri="{FF2B5EF4-FFF2-40B4-BE49-F238E27FC236}">
                <a16:creationId xmlns:a16="http://schemas.microsoft.com/office/drawing/2014/main" id="{A6A2BD0F-CBE8-12AB-B873-FB8C90FE1A96}"/>
              </a:ext>
            </a:extLst>
          </p:cNvPr>
          <p:cNvGraphicFramePr>
            <a:graphicFrameLocks/>
          </p:cNvGraphicFramePr>
          <p:nvPr/>
        </p:nvGraphicFramePr>
        <p:xfrm>
          <a:off x="1405467" y="2158999"/>
          <a:ext cx="6536266" cy="3750733"/>
        </p:xfrm>
        <a:graphic>
          <a:graphicData uri="http://schemas.openxmlformats.org/drawingml/2006/chart">
            <c:chart xmlns:c="http://schemas.openxmlformats.org/drawingml/2006/chart" xmlns:r="http://schemas.openxmlformats.org/officeDocument/2006/relationships" r:id="rId2"/>
          </a:graphicData>
        </a:graphic>
      </p:graphicFrame>
      <p:sp>
        <p:nvSpPr>
          <p:cNvPr id="6" name="Right Brace 5">
            <a:extLst>
              <a:ext uri="{FF2B5EF4-FFF2-40B4-BE49-F238E27FC236}">
                <a16:creationId xmlns:a16="http://schemas.microsoft.com/office/drawing/2014/main" id="{17A04944-36AA-BECC-AB8C-B932F5EBED95}"/>
              </a:ext>
            </a:extLst>
          </p:cNvPr>
          <p:cNvSpPr/>
          <p:nvPr/>
        </p:nvSpPr>
        <p:spPr>
          <a:xfrm>
            <a:off x="7941733" y="3338176"/>
            <a:ext cx="491066" cy="1651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06F8C578-A0DF-AF3A-B2BB-047D65877A38}"/>
              </a:ext>
            </a:extLst>
          </p:cNvPr>
          <p:cNvSpPr txBox="1"/>
          <p:nvPr/>
        </p:nvSpPr>
        <p:spPr>
          <a:xfrm rot="5400000">
            <a:off x="8402336" y="3979010"/>
            <a:ext cx="550330"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1190317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FF2FF-B8BD-AA11-88C5-4A013C9DF7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340B8-451B-F321-1A91-7564855A0BEE}"/>
              </a:ext>
            </a:extLst>
          </p:cNvPr>
          <p:cNvSpPr>
            <a:spLocks noGrp="1"/>
          </p:cNvSpPr>
          <p:nvPr>
            <p:ph type="title"/>
          </p:nvPr>
        </p:nvSpPr>
        <p:spPr>
          <a:xfrm>
            <a:off x="838200" y="365126"/>
            <a:ext cx="10515600" cy="387910"/>
          </a:xfrm>
        </p:spPr>
        <p:txBody>
          <a:bodyPr>
            <a:normAutofit fontScale="90000"/>
          </a:bodyPr>
          <a:lstStyle/>
          <a:p>
            <a:r>
              <a:rPr lang="en-GB" sz="3600" i="1" dirty="0">
                <a:solidFill>
                  <a:srgbClr val="C00000"/>
                </a:solidFill>
              </a:rPr>
              <a:t>SACS-R</a:t>
            </a:r>
          </a:p>
        </p:txBody>
      </p:sp>
      <p:graphicFrame>
        <p:nvGraphicFramePr>
          <p:cNvPr id="4" name="Chart 3">
            <a:extLst>
              <a:ext uri="{FF2B5EF4-FFF2-40B4-BE49-F238E27FC236}">
                <a16:creationId xmlns:a16="http://schemas.microsoft.com/office/drawing/2014/main" id="{F789D689-AEEE-1692-8107-D4FC0AC30155}"/>
              </a:ext>
            </a:extLst>
          </p:cNvPr>
          <p:cNvGraphicFramePr>
            <a:graphicFrameLocks/>
          </p:cNvGraphicFramePr>
          <p:nvPr/>
        </p:nvGraphicFramePr>
        <p:xfrm>
          <a:off x="1200728" y="1607128"/>
          <a:ext cx="7215140" cy="435922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C06362D7-EC0D-B2BA-84FA-5F95C4DB469C}"/>
              </a:ext>
            </a:extLst>
          </p:cNvPr>
          <p:cNvSpPr txBox="1"/>
          <p:nvPr/>
        </p:nvSpPr>
        <p:spPr>
          <a:xfrm>
            <a:off x="9532696" y="5768110"/>
            <a:ext cx="3268134" cy="923330"/>
          </a:xfrm>
          <a:prstGeom prst="rect">
            <a:avLst/>
          </a:prstGeom>
          <a:noFill/>
        </p:spPr>
        <p:txBody>
          <a:bodyPr wrap="square" rtlCol="0">
            <a:spAutoFit/>
          </a:bodyPr>
          <a:lstStyle/>
          <a:p>
            <a:r>
              <a:rPr lang="en-GB" dirty="0"/>
              <a:t>N=26</a:t>
            </a:r>
          </a:p>
          <a:p>
            <a:r>
              <a:rPr lang="en-GB" dirty="0"/>
              <a:t>P=0.025</a:t>
            </a:r>
          </a:p>
          <a:p>
            <a:r>
              <a:rPr lang="en-GB" dirty="0"/>
              <a:t>95% CI = 0.07, 0.93</a:t>
            </a:r>
          </a:p>
        </p:txBody>
      </p:sp>
      <p:sp>
        <p:nvSpPr>
          <p:cNvPr id="6" name="Right Brace 5">
            <a:extLst>
              <a:ext uri="{FF2B5EF4-FFF2-40B4-BE49-F238E27FC236}">
                <a16:creationId xmlns:a16="http://schemas.microsoft.com/office/drawing/2014/main" id="{E60F2182-EBF5-C9F3-ADE5-56CF6FD098D6}"/>
              </a:ext>
            </a:extLst>
          </p:cNvPr>
          <p:cNvSpPr/>
          <p:nvPr/>
        </p:nvSpPr>
        <p:spPr>
          <a:xfrm>
            <a:off x="8413236" y="3070321"/>
            <a:ext cx="491066" cy="1651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82E4B4D0-28FB-DE46-BBEE-D602A1D4E945}"/>
              </a:ext>
            </a:extLst>
          </p:cNvPr>
          <p:cNvSpPr txBox="1"/>
          <p:nvPr/>
        </p:nvSpPr>
        <p:spPr>
          <a:xfrm rot="5400000">
            <a:off x="8925083" y="3868005"/>
            <a:ext cx="550330"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2600977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0823"/>
          </a:xfrm>
        </p:spPr>
        <p:txBody>
          <a:bodyPr>
            <a:normAutofit fontScale="90000"/>
          </a:bodyPr>
          <a:lstStyle/>
          <a:p>
            <a:r>
              <a:rPr lang="en-GB" i="1" dirty="0">
                <a:solidFill>
                  <a:srgbClr val="C00000"/>
                </a:solidFill>
              </a:rPr>
              <a:t>Parent confidence/understanding (SLDM)</a:t>
            </a:r>
          </a:p>
        </p:txBody>
      </p:sp>
      <p:sp>
        <p:nvSpPr>
          <p:cNvPr id="4" name="Content Placeholder 2"/>
          <p:cNvSpPr>
            <a:spLocks noGrp="1"/>
          </p:cNvSpPr>
          <p:nvPr>
            <p:ph idx="1"/>
          </p:nvPr>
        </p:nvSpPr>
        <p:spPr>
          <a:xfrm>
            <a:off x="10444017" y="5838826"/>
            <a:ext cx="1747983" cy="1019174"/>
          </a:xfrm>
        </p:spPr>
        <p:txBody>
          <a:bodyPr>
            <a:normAutofit fontScale="92500"/>
          </a:bodyPr>
          <a:lstStyle/>
          <a:p>
            <a:pPr marL="0" indent="0">
              <a:buNone/>
            </a:pPr>
            <a:r>
              <a:rPr lang="en-GB" sz="1600" dirty="0"/>
              <a:t>n= 31</a:t>
            </a:r>
          </a:p>
          <a:p>
            <a:pPr marL="0" indent="0">
              <a:buNone/>
            </a:pPr>
            <a:r>
              <a:rPr lang="en-GB" sz="1600" dirty="0"/>
              <a:t>P&lt;0.001</a:t>
            </a:r>
          </a:p>
          <a:p>
            <a:pPr marL="0" indent="0">
              <a:buNone/>
            </a:pPr>
            <a:r>
              <a:rPr lang="en-GB" sz="1600" dirty="0"/>
              <a:t>95% CI = 3.22,  6.51</a:t>
            </a:r>
          </a:p>
        </p:txBody>
      </p:sp>
      <p:graphicFrame>
        <p:nvGraphicFramePr>
          <p:cNvPr id="8" name="Chart 7"/>
          <p:cNvGraphicFramePr>
            <a:graphicFrameLocks/>
          </p:cNvGraphicFramePr>
          <p:nvPr/>
        </p:nvGraphicFramePr>
        <p:xfrm>
          <a:off x="2097741" y="1761565"/>
          <a:ext cx="7247965" cy="4474787"/>
        </p:xfrm>
        <a:graphic>
          <a:graphicData uri="http://schemas.openxmlformats.org/drawingml/2006/chart">
            <c:chart xmlns:c="http://schemas.openxmlformats.org/drawingml/2006/chart" xmlns:r="http://schemas.openxmlformats.org/officeDocument/2006/relationships" r:id="rId2"/>
          </a:graphicData>
        </a:graphic>
      </p:graphicFrame>
      <p:sp>
        <p:nvSpPr>
          <p:cNvPr id="9" name="Right Brace 8"/>
          <p:cNvSpPr/>
          <p:nvPr/>
        </p:nvSpPr>
        <p:spPr>
          <a:xfrm>
            <a:off x="8025321" y="3445164"/>
            <a:ext cx="462897" cy="155170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p:cNvSpPr txBox="1"/>
          <p:nvPr/>
        </p:nvSpPr>
        <p:spPr>
          <a:xfrm rot="5400000">
            <a:off x="8413316" y="4036352"/>
            <a:ext cx="549484"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3802104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2A309-195E-A98A-0092-B2BA0DF74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CC2EF-0473-508E-1CCD-D8AEDB5F2F03}"/>
              </a:ext>
            </a:extLst>
          </p:cNvPr>
          <p:cNvSpPr>
            <a:spLocks noGrp="1"/>
          </p:cNvSpPr>
          <p:nvPr>
            <p:ph type="title"/>
          </p:nvPr>
        </p:nvSpPr>
        <p:spPr>
          <a:xfrm>
            <a:off x="838200" y="365125"/>
            <a:ext cx="10515600" cy="550331"/>
          </a:xfrm>
        </p:spPr>
        <p:txBody>
          <a:bodyPr>
            <a:normAutofit fontScale="90000"/>
          </a:bodyPr>
          <a:lstStyle/>
          <a:p>
            <a:r>
              <a:rPr lang="en-GB" sz="2800" i="1" dirty="0">
                <a:solidFill>
                  <a:srgbClr val="C00000"/>
                </a:solidFill>
              </a:rPr>
              <a:t>Parent Learning Disability Measure “I feel I understand my child’s behaviour”</a:t>
            </a:r>
          </a:p>
        </p:txBody>
      </p:sp>
      <p:graphicFrame>
        <p:nvGraphicFramePr>
          <p:cNvPr id="4" name="Chart 3">
            <a:extLst>
              <a:ext uri="{FF2B5EF4-FFF2-40B4-BE49-F238E27FC236}">
                <a16:creationId xmlns:a16="http://schemas.microsoft.com/office/drawing/2014/main" id="{641B0FA8-27AC-AC63-502D-A75CB06885B2}"/>
              </a:ext>
            </a:extLst>
          </p:cNvPr>
          <p:cNvGraphicFramePr>
            <a:graphicFrameLocks/>
          </p:cNvGraphicFramePr>
          <p:nvPr/>
        </p:nvGraphicFramePr>
        <p:xfrm>
          <a:off x="1246909" y="1771073"/>
          <a:ext cx="7656946" cy="461125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B3839882-D2B5-718A-5A88-5B49B4A09CA4}"/>
              </a:ext>
            </a:extLst>
          </p:cNvPr>
          <p:cNvSpPr txBox="1"/>
          <p:nvPr/>
        </p:nvSpPr>
        <p:spPr>
          <a:xfrm>
            <a:off x="9688946" y="5597237"/>
            <a:ext cx="2096655" cy="923330"/>
          </a:xfrm>
          <a:prstGeom prst="rect">
            <a:avLst/>
          </a:prstGeom>
          <a:noFill/>
        </p:spPr>
        <p:txBody>
          <a:bodyPr wrap="square" rtlCol="0">
            <a:spAutoFit/>
          </a:bodyPr>
          <a:lstStyle/>
          <a:p>
            <a:r>
              <a:rPr lang="en-GB" dirty="0"/>
              <a:t>N=30</a:t>
            </a:r>
          </a:p>
          <a:p>
            <a:r>
              <a:rPr lang="en-GB" dirty="0"/>
              <a:t>P&lt;0.001</a:t>
            </a:r>
          </a:p>
          <a:p>
            <a:r>
              <a:rPr lang="en-GB" dirty="0"/>
              <a:t>95% CI = 0.60, 1.20</a:t>
            </a:r>
          </a:p>
        </p:txBody>
      </p:sp>
      <p:sp>
        <p:nvSpPr>
          <p:cNvPr id="6" name="Right Brace 5">
            <a:extLst>
              <a:ext uri="{FF2B5EF4-FFF2-40B4-BE49-F238E27FC236}">
                <a16:creationId xmlns:a16="http://schemas.microsoft.com/office/drawing/2014/main" id="{EE618D76-6926-74D5-EF85-539BCC4632CB}"/>
              </a:ext>
            </a:extLst>
          </p:cNvPr>
          <p:cNvSpPr/>
          <p:nvPr/>
        </p:nvSpPr>
        <p:spPr>
          <a:xfrm>
            <a:off x="8739262" y="3251200"/>
            <a:ext cx="491066" cy="188421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C703F5E3-6C3B-D968-0B98-30C30348AF43}"/>
              </a:ext>
            </a:extLst>
          </p:cNvPr>
          <p:cNvSpPr txBox="1"/>
          <p:nvPr/>
        </p:nvSpPr>
        <p:spPr>
          <a:xfrm rot="5400000">
            <a:off x="9229115" y="4008643"/>
            <a:ext cx="550330"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3737129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F25C6-B0A1-1AE2-A589-C3F2884AE3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872AD-9BEA-7DBF-6526-DCD64AE97BFF}"/>
              </a:ext>
            </a:extLst>
          </p:cNvPr>
          <p:cNvSpPr>
            <a:spLocks noGrp="1"/>
          </p:cNvSpPr>
          <p:nvPr>
            <p:ph type="title"/>
          </p:nvPr>
        </p:nvSpPr>
        <p:spPr>
          <a:xfrm>
            <a:off x="838200" y="365126"/>
            <a:ext cx="10515600" cy="684742"/>
          </a:xfrm>
        </p:spPr>
        <p:txBody>
          <a:bodyPr>
            <a:normAutofit fontScale="90000"/>
          </a:bodyPr>
          <a:lstStyle/>
          <a:p>
            <a:r>
              <a:rPr lang="en-GB" sz="3200" i="1" dirty="0">
                <a:solidFill>
                  <a:srgbClr val="C00000"/>
                </a:solidFill>
              </a:rPr>
              <a:t>Sheffield Learning Disability Measure (therapies PACT/MTW/GOB)</a:t>
            </a:r>
          </a:p>
        </p:txBody>
      </p:sp>
      <p:graphicFrame>
        <p:nvGraphicFramePr>
          <p:cNvPr id="4" name="Chart 3">
            <a:extLst>
              <a:ext uri="{FF2B5EF4-FFF2-40B4-BE49-F238E27FC236}">
                <a16:creationId xmlns:a16="http://schemas.microsoft.com/office/drawing/2014/main" id="{8B03EECF-2B4A-2B5C-DD6A-FE52DCE601A3}"/>
              </a:ext>
            </a:extLst>
          </p:cNvPr>
          <p:cNvGraphicFramePr>
            <a:graphicFrameLocks/>
          </p:cNvGraphicFramePr>
          <p:nvPr/>
        </p:nvGraphicFramePr>
        <p:xfrm>
          <a:off x="2124364" y="1690689"/>
          <a:ext cx="6664035" cy="411744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69D0CE8C-3E80-EF09-A3E6-FDCB266BD6E6}"/>
              </a:ext>
            </a:extLst>
          </p:cNvPr>
          <p:cNvSpPr txBox="1"/>
          <p:nvPr/>
        </p:nvSpPr>
        <p:spPr>
          <a:xfrm>
            <a:off x="9517101" y="5808133"/>
            <a:ext cx="3810000" cy="923330"/>
          </a:xfrm>
          <a:prstGeom prst="rect">
            <a:avLst/>
          </a:prstGeom>
          <a:noFill/>
        </p:spPr>
        <p:txBody>
          <a:bodyPr wrap="square" rtlCol="0">
            <a:spAutoFit/>
          </a:bodyPr>
          <a:lstStyle/>
          <a:p>
            <a:r>
              <a:rPr lang="en-GB" dirty="0"/>
              <a:t>n= 67 (PACT, MTW, </a:t>
            </a:r>
            <a:r>
              <a:rPr lang="en-GB" dirty="0" err="1"/>
              <a:t>RtR</a:t>
            </a:r>
            <a:r>
              <a:rPr lang="en-GB" dirty="0"/>
              <a:t>)</a:t>
            </a:r>
          </a:p>
          <a:p>
            <a:r>
              <a:rPr lang="en-GB" dirty="0"/>
              <a:t>P&lt;0.001</a:t>
            </a:r>
          </a:p>
          <a:p>
            <a:r>
              <a:rPr lang="en-GB" dirty="0"/>
              <a:t>95% CI = 1.46, 3.44</a:t>
            </a:r>
          </a:p>
        </p:txBody>
      </p:sp>
      <p:sp>
        <p:nvSpPr>
          <p:cNvPr id="6" name="Right Brace 5">
            <a:extLst>
              <a:ext uri="{FF2B5EF4-FFF2-40B4-BE49-F238E27FC236}">
                <a16:creationId xmlns:a16="http://schemas.microsoft.com/office/drawing/2014/main" id="{887B8B0B-E1C9-523C-C4DD-C77EBD601133}"/>
              </a:ext>
            </a:extLst>
          </p:cNvPr>
          <p:cNvSpPr/>
          <p:nvPr/>
        </p:nvSpPr>
        <p:spPr>
          <a:xfrm>
            <a:off x="8900776" y="2972571"/>
            <a:ext cx="491066" cy="1651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5857BED5-7C36-3D8E-75CA-E7529DE10AA6}"/>
              </a:ext>
            </a:extLst>
          </p:cNvPr>
          <p:cNvSpPr txBox="1"/>
          <p:nvPr/>
        </p:nvSpPr>
        <p:spPr>
          <a:xfrm rot="5400000">
            <a:off x="9426602" y="3692682"/>
            <a:ext cx="550330"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746650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62722"/>
          </a:xfrm>
        </p:spPr>
        <p:txBody>
          <a:bodyPr>
            <a:normAutofit fontScale="90000"/>
          </a:bodyPr>
          <a:lstStyle/>
          <a:p>
            <a:r>
              <a:rPr lang="en-GB" i="1" dirty="0">
                <a:solidFill>
                  <a:srgbClr val="C00000"/>
                </a:solidFill>
              </a:rPr>
              <a:t>Qualitative Study</a:t>
            </a:r>
          </a:p>
        </p:txBody>
      </p:sp>
      <p:sp>
        <p:nvSpPr>
          <p:cNvPr id="3" name="Content Placeholder 2"/>
          <p:cNvSpPr>
            <a:spLocks noGrp="1"/>
          </p:cNvSpPr>
          <p:nvPr>
            <p:ph idx="1"/>
          </p:nvPr>
        </p:nvSpPr>
        <p:spPr>
          <a:xfrm>
            <a:off x="838200" y="1304365"/>
            <a:ext cx="10515600" cy="4872598"/>
          </a:xfrm>
        </p:spPr>
        <p:txBody>
          <a:bodyPr>
            <a:normAutofit/>
          </a:bodyPr>
          <a:lstStyle/>
          <a:p>
            <a:pPr marL="0" indent="0">
              <a:buNone/>
            </a:pPr>
            <a:r>
              <a:rPr lang="en-GB" sz="3600" dirty="0"/>
              <a:t>Semi-structured interviews:</a:t>
            </a:r>
          </a:p>
          <a:p>
            <a:pPr lvl="1"/>
            <a:r>
              <a:rPr lang="en-GB" sz="3200" dirty="0"/>
              <a:t>Parents (4) plus city-wide parent forum</a:t>
            </a:r>
          </a:p>
          <a:p>
            <a:pPr lvl="1"/>
            <a:r>
              <a:rPr lang="en-GB" sz="3200" dirty="0"/>
              <a:t>Project leads (2) </a:t>
            </a:r>
          </a:p>
          <a:p>
            <a:pPr lvl="1"/>
            <a:r>
              <a:rPr lang="en-GB" sz="3200" dirty="0"/>
              <a:t>Manager of Children’s Services</a:t>
            </a:r>
          </a:p>
          <a:p>
            <a:pPr lvl="1"/>
            <a:r>
              <a:rPr lang="en-GB" sz="3200" dirty="0"/>
              <a:t>Director of CAMHS, </a:t>
            </a:r>
          </a:p>
          <a:p>
            <a:pPr lvl="1"/>
            <a:r>
              <a:rPr lang="en-GB" sz="3200" dirty="0"/>
              <a:t>Lead Commissioner for Mental Health, Greater Manchester</a:t>
            </a:r>
          </a:p>
          <a:p>
            <a:pPr marL="457200" lvl="1" indent="0">
              <a:buNone/>
            </a:pPr>
            <a:r>
              <a:rPr lang="en-GB" sz="3200" dirty="0"/>
              <a:t>	</a:t>
            </a:r>
          </a:p>
          <a:p>
            <a:pPr marL="0" indent="0">
              <a:buNone/>
            </a:pPr>
            <a:r>
              <a:rPr lang="en-GB" sz="3600" dirty="0"/>
              <a:t>Reflexive thematic analysis across 5 CFIR domains</a:t>
            </a:r>
          </a:p>
        </p:txBody>
      </p:sp>
    </p:spTree>
    <p:extLst>
      <p:ext uri="{BB962C8B-B14F-4D97-AF65-F5344CB8AC3E}">
        <p14:creationId xmlns:p14="http://schemas.microsoft.com/office/powerpoint/2010/main" val="1941254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 y="176867"/>
            <a:ext cx="5348748" cy="629957"/>
          </a:xfrm>
        </p:spPr>
        <p:txBody>
          <a:bodyPr>
            <a:normAutofit/>
          </a:bodyPr>
          <a:lstStyle/>
          <a:p>
            <a:pPr algn="ctr"/>
            <a:r>
              <a:rPr lang="en-GB" sz="3200" i="1" dirty="0">
                <a:solidFill>
                  <a:srgbClr val="C00000"/>
                </a:solidFill>
              </a:rPr>
              <a:t>Managers/Commissioners </a:t>
            </a:r>
          </a:p>
        </p:txBody>
      </p:sp>
      <p:sp>
        <p:nvSpPr>
          <p:cNvPr id="3" name="Content Placeholder 2"/>
          <p:cNvSpPr>
            <a:spLocks noGrp="1"/>
          </p:cNvSpPr>
          <p:nvPr>
            <p:ph idx="1"/>
          </p:nvPr>
        </p:nvSpPr>
        <p:spPr>
          <a:xfrm>
            <a:off x="432620" y="870888"/>
            <a:ext cx="5348748" cy="1979890"/>
          </a:xfrm>
        </p:spPr>
        <p:txBody>
          <a:bodyPr>
            <a:normAutofit/>
          </a:bodyPr>
          <a:lstStyle/>
          <a:p>
            <a:r>
              <a:rPr lang="en-GB" sz="2400" dirty="0"/>
              <a:t>Priority to meet family needs</a:t>
            </a:r>
          </a:p>
          <a:p>
            <a:r>
              <a:rPr lang="en-GB" sz="2400" dirty="0"/>
              <a:t>Need to break the cycle of long waiting lists  </a:t>
            </a:r>
          </a:p>
        </p:txBody>
      </p:sp>
      <p:sp>
        <p:nvSpPr>
          <p:cNvPr id="4" name="Title 1"/>
          <p:cNvSpPr txBox="1">
            <a:spLocks/>
          </p:cNvSpPr>
          <p:nvPr/>
        </p:nvSpPr>
        <p:spPr>
          <a:xfrm>
            <a:off x="-1055669" y="2610775"/>
            <a:ext cx="4529660" cy="629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i="1" dirty="0">
                <a:solidFill>
                  <a:srgbClr val="C00000"/>
                </a:solidFill>
              </a:rPr>
              <a:t>Clinicians</a:t>
            </a:r>
          </a:p>
        </p:txBody>
      </p:sp>
      <p:sp>
        <p:nvSpPr>
          <p:cNvPr id="6" name="Content Placeholder 2"/>
          <p:cNvSpPr txBox="1">
            <a:spLocks/>
          </p:cNvSpPr>
          <p:nvPr/>
        </p:nvSpPr>
        <p:spPr>
          <a:xfrm>
            <a:off x="126086" y="3328516"/>
            <a:ext cx="5850193" cy="4804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Pathway fits with clinicians’ values</a:t>
            </a:r>
          </a:p>
          <a:p>
            <a:r>
              <a:rPr lang="en-GB" sz="2400" dirty="0"/>
              <a:t>Need for early detection and intervention</a:t>
            </a:r>
          </a:p>
          <a:p>
            <a:r>
              <a:rPr lang="en-GB" sz="2400" dirty="0"/>
              <a:t>Pathway essential</a:t>
            </a:r>
          </a:p>
          <a:p>
            <a:r>
              <a:rPr lang="en-GB" sz="2400" dirty="0"/>
              <a:t>Complexity at first – then improvement </a:t>
            </a:r>
          </a:p>
          <a:p>
            <a:r>
              <a:rPr lang="en-GB" sz="2400" dirty="0"/>
              <a:t>Importance of staffing levels</a:t>
            </a:r>
          </a:p>
          <a:p>
            <a:r>
              <a:rPr lang="en-GB" sz="2400" dirty="0"/>
              <a:t>Integration in the pathway to reduce bottlenecks</a:t>
            </a:r>
          </a:p>
          <a:p>
            <a:endParaRPr lang="en-GB" dirty="0"/>
          </a:p>
        </p:txBody>
      </p:sp>
      <p:sp>
        <p:nvSpPr>
          <p:cNvPr id="5" name="TextBox 4">
            <a:extLst>
              <a:ext uri="{FF2B5EF4-FFF2-40B4-BE49-F238E27FC236}">
                <a16:creationId xmlns:a16="http://schemas.microsoft.com/office/drawing/2014/main" id="{FB38CF4A-DB1C-3393-5D73-088E9FB89A7E}"/>
              </a:ext>
            </a:extLst>
          </p:cNvPr>
          <p:cNvSpPr txBox="1"/>
          <p:nvPr/>
        </p:nvSpPr>
        <p:spPr>
          <a:xfrm>
            <a:off x="6308995" y="847177"/>
            <a:ext cx="5348748" cy="5201424"/>
          </a:xfrm>
          <a:prstGeom prst="rect">
            <a:avLst/>
          </a:prstGeom>
          <a:noFill/>
        </p:spPr>
        <p:txBody>
          <a:bodyPr wrap="square" rtlCol="0">
            <a:spAutoFit/>
          </a:bodyPr>
          <a:lstStyle/>
          <a:p>
            <a:r>
              <a:rPr lang="en-GB" sz="3200" i="1" dirty="0">
                <a:solidFill>
                  <a:schemeClr val="bg1"/>
                </a:solidFill>
                <a:latin typeface="+mj-lt"/>
              </a:rPr>
              <a:t>Parents/Autism Community</a:t>
            </a:r>
          </a:p>
          <a:p>
            <a:endParaRPr lang="en-GB" dirty="0">
              <a:solidFill>
                <a:schemeClr val="bg1"/>
              </a:solidFill>
            </a:endParaRPr>
          </a:p>
          <a:p>
            <a:r>
              <a:rPr lang="en-GB" sz="2400" dirty="0">
                <a:solidFill>
                  <a:schemeClr val="bg1"/>
                </a:solidFill>
              </a:rPr>
              <a:t>Early intervention reduced anxiety, increased support</a:t>
            </a:r>
          </a:p>
          <a:p>
            <a:endParaRPr lang="en-GB" sz="2400" dirty="0">
              <a:solidFill>
                <a:schemeClr val="bg1"/>
              </a:solidFill>
            </a:endParaRPr>
          </a:p>
          <a:p>
            <a:r>
              <a:rPr lang="en-GB" sz="2400" dirty="0">
                <a:solidFill>
                  <a:schemeClr val="bg1"/>
                </a:solidFill>
              </a:rPr>
              <a:t>No “worrying for two years” on w/l</a:t>
            </a:r>
          </a:p>
          <a:p>
            <a:endParaRPr lang="en-GB" sz="2400" dirty="0">
              <a:solidFill>
                <a:schemeClr val="bg1"/>
              </a:solidFill>
            </a:endParaRPr>
          </a:p>
          <a:p>
            <a:r>
              <a:rPr lang="en-GB" sz="2400" dirty="0">
                <a:solidFill>
                  <a:schemeClr val="bg1"/>
                </a:solidFill>
              </a:rPr>
              <a:t>Benefits of having support in place ready for when the child starts school</a:t>
            </a:r>
          </a:p>
          <a:p>
            <a:endParaRPr lang="en-GB" sz="2400" dirty="0">
              <a:solidFill>
                <a:schemeClr val="bg1"/>
              </a:solidFill>
            </a:endParaRPr>
          </a:p>
          <a:p>
            <a:r>
              <a:rPr lang="en-GB" sz="2400" dirty="0">
                <a:solidFill>
                  <a:schemeClr val="bg1"/>
                </a:solidFill>
              </a:rPr>
              <a:t>Community – concern at ‘ADOS outcomes’ – but understanding of process of care</a:t>
            </a:r>
          </a:p>
          <a:p>
            <a:endParaRPr lang="en-GB" dirty="0"/>
          </a:p>
        </p:txBody>
      </p:sp>
    </p:spTree>
    <p:extLst>
      <p:ext uri="{BB962C8B-B14F-4D97-AF65-F5344CB8AC3E}">
        <p14:creationId xmlns:p14="http://schemas.microsoft.com/office/powerpoint/2010/main" val="2048997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 y="176867"/>
            <a:ext cx="5348748" cy="629957"/>
          </a:xfrm>
        </p:spPr>
        <p:txBody>
          <a:bodyPr>
            <a:normAutofit/>
          </a:bodyPr>
          <a:lstStyle/>
          <a:p>
            <a:pPr algn="ctr"/>
            <a:r>
              <a:rPr lang="en-GB" sz="3200" i="1" dirty="0">
                <a:solidFill>
                  <a:srgbClr val="C00000"/>
                </a:solidFill>
              </a:rPr>
              <a:t>Managers/Commissioners </a:t>
            </a:r>
          </a:p>
        </p:txBody>
      </p:sp>
      <p:sp>
        <p:nvSpPr>
          <p:cNvPr id="3" name="Content Placeholder 2"/>
          <p:cNvSpPr>
            <a:spLocks noGrp="1"/>
          </p:cNvSpPr>
          <p:nvPr>
            <p:ph idx="1"/>
          </p:nvPr>
        </p:nvSpPr>
        <p:spPr>
          <a:xfrm>
            <a:off x="432620" y="870888"/>
            <a:ext cx="5348748" cy="1979890"/>
          </a:xfrm>
        </p:spPr>
        <p:txBody>
          <a:bodyPr>
            <a:normAutofit/>
          </a:bodyPr>
          <a:lstStyle/>
          <a:p>
            <a:r>
              <a:rPr lang="en-GB" sz="2400" dirty="0"/>
              <a:t>Priority to meet family needs</a:t>
            </a:r>
          </a:p>
          <a:p>
            <a:r>
              <a:rPr lang="en-GB" sz="2400" dirty="0"/>
              <a:t>Need to break the cycle of long waiting lists  </a:t>
            </a:r>
          </a:p>
        </p:txBody>
      </p:sp>
      <p:sp>
        <p:nvSpPr>
          <p:cNvPr id="4" name="Title 1"/>
          <p:cNvSpPr txBox="1">
            <a:spLocks/>
          </p:cNvSpPr>
          <p:nvPr/>
        </p:nvSpPr>
        <p:spPr>
          <a:xfrm>
            <a:off x="-1055669" y="2610775"/>
            <a:ext cx="4529660" cy="629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i="1" dirty="0">
                <a:solidFill>
                  <a:srgbClr val="C00000"/>
                </a:solidFill>
              </a:rPr>
              <a:t>Clinicians</a:t>
            </a:r>
          </a:p>
        </p:txBody>
      </p:sp>
      <p:sp>
        <p:nvSpPr>
          <p:cNvPr id="6" name="Content Placeholder 2"/>
          <p:cNvSpPr txBox="1">
            <a:spLocks/>
          </p:cNvSpPr>
          <p:nvPr/>
        </p:nvSpPr>
        <p:spPr>
          <a:xfrm>
            <a:off x="126086" y="3328516"/>
            <a:ext cx="5850193" cy="4804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Pathway fits with clinicians’ values</a:t>
            </a:r>
          </a:p>
          <a:p>
            <a:r>
              <a:rPr lang="en-GB" sz="2400" dirty="0"/>
              <a:t>Need for early detection and care</a:t>
            </a:r>
          </a:p>
          <a:p>
            <a:r>
              <a:rPr lang="en-GB" sz="2400" dirty="0"/>
              <a:t>Pathway essential</a:t>
            </a:r>
          </a:p>
          <a:p>
            <a:r>
              <a:rPr lang="en-GB" sz="2400" dirty="0"/>
              <a:t>Complexity at first – then improvement </a:t>
            </a:r>
          </a:p>
          <a:p>
            <a:r>
              <a:rPr lang="en-GB" sz="2400" dirty="0"/>
              <a:t>Importance of staffing levels</a:t>
            </a:r>
          </a:p>
          <a:p>
            <a:r>
              <a:rPr lang="en-GB" sz="2400" dirty="0"/>
              <a:t>Integration in the pathway to reduce bottlenecks</a:t>
            </a:r>
          </a:p>
          <a:p>
            <a:endParaRPr lang="en-GB" dirty="0"/>
          </a:p>
        </p:txBody>
      </p:sp>
      <p:sp>
        <p:nvSpPr>
          <p:cNvPr id="5" name="TextBox 4">
            <a:extLst>
              <a:ext uri="{FF2B5EF4-FFF2-40B4-BE49-F238E27FC236}">
                <a16:creationId xmlns:a16="http://schemas.microsoft.com/office/drawing/2014/main" id="{FB38CF4A-DB1C-3393-5D73-088E9FB89A7E}"/>
              </a:ext>
            </a:extLst>
          </p:cNvPr>
          <p:cNvSpPr txBox="1"/>
          <p:nvPr/>
        </p:nvSpPr>
        <p:spPr>
          <a:xfrm>
            <a:off x="6308995" y="847177"/>
            <a:ext cx="5348748" cy="4832092"/>
          </a:xfrm>
          <a:prstGeom prst="rect">
            <a:avLst/>
          </a:prstGeom>
          <a:noFill/>
        </p:spPr>
        <p:txBody>
          <a:bodyPr wrap="square" rtlCol="0">
            <a:spAutoFit/>
          </a:bodyPr>
          <a:lstStyle/>
          <a:p>
            <a:r>
              <a:rPr lang="en-GB" sz="3200" i="1" dirty="0">
                <a:solidFill>
                  <a:srgbClr val="C00000"/>
                </a:solidFill>
                <a:latin typeface="+mj-lt"/>
              </a:rPr>
              <a:t>Parents/Autism Community</a:t>
            </a:r>
          </a:p>
          <a:p>
            <a:endParaRPr lang="en-GB" dirty="0"/>
          </a:p>
          <a:p>
            <a:r>
              <a:rPr lang="en-GB" sz="2400" dirty="0"/>
              <a:t>Early care reduced anxiety, increased support</a:t>
            </a:r>
          </a:p>
          <a:p>
            <a:endParaRPr lang="en-GB" sz="2400" dirty="0"/>
          </a:p>
          <a:p>
            <a:r>
              <a:rPr lang="en-GB" sz="2400" dirty="0"/>
              <a:t>No “worrying for two years” on w/l</a:t>
            </a:r>
          </a:p>
          <a:p>
            <a:endParaRPr lang="en-GB" sz="2400" dirty="0"/>
          </a:p>
          <a:p>
            <a:r>
              <a:rPr lang="en-GB" sz="2400" dirty="0"/>
              <a:t>Benefits of having support in place ready for when the child starts school</a:t>
            </a:r>
          </a:p>
          <a:p>
            <a:endParaRPr lang="en-GB" sz="2400" dirty="0"/>
          </a:p>
          <a:p>
            <a:r>
              <a:rPr lang="en-GB" sz="2400" dirty="0"/>
              <a:t>Support for process of care – need for </a:t>
            </a:r>
            <a:r>
              <a:rPr lang="en-GB" sz="2400" dirty="0" err="1"/>
              <a:t>neuroaffirmative</a:t>
            </a:r>
            <a:r>
              <a:rPr lang="en-GB" sz="2400" dirty="0"/>
              <a:t> language</a:t>
            </a:r>
          </a:p>
          <a:p>
            <a:endParaRPr lang="en-GB" dirty="0"/>
          </a:p>
        </p:txBody>
      </p:sp>
    </p:spTree>
    <p:extLst>
      <p:ext uri="{BB962C8B-B14F-4D97-AF65-F5344CB8AC3E}">
        <p14:creationId xmlns:p14="http://schemas.microsoft.com/office/powerpoint/2010/main" val="4092682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5080-2A0E-F148-DCD6-4770A3F86139}"/>
              </a:ext>
            </a:extLst>
          </p:cNvPr>
          <p:cNvSpPr>
            <a:spLocks noGrp="1"/>
          </p:cNvSpPr>
          <p:nvPr>
            <p:ph type="title"/>
          </p:nvPr>
        </p:nvSpPr>
        <p:spPr>
          <a:xfrm>
            <a:off x="838200" y="147919"/>
            <a:ext cx="10515600" cy="820270"/>
          </a:xfrm>
        </p:spPr>
        <p:txBody>
          <a:bodyPr>
            <a:normAutofit/>
          </a:bodyPr>
          <a:lstStyle/>
          <a:p>
            <a:r>
              <a:rPr lang="en-US" i="1" dirty="0">
                <a:solidFill>
                  <a:srgbClr val="BC0003"/>
                </a:solidFill>
              </a:rPr>
              <a:t>Lessons</a:t>
            </a:r>
          </a:p>
        </p:txBody>
      </p:sp>
      <p:sp>
        <p:nvSpPr>
          <p:cNvPr id="3" name="Content Placeholder 2">
            <a:extLst>
              <a:ext uri="{FF2B5EF4-FFF2-40B4-BE49-F238E27FC236}">
                <a16:creationId xmlns:a16="http://schemas.microsoft.com/office/drawing/2014/main" id="{26AC5FCE-A7F0-F7DF-E6B3-28FAB4406908}"/>
              </a:ext>
            </a:extLst>
          </p:cNvPr>
          <p:cNvSpPr>
            <a:spLocks noGrp="1"/>
          </p:cNvSpPr>
          <p:nvPr>
            <p:ph idx="1"/>
          </p:nvPr>
        </p:nvSpPr>
        <p:spPr>
          <a:xfrm>
            <a:off x="838200" y="1153275"/>
            <a:ext cx="10515600" cy="5207184"/>
          </a:xfrm>
        </p:spPr>
        <p:txBody>
          <a:bodyPr>
            <a:normAutofit fontScale="92500" lnSpcReduction="20000"/>
          </a:bodyPr>
          <a:lstStyle/>
          <a:p>
            <a:r>
              <a:rPr lang="en-US" dirty="0"/>
              <a:t>Just doing it!</a:t>
            </a:r>
          </a:p>
          <a:p>
            <a:r>
              <a:rPr lang="en-US" dirty="0"/>
              <a:t>Initially slow and needs perseverance</a:t>
            </a:r>
          </a:p>
          <a:p>
            <a:r>
              <a:rPr lang="en-US" dirty="0"/>
              <a:t>System characteristics and readiness for change….</a:t>
            </a:r>
          </a:p>
          <a:p>
            <a:r>
              <a:rPr lang="en-US" dirty="0"/>
              <a:t>Preparation and staff support….</a:t>
            </a:r>
          </a:p>
          <a:p>
            <a:r>
              <a:rPr lang="en-US" dirty="0"/>
              <a:t>The CFIR model helpful conceptually</a:t>
            </a:r>
          </a:p>
          <a:p>
            <a:r>
              <a:rPr lang="en-US" dirty="0"/>
              <a:t>System efficiencies</a:t>
            </a:r>
          </a:p>
          <a:p>
            <a:pPr marL="0" indent="0">
              <a:buNone/>
            </a:pPr>
            <a:endParaRPr lang="en-US" dirty="0"/>
          </a:p>
          <a:p>
            <a:pPr marL="0" indent="0">
              <a:buNone/>
            </a:pPr>
            <a:endParaRPr lang="en-US" dirty="0"/>
          </a:p>
          <a:p>
            <a:pPr marL="0" indent="0">
              <a:buNone/>
            </a:pPr>
            <a:r>
              <a:rPr lang="en-US" sz="3500" dirty="0">
                <a:solidFill>
                  <a:srgbClr val="C00000"/>
                </a:solidFill>
              </a:rPr>
              <a:t>Current implementations of variations on the method</a:t>
            </a:r>
          </a:p>
          <a:p>
            <a:r>
              <a:rPr lang="en-US" sz="3000" b="1" dirty="0"/>
              <a:t>UK</a:t>
            </a:r>
          </a:p>
          <a:p>
            <a:r>
              <a:rPr lang="en-US" b="1" dirty="0"/>
              <a:t>India, Nepal, Sri Lanka (NAMASTE) </a:t>
            </a:r>
          </a:p>
          <a:p>
            <a:r>
              <a:rPr lang="en-US" b="1" dirty="0"/>
              <a:t>W &amp; S Australia (</a:t>
            </a:r>
            <a:r>
              <a:rPr lang="en-US" b="1" dirty="0" err="1"/>
              <a:t>iBASIS</a:t>
            </a:r>
            <a:r>
              <a:rPr lang="en-US" b="1" dirty="0"/>
              <a:t>/Inklings) </a:t>
            </a:r>
          </a:p>
        </p:txBody>
      </p:sp>
    </p:spTree>
    <p:extLst>
      <p:ext uri="{BB962C8B-B14F-4D97-AF65-F5344CB8AC3E}">
        <p14:creationId xmlns:p14="http://schemas.microsoft.com/office/powerpoint/2010/main" val="3318062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466B1-2DB5-7223-D499-F91F2DBDEE40}"/>
            </a:ext>
          </a:extLst>
        </p:cNvPr>
        <p:cNvGrpSpPr/>
        <p:nvPr/>
      </p:nvGrpSpPr>
      <p:grpSpPr>
        <a:xfrm>
          <a:off x="0" y="0"/>
          <a:ext cx="0" cy="0"/>
          <a:chOff x="0" y="0"/>
          <a:chExt cx="0" cy="0"/>
        </a:xfrm>
      </p:grpSpPr>
      <p:sp>
        <p:nvSpPr>
          <p:cNvPr id="37889" name="Rectangle 2">
            <a:extLst>
              <a:ext uri="{FF2B5EF4-FFF2-40B4-BE49-F238E27FC236}">
                <a16:creationId xmlns:a16="http://schemas.microsoft.com/office/drawing/2014/main" id="{8E22F6C7-9782-12C0-47C1-CEFD2458FE92}"/>
              </a:ext>
            </a:extLst>
          </p:cNvPr>
          <p:cNvSpPr>
            <a:spLocks noGrp="1" noChangeArrowheads="1"/>
          </p:cNvSpPr>
          <p:nvPr>
            <p:ph type="title"/>
          </p:nvPr>
        </p:nvSpPr>
        <p:spPr>
          <a:xfrm>
            <a:off x="1774825" y="108081"/>
            <a:ext cx="8447088" cy="620713"/>
          </a:xfrm>
          <a:solidFill>
            <a:schemeClr val="bg1">
              <a:lumMod val="85000"/>
            </a:schemeClr>
          </a:solidFill>
        </p:spPr>
        <p:txBody>
          <a:bodyPr>
            <a:normAutofit fontScale="90000"/>
          </a:bodyPr>
          <a:lstStyle/>
          <a:p>
            <a:pPr algn="l" eaLnBrk="1" hangingPunct="1"/>
            <a:r>
              <a:rPr lang="en-GB" i="1" dirty="0">
                <a:solidFill>
                  <a:srgbClr val="CC3300"/>
                </a:solidFill>
                <a:latin typeface="Arial" charset="0"/>
                <a:ea typeface="ＭＳ Ｐゴシック" charset="0"/>
                <a:cs typeface="ＭＳ Ｐゴシック" charset="0"/>
              </a:rPr>
              <a:t> </a:t>
            </a:r>
            <a:br>
              <a:rPr lang="en-GB" i="1" dirty="0">
                <a:solidFill>
                  <a:srgbClr val="CC3300"/>
                </a:solidFill>
                <a:latin typeface="Arial" charset="0"/>
                <a:ea typeface="ＭＳ Ｐゴシック" charset="0"/>
                <a:cs typeface="ＭＳ Ｐゴシック" charset="0"/>
              </a:rPr>
            </a:br>
            <a:r>
              <a:rPr lang="en-GB" sz="2200" i="1" dirty="0">
                <a:solidFill>
                  <a:srgbClr val="800000"/>
                </a:solidFill>
                <a:latin typeface="Arial" charset="0"/>
                <a:ea typeface="ＭＳ Ｐゴシック" charset="0"/>
                <a:cs typeface="ＭＳ Ｐゴシック" charset="0"/>
              </a:rPr>
              <a:t>Intervention in the British Autism Study of Infant Siblings (</a:t>
            </a:r>
            <a:r>
              <a:rPr lang="en-GB" sz="2200" i="1" dirty="0" err="1">
                <a:solidFill>
                  <a:srgbClr val="800000"/>
                </a:solidFill>
                <a:latin typeface="Arial" charset="0"/>
                <a:ea typeface="ＭＳ Ｐゴシック" charset="0"/>
                <a:cs typeface="ＭＳ Ｐゴシック" charset="0"/>
              </a:rPr>
              <a:t>iBASIS</a:t>
            </a:r>
            <a:r>
              <a:rPr lang="en-GB" sz="2200" i="1" dirty="0">
                <a:solidFill>
                  <a:srgbClr val="800000"/>
                </a:solidFill>
                <a:latin typeface="Arial" charset="0"/>
                <a:ea typeface="ＭＳ Ｐゴシック" charset="0"/>
                <a:cs typeface="ＭＳ Ｐゴシック" charset="0"/>
              </a:rPr>
              <a:t>)</a:t>
            </a:r>
            <a:r>
              <a:rPr lang="en-GB" sz="3100" dirty="0">
                <a:solidFill>
                  <a:srgbClr val="800000"/>
                </a:solidFill>
                <a:latin typeface="Arial" charset="0"/>
                <a:ea typeface="ＭＳ Ｐゴシック" charset="0"/>
                <a:cs typeface="ＭＳ Ｐゴシック" charset="0"/>
              </a:rPr>
              <a:t> </a:t>
            </a:r>
            <a:br>
              <a:rPr lang="en-US" sz="4900" dirty="0">
                <a:solidFill>
                  <a:srgbClr val="800000"/>
                </a:solidFill>
                <a:latin typeface="Arial" charset="0"/>
                <a:ea typeface="ＭＳ Ｐゴシック" charset="0"/>
                <a:cs typeface="ＭＳ Ｐゴシック" charset="0"/>
              </a:rPr>
            </a:br>
            <a:endParaRPr lang="en-US" sz="4900" i="1" dirty="0">
              <a:solidFill>
                <a:srgbClr val="800000"/>
              </a:solidFill>
              <a:latin typeface="Arial" charset="0"/>
              <a:ea typeface="ＭＳ Ｐゴシック" charset="0"/>
              <a:cs typeface="ＭＳ Ｐゴシック" charset="0"/>
            </a:endParaRPr>
          </a:p>
        </p:txBody>
      </p:sp>
      <p:sp>
        <p:nvSpPr>
          <p:cNvPr id="37890" name="Text Box 4">
            <a:extLst>
              <a:ext uri="{FF2B5EF4-FFF2-40B4-BE49-F238E27FC236}">
                <a16:creationId xmlns:a16="http://schemas.microsoft.com/office/drawing/2014/main" id="{132149D2-480C-6133-E925-E0D9C4CEA46C}"/>
              </a:ext>
            </a:extLst>
          </p:cNvPr>
          <p:cNvSpPr txBox="1">
            <a:spLocks noChangeArrowheads="1"/>
          </p:cNvSpPr>
          <p:nvPr/>
        </p:nvSpPr>
        <p:spPr bwMode="auto">
          <a:xfrm>
            <a:off x="1919288" y="1582602"/>
            <a:ext cx="4608512" cy="5130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50000"/>
              </a:spcBef>
              <a:spcAft>
                <a:spcPct val="0"/>
              </a:spcAft>
              <a:defRPr sz="2400">
                <a:solidFill>
                  <a:schemeClr val="tx1"/>
                </a:solidFill>
                <a:latin typeface="Arial" charset="0"/>
                <a:ea typeface="ＭＳ Ｐゴシック" charset="0"/>
              </a:defRPr>
            </a:lvl6pPr>
            <a:lvl7pPr marL="2971800" indent="-228600" eaLnBrk="0" fontAlgn="base" hangingPunct="0">
              <a:spcBef>
                <a:spcPct val="50000"/>
              </a:spcBef>
              <a:spcAft>
                <a:spcPct val="0"/>
              </a:spcAft>
              <a:defRPr sz="2400">
                <a:solidFill>
                  <a:schemeClr val="tx1"/>
                </a:solidFill>
                <a:latin typeface="Arial" charset="0"/>
                <a:ea typeface="ＭＳ Ｐゴシック" charset="0"/>
              </a:defRPr>
            </a:lvl7pPr>
            <a:lvl8pPr marL="3429000" indent="-228600" eaLnBrk="0" fontAlgn="base" hangingPunct="0">
              <a:spcBef>
                <a:spcPct val="50000"/>
              </a:spcBef>
              <a:spcAft>
                <a:spcPct val="0"/>
              </a:spcAft>
              <a:defRPr sz="2400">
                <a:solidFill>
                  <a:schemeClr val="tx1"/>
                </a:solidFill>
                <a:latin typeface="Arial" charset="0"/>
                <a:ea typeface="ＭＳ Ｐゴシック" charset="0"/>
              </a:defRPr>
            </a:lvl8pPr>
            <a:lvl9pPr marL="3886200" indent="-228600" eaLnBrk="0" fontAlgn="base" hangingPunct="0">
              <a:spcBef>
                <a:spcPct val="50000"/>
              </a:spcBef>
              <a:spcAft>
                <a:spcPct val="0"/>
              </a:spcAft>
              <a:defRPr sz="2400">
                <a:solidFill>
                  <a:schemeClr val="tx1"/>
                </a:solidFill>
                <a:latin typeface="Arial" charset="0"/>
                <a:ea typeface="ＭＳ Ｐゴシック" charset="0"/>
              </a:defRPr>
            </a:lvl9pPr>
          </a:lstStyle>
          <a:p>
            <a:pPr eaLnBrk="1" hangingPunct="1"/>
            <a:r>
              <a:rPr lang="en-GB" sz="1400" b="1" dirty="0"/>
              <a:t>Jonathan Green, Ming </a:t>
            </a:r>
            <a:r>
              <a:rPr lang="en-GB" sz="1400" b="1" dirty="0" err="1"/>
              <a:t>Wai</a:t>
            </a:r>
            <a:r>
              <a:rPr lang="en-GB" sz="1400" b="1" dirty="0"/>
              <a:t> Wan, </a:t>
            </a:r>
            <a:r>
              <a:rPr lang="en-GB" sz="1400" b="1" dirty="0" err="1"/>
              <a:t>Samina</a:t>
            </a:r>
            <a:r>
              <a:rPr lang="en-GB" sz="1400" b="1" dirty="0"/>
              <a:t> </a:t>
            </a:r>
            <a:r>
              <a:rPr lang="en-GB" sz="1400" b="1" dirty="0" err="1"/>
              <a:t>Holsgrove</a:t>
            </a:r>
            <a:r>
              <a:rPr lang="en-GB" sz="1400" b="1" dirty="0"/>
              <a:t>, Janet McNally, Clare </a:t>
            </a:r>
            <a:r>
              <a:rPr lang="en-GB" sz="1400" b="1" dirty="0" err="1"/>
              <a:t>Harrop</a:t>
            </a:r>
            <a:r>
              <a:rPr lang="en-GB" sz="1400" b="1" dirty="0"/>
              <a:t>, Carol Taylor, Hannah </a:t>
            </a:r>
            <a:r>
              <a:rPr lang="en-US" sz="1400" b="1" dirty="0" err="1"/>
              <a:t>Venton-Platz</a:t>
            </a:r>
            <a:r>
              <a:rPr lang="en-US" sz="1400" b="1" dirty="0"/>
              <a:t>, Ami Brooks</a:t>
            </a:r>
            <a:r>
              <a:rPr lang="en-GB" sz="1400" b="1" dirty="0"/>
              <a:t> </a:t>
            </a:r>
          </a:p>
          <a:p>
            <a:pPr eaLnBrk="1" hangingPunct="1"/>
            <a:endParaRPr lang="en-GB" sz="1400" b="1" dirty="0"/>
          </a:p>
          <a:p>
            <a:pPr eaLnBrk="1" hangingPunct="1"/>
            <a:endParaRPr lang="en-GB" sz="1400" b="1" dirty="0"/>
          </a:p>
          <a:p>
            <a:pPr eaLnBrk="1" hangingPunct="1"/>
            <a:endParaRPr lang="en-GB" sz="1400" b="1" dirty="0"/>
          </a:p>
          <a:p>
            <a:pPr eaLnBrk="1" hangingPunct="1">
              <a:lnSpc>
                <a:spcPct val="90000"/>
              </a:lnSpc>
            </a:pPr>
            <a:r>
              <a:rPr lang="en-GB" sz="1400" b="1" dirty="0"/>
              <a:t>Mark Johnson, </a:t>
            </a:r>
            <a:r>
              <a:rPr lang="en-GB" sz="1400" b="1" dirty="0" err="1"/>
              <a:t>Mayada</a:t>
            </a:r>
            <a:r>
              <a:rPr lang="en-GB" sz="1400" b="1" dirty="0"/>
              <a:t> </a:t>
            </a:r>
            <a:r>
              <a:rPr lang="en-GB" sz="1400" b="1" dirty="0" err="1"/>
              <a:t>Elsabbagh</a:t>
            </a:r>
            <a:r>
              <a:rPr lang="en-GB" sz="1400" b="1" dirty="0"/>
              <a:t>, Emily Jones, </a:t>
            </a:r>
            <a:r>
              <a:rPr lang="en-GB" sz="1400" b="1" dirty="0" err="1"/>
              <a:t>Teea</a:t>
            </a:r>
            <a:r>
              <a:rPr lang="en-GB" sz="1400" b="1" dirty="0"/>
              <a:t> </a:t>
            </a:r>
            <a:r>
              <a:rPr lang="en-GB" sz="1400" b="1" dirty="0" err="1"/>
              <a:t>Gliga</a:t>
            </a:r>
            <a:r>
              <a:rPr lang="en-GB" sz="1400" b="1" dirty="0"/>
              <a:t>, Helen Maris, Helen </a:t>
            </a:r>
            <a:r>
              <a:rPr lang="en-GB" sz="1400" b="1" dirty="0" err="1"/>
              <a:t>Ribeiro</a:t>
            </a:r>
            <a:r>
              <a:rPr lang="en-GB" sz="1400" b="1" dirty="0"/>
              <a:t>, Kim Davies, Jeanne </a:t>
            </a:r>
            <a:r>
              <a:rPr lang="en-GB" sz="1400" b="1" dirty="0" err="1"/>
              <a:t>Guiraud</a:t>
            </a:r>
            <a:r>
              <a:rPr lang="en-GB" sz="1400" b="1" dirty="0"/>
              <a:t>, Janice </a:t>
            </a:r>
            <a:r>
              <a:rPr lang="en-GB" sz="1400" b="1" dirty="0" err="1"/>
              <a:t>Fernandes</a:t>
            </a:r>
            <a:r>
              <a:rPr lang="en-GB" sz="1400" b="1" dirty="0"/>
              <a:t>, Leslie Tucker</a:t>
            </a:r>
          </a:p>
          <a:p>
            <a:pPr eaLnBrk="1" hangingPunct="1">
              <a:lnSpc>
                <a:spcPct val="90000"/>
              </a:lnSpc>
            </a:pPr>
            <a:endParaRPr lang="en-GB" sz="1400" b="1" dirty="0"/>
          </a:p>
          <a:p>
            <a:pPr eaLnBrk="1" hangingPunct="1"/>
            <a:endParaRPr lang="en-GB" sz="1400" b="1" dirty="0"/>
          </a:p>
          <a:p>
            <a:pPr eaLnBrk="1" hangingPunct="1"/>
            <a:endParaRPr lang="en-GB" sz="1400" b="1" dirty="0"/>
          </a:p>
          <a:p>
            <a:pPr eaLnBrk="1" hangingPunct="1"/>
            <a:endParaRPr lang="en-GB" sz="1400" b="1" dirty="0"/>
          </a:p>
          <a:p>
            <a:pPr eaLnBrk="1" hangingPunct="1"/>
            <a:endParaRPr lang="en-GB" sz="1400" b="1" dirty="0"/>
          </a:p>
          <a:p>
            <a:pPr eaLnBrk="1" hangingPunct="1">
              <a:lnSpc>
                <a:spcPct val="50000"/>
              </a:lnSpc>
            </a:pPr>
            <a:r>
              <a:rPr lang="en-GB" sz="1400" b="1" dirty="0"/>
              <a:t>Vicky </a:t>
            </a:r>
            <a:r>
              <a:rPr lang="en-GB" sz="1400" b="1" dirty="0" err="1"/>
              <a:t>Slonims</a:t>
            </a:r>
            <a:r>
              <a:rPr lang="en-GB" sz="1400" b="1" dirty="0"/>
              <a:t>, Rhonda Booth</a:t>
            </a:r>
          </a:p>
          <a:p>
            <a:pPr eaLnBrk="1" hangingPunct="1">
              <a:lnSpc>
                <a:spcPct val="50000"/>
              </a:lnSpc>
            </a:pPr>
            <a:endParaRPr lang="en-GB" sz="1400" b="1" dirty="0"/>
          </a:p>
          <a:p>
            <a:pPr eaLnBrk="1" hangingPunct="1">
              <a:lnSpc>
                <a:spcPct val="50000"/>
              </a:lnSpc>
            </a:pPr>
            <a:endParaRPr lang="en-GB" sz="1400" b="1" dirty="0"/>
          </a:p>
          <a:p>
            <a:pPr eaLnBrk="1" hangingPunct="1"/>
            <a:endParaRPr lang="en-GB" sz="1400" b="1" dirty="0"/>
          </a:p>
          <a:p>
            <a:pPr eaLnBrk="1" hangingPunct="1"/>
            <a:endParaRPr lang="en-GB" sz="1400" b="1" dirty="0"/>
          </a:p>
          <a:p>
            <a:pPr eaLnBrk="1" hangingPunct="1"/>
            <a:endParaRPr lang="en-GB" sz="1400" b="1" dirty="0"/>
          </a:p>
          <a:p>
            <a:pPr eaLnBrk="1" hangingPunct="1"/>
            <a:r>
              <a:rPr lang="en-GB" sz="1400" b="1" dirty="0"/>
              <a:t>Andrew Pickles, Tony </a:t>
            </a:r>
            <a:r>
              <a:rPr lang="en-GB" sz="1400" b="1" dirty="0" err="1"/>
              <a:t>Charman</a:t>
            </a:r>
            <a:r>
              <a:rPr lang="en-GB" sz="1400" b="1" dirty="0"/>
              <a:t>, </a:t>
            </a:r>
          </a:p>
          <a:p>
            <a:pPr eaLnBrk="1" hangingPunct="1"/>
            <a:r>
              <a:rPr lang="en-GB" sz="1400" b="1" dirty="0"/>
              <a:t>Greg Pasco, Rachael Bedford</a:t>
            </a:r>
          </a:p>
          <a:p>
            <a:pPr eaLnBrk="1" hangingPunct="1"/>
            <a:endParaRPr lang="en-GB" sz="1400" b="1" dirty="0"/>
          </a:p>
          <a:p>
            <a:pPr eaLnBrk="1" hangingPunct="1"/>
            <a:endParaRPr lang="en-GB" sz="1400" dirty="0"/>
          </a:p>
          <a:p>
            <a:pPr eaLnBrk="1" hangingPunct="1"/>
            <a:endParaRPr lang="en-US" sz="1800" dirty="0"/>
          </a:p>
        </p:txBody>
      </p:sp>
      <p:sp>
        <p:nvSpPr>
          <p:cNvPr id="37891" name="TextBox 1">
            <a:extLst>
              <a:ext uri="{FF2B5EF4-FFF2-40B4-BE49-F238E27FC236}">
                <a16:creationId xmlns:a16="http://schemas.microsoft.com/office/drawing/2014/main" id="{A70EAD0C-BE06-AB4F-A88E-677401A08E86}"/>
              </a:ext>
            </a:extLst>
          </p:cNvPr>
          <p:cNvSpPr txBox="1">
            <a:spLocks noChangeArrowheads="1"/>
          </p:cNvSpPr>
          <p:nvPr/>
        </p:nvSpPr>
        <p:spPr bwMode="auto">
          <a:xfrm>
            <a:off x="6816725" y="1844676"/>
            <a:ext cx="3455988" cy="3631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50000"/>
              </a:spcBef>
              <a:spcAft>
                <a:spcPct val="0"/>
              </a:spcAft>
              <a:defRPr sz="2400">
                <a:solidFill>
                  <a:schemeClr val="tx1"/>
                </a:solidFill>
                <a:latin typeface="Arial" charset="0"/>
                <a:ea typeface="ＭＳ Ｐゴシック" charset="0"/>
              </a:defRPr>
            </a:lvl6pPr>
            <a:lvl7pPr marL="2971800" indent="-228600" eaLnBrk="0" fontAlgn="base" hangingPunct="0">
              <a:spcBef>
                <a:spcPct val="50000"/>
              </a:spcBef>
              <a:spcAft>
                <a:spcPct val="0"/>
              </a:spcAft>
              <a:defRPr sz="2400">
                <a:solidFill>
                  <a:schemeClr val="tx1"/>
                </a:solidFill>
                <a:latin typeface="Arial" charset="0"/>
                <a:ea typeface="ＭＳ Ｐゴシック" charset="0"/>
              </a:defRPr>
            </a:lvl7pPr>
            <a:lvl8pPr marL="3429000" indent="-228600" eaLnBrk="0" fontAlgn="base" hangingPunct="0">
              <a:spcBef>
                <a:spcPct val="50000"/>
              </a:spcBef>
              <a:spcAft>
                <a:spcPct val="0"/>
              </a:spcAft>
              <a:defRPr sz="2400">
                <a:solidFill>
                  <a:schemeClr val="tx1"/>
                </a:solidFill>
                <a:latin typeface="Arial" charset="0"/>
                <a:ea typeface="ＭＳ Ｐゴシック" charset="0"/>
              </a:defRPr>
            </a:lvl8pPr>
            <a:lvl9pPr marL="3886200" indent="-228600" eaLnBrk="0" fontAlgn="base" hangingPunct="0">
              <a:spcBef>
                <a:spcPct val="50000"/>
              </a:spcBef>
              <a:spcAft>
                <a:spcPct val="0"/>
              </a:spcAft>
              <a:defRPr sz="2400">
                <a:solidFill>
                  <a:schemeClr val="tx1"/>
                </a:solidFill>
                <a:latin typeface="Arial" charset="0"/>
                <a:ea typeface="ＭＳ Ｐゴシック" charset="0"/>
              </a:defRPr>
            </a:lvl9pPr>
          </a:lstStyle>
          <a:p>
            <a:pPr eaLnBrk="1" hangingPunct="1"/>
            <a:r>
              <a:rPr lang="en-US" sz="1600" i="1" dirty="0">
                <a:solidFill>
                  <a:srgbClr val="008000"/>
                </a:solidFill>
              </a:rPr>
              <a:t>Funding:</a:t>
            </a:r>
          </a:p>
          <a:p>
            <a:pPr eaLnBrk="1" hangingPunct="1"/>
            <a:endParaRPr lang="en-US" sz="1800" dirty="0"/>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endParaRPr lang="en-US" sz="1400" i="1" dirty="0">
              <a:solidFill>
                <a:srgbClr val="008000"/>
              </a:solidFill>
            </a:endParaRPr>
          </a:p>
          <a:p>
            <a:pPr eaLnBrk="1" hangingPunct="1"/>
            <a:r>
              <a:rPr lang="en-US" sz="1400" i="1" dirty="0">
                <a:solidFill>
                  <a:srgbClr val="008000"/>
                </a:solidFill>
              </a:rPr>
              <a:t>Background funding…</a:t>
            </a:r>
          </a:p>
          <a:p>
            <a:pPr eaLnBrk="1" hangingPunct="1"/>
            <a:endParaRPr lang="en-US" sz="1400" b="1" dirty="0"/>
          </a:p>
          <a:p>
            <a:pPr eaLnBrk="1" hangingPunct="1"/>
            <a:endParaRPr lang="en-US" sz="1400" b="1" dirty="0"/>
          </a:p>
        </p:txBody>
      </p:sp>
      <p:pic>
        <p:nvPicPr>
          <p:cNvPr id="7" name="Picture 2" descr="Basis_Logo">
            <a:extLst>
              <a:ext uri="{FF2B5EF4-FFF2-40B4-BE49-F238E27FC236}">
                <a16:creationId xmlns:a16="http://schemas.microsoft.com/office/drawing/2014/main" id="{6DEA488A-033B-04F4-BEA3-4923E2AC7C26}"/>
              </a:ext>
            </a:extLst>
          </p:cNvPr>
          <p:cNvPicPr>
            <a:picLocks noChangeAspect="1" noChangeArrowheads="1"/>
          </p:cNvPicPr>
          <p:nvPr/>
        </p:nvPicPr>
        <p:blipFill>
          <a:blip r:embed="rId2"/>
          <a:srcRect/>
          <a:stretch>
            <a:fillRect/>
          </a:stretch>
        </p:blipFill>
        <p:spPr bwMode="auto">
          <a:xfrm>
            <a:off x="9368971" y="1199843"/>
            <a:ext cx="1103086" cy="1196526"/>
          </a:xfrm>
          <a:prstGeom prst="rect">
            <a:avLst/>
          </a:prstGeom>
          <a:noFill/>
          <a:ln w="9525">
            <a:solidFill>
              <a:schemeClr val="tx2">
                <a:lumMod val="60000"/>
                <a:lumOff val="40000"/>
              </a:schemeClr>
            </a:solidFill>
            <a:miter lim="800000"/>
            <a:headEnd/>
            <a:tailEnd/>
          </a:ln>
        </p:spPr>
      </p:pic>
      <p:pic>
        <p:nvPicPr>
          <p:cNvPr id="37893" name="Picture 7" descr="Manchester%20University%20Logo">
            <a:extLst>
              <a:ext uri="{FF2B5EF4-FFF2-40B4-BE49-F238E27FC236}">
                <a16:creationId xmlns:a16="http://schemas.microsoft.com/office/drawing/2014/main" id="{2D62E8D7-B42F-B675-D87B-26DDB6E497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605" y="909169"/>
            <a:ext cx="1368425"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4" name="Picture 8" descr="BBK_Logo">
            <a:extLst>
              <a:ext uri="{FF2B5EF4-FFF2-40B4-BE49-F238E27FC236}">
                <a16:creationId xmlns:a16="http://schemas.microsoft.com/office/drawing/2014/main" id="{C21B88CF-2F02-7879-3A62-87C2AE78C3A7}"/>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6" y="2420888"/>
            <a:ext cx="136842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6" name="Picture 10" descr="GuysAndStThomasLogo.png">
            <a:extLst>
              <a:ext uri="{FF2B5EF4-FFF2-40B4-BE49-F238E27FC236}">
                <a16:creationId xmlns:a16="http://schemas.microsoft.com/office/drawing/2014/main" id="{BBDFBBD2-AF9B-001E-744C-A5052C6090E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66875" y="3855567"/>
            <a:ext cx="201612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9" name="Picture 13" descr="C:\Users\Catherine Kay\AppData\Local\Microsoft\Windows\Temporary Internet Files\Low\Content.IE5\UQBY3CY2\WaterlooLogo[1].JPG">
            <a:extLst>
              <a:ext uri="{FF2B5EF4-FFF2-40B4-BE49-F238E27FC236}">
                <a16:creationId xmlns:a16="http://schemas.microsoft.com/office/drawing/2014/main" id="{F0344739-1606-0BDD-3AB4-0B1749DE32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0325" y="3574718"/>
            <a:ext cx="2791732" cy="43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0" name="Picture 14" descr="MRC Logo - Hi-res colour GIF with transparent background">
            <a:extLst>
              <a:ext uri="{FF2B5EF4-FFF2-40B4-BE49-F238E27FC236}">
                <a16:creationId xmlns:a16="http://schemas.microsoft.com/office/drawing/2014/main" id="{F1FC5280-7865-436A-997F-CD3CED4DCC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32626" y="5651500"/>
            <a:ext cx="1558925"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1" name="Picture 3">
            <a:extLst>
              <a:ext uri="{FF2B5EF4-FFF2-40B4-BE49-F238E27FC236}">
                <a16:creationId xmlns:a16="http://schemas.microsoft.com/office/drawing/2014/main" id="{4FB2ED94-0AAA-EE51-2840-BE83FF518B7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74826" y="4944414"/>
            <a:ext cx="7207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2" name="Picture 4">
            <a:extLst>
              <a:ext uri="{FF2B5EF4-FFF2-40B4-BE49-F238E27FC236}">
                <a16:creationId xmlns:a16="http://schemas.microsoft.com/office/drawing/2014/main" id="{2BA46424-ED0B-D446-BE0A-1923541DD80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759826" y="5503864"/>
            <a:ext cx="1008063"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2" descr="Autistica - NSPA">
            <a:extLst>
              <a:ext uri="{FF2B5EF4-FFF2-40B4-BE49-F238E27FC236}">
                <a16:creationId xmlns:a16="http://schemas.microsoft.com/office/drawing/2014/main" id="{1BAF53DE-7F3C-6127-973B-F96CDBFD98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9345" y="2645987"/>
            <a:ext cx="1311526" cy="924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452977"/>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497F3-1633-5394-2812-400604535401}"/>
            </a:ext>
          </a:extLst>
        </p:cNvPr>
        <p:cNvGrpSpPr/>
        <p:nvPr/>
      </p:nvGrpSpPr>
      <p:grpSpPr>
        <a:xfrm>
          <a:off x="0" y="0"/>
          <a:ext cx="0" cy="0"/>
          <a:chOff x="0" y="0"/>
          <a:chExt cx="0" cy="0"/>
        </a:xfrm>
      </p:grpSpPr>
      <p:sp>
        <p:nvSpPr>
          <p:cNvPr id="26625" name="Title 3">
            <a:extLst>
              <a:ext uri="{FF2B5EF4-FFF2-40B4-BE49-F238E27FC236}">
                <a16:creationId xmlns:a16="http://schemas.microsoft.com/office/drawing/2014/main" id="{4A28747F-6542-D908-600F-85CC97BC6F62}"/>
              </a:ext>
            </a:extLst>
          </p:cNvPr>
          <p:cNvSpPr>
            <a:spLocks noGrp="1"/>
          </p:cNvSpPr>
          <p:nvPr>
            <p:ph type="ctrTitle"/>
          </p:nvPr>
        </p:nvSpPr>
        <p:spPr>
          <a:xfrm>
            <a:off x="1922463" y="115888"/>
            <a:ext cx="8134350" cy="576262"/>
          </a:xfrm>
        </p:spPr>
        <p:txBody>
          <a:bodyPr>
            <a:normAutofit fontScale="90000"/>
          </a:bodyPr>
          <a:lstStyle/>
          <a:p>
            <a:r>
              <a:rPr lang="en-US" altLang="zh-CN" i="1" dirty="0">
                <a:solidFill>
                  <a:srgbClr val="800000"/>
                </a:solidFill>
                <a:latin typeface="Arial" charset="0"/>
                <a:ea typeface="ＭＳ Ｐゴシック" charset="0"/>
                <a:cs typeface="ＭＳ Ｐゴシック" charset="0"/>
              </a:rPr>
              <a:t>  </a:t>
            </a:r>
          </a:p>
        </p:txBody>
      </p:sp>
      <p:sp>
        <p:nvSpPr>
          <p:cNvPr id="26626" name="Subtitle 4">
            <a:extLst>
              <a:ext uri="{FF2B5EF4-FFF2-40B4-BE49-F238E27FC236}">
                <a16:creationId xmlns:a16="http://schemas.microsoft.com/office/drawing/2014/main" id="{81F0CA89-776A-BF75-526D-3C26EBE65731}"/>
              </a:ext>
            </a:extLst>
          </p:cNvPr>
          <p:cNvSpPr txBox="1">
            <a:spLocks/>
          </p:cNvSpPr>
          <p:nvPr/>
        </p:nvSpPr>
        <p:spPr bwMode="auto">
          <a:xfrm>
            <a:off x="3287713" y="2781300"/>
            <a:ext cx="5256212"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spcBef>
                <a:spcPct val="20000"/>
              </a:spcBef>
              <a:spcAft>
                <a:spcPct val="20000"/>
              </a:spcAft>
            </a:pPr>
            <a:endParaRPr lang="en-US" altLang="zh-CN" sz="2800">
              <a:latin typeface="Times New Roman" charset="0"/>
              <a:ea typeface="ＭＳ Ｐゴシック" charset="0"/>
              <a:cs typeface="ＭＳ Ｐゴシック" charset="0"/>
            </a:endParaRPr>
          </a:p>
          <a:p>
            <a:pPr algn="ctr">
              <a:spcBef>
                <a:spcPct val="20000"/>
              </a:spcBef>
              <a:spcAft>
                <a:spcPct val="20000"/>
              </a:spcAft>
            </a:pPr>
            <a:endParaRPr lang="en-US" altLang="zh-CN" sz="1800">
              <a:latin typeface="Times New Roman" charset="0"/>
              <a:ea typeface="ＭＳ Ｐゴシック" charset="0"/>
              <a:cs typeface="ＭＳ Ｐゴシック" charset="0"/>
            </a:endParaRPr>
          </a:p>
        </p:txBody>
      </p:sp>
      <p:sp>
        <p:nvSpPr>
          <p:cNvPr id="26627" name="TextBox 15">
            <a:extLst>
              <a:ext uri="{FF2B5EF4-FFF2-40B4-BE49-F238E27FC236}">
                <a16:creationId xmlns:a16="http://schemas.microsoft.com/office/drawing/2014/main" id="{2B1C6F87-BC94-507C-CCD7-C3B347E73127}"/>
              </a:ext>
            </a:extLst>
          </p:cNvPr>
          <p:cNvSpPr txBox="1">
            <a:spLocks noChangeArrowheads="1"/>
          </p:cNvSpPr>
          <p:nvPr/>
        </p:nvSpPr>
        <p:spPr bwMode="auto">
          <a:xfrm>
            <a:off x="2028056" y="188641"/>
            <a:ext cx="6660232" cy="13820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lnSpc>
                <a:spcPct val="80000"/>
              </a:lnSpc>
            </a:pPr>
            <a:endParaRPr lang="en-GB" altLang="zh-CN" sz="2000" i="1" dirty="0">
              <a:solidFill>
                <a:srgbClr val="800000"/>
              </a:solidFill>
              <a:ea typeface="ＭＳ Ｐゴシック" charset="0"/>
              <a:cs typeface="ＭＳ Ｐゴシック" charset="0"/>
            </a:endParaRPr>
          </a:p>
          <a:p>
            <a:pPr eaLnBrk="1" hangingPunct="1">
              <a:lnSpc>
                <a:spcPct val="80000"/>
              </a:lnSpc>
            </a:pPr>
            <a:r>
              <a:rPr lang="en-GB" altLang="zh-CN" sz="2000" i="1" dirty="0">
                <a:solidFill>
                  <a:srgbClr val="800000"/>
                </a:solidFill>
                <a:ea typeface="ＭＳ Ｐゴシック" charset="0"/>
                <a:cs typeface="ＭＳ Ｐゴシック" charset="0"/>
              </a:rPr>
              <a:t>PACT UK Collaborating Team</a:t>
            </a:r>
          </a:p>
          <a:p>
            <a:pPr algn="ctr" eaLnBrk="1" hangingPunct="1">
              <a:lnSpc>
                <a:spcPct val="80000"/>
              </a:lnSpc>
            </a:pPr>
            <a:r>
              <a:rPr lang="en-GB" altLang="zh-CN" sz="2000" i="1" dirty="0">
                <a:solidFill>
                  <a:srgbClr val="800000"/>
                </a:solidFill>
                <a:ea typeface="ＭＳ Ｐゴシック" charset="0"/>
                <a:cs typeface="ＭＳ Ｐゴシック" charset="0"/>
              </a:rPr>
              <a:t> </a:t>
            </a:r>
          </a:p>
          <a:p>
            <a:pPr algn="ctr" eaLnBrk="1" hangingPunct="1">
              <a:lnSpc>
                <a:spcPct val="80000"/>
              </a:lnSpc>
            </a:pPr>
            <a:endParaRPr lang="en-GB" altLang="zh-CN" sz="2800" dirty="0">
              <a:solidFill>
                <a:srgbClr val="008000"/>
              </a:solidFill>
              <a:latin typeface="Calibri" charset="0"/>
              <a:ea typeface="ＭＳ Ｐゴシック" charset="0"/>
              <a:cs typeface="ＭＳ Ｐゴシック" charset="0"/>
            </a:endParaRPr>
          </a:p>
          <a:p>
            <a:pPr eaLnBrk="1" hangingPunct="1">
              <a:lnSpc>
                <a:spcPct val="70000"/>
              </a:lnSpc>
              <a:buFont typeface="Arial" charset="0"/>
              <a:buNone/>
            </a:pPr>
            <a:r>
              <a:rPr lang="en-GB" altLang="zh-CN" sz="1800" dirty="0">
                <a:latin typeface="Calibri" charset="0"/>
                <a:ea typeface="ＭＳ Ｐゴシック" charset="0"/>
                <a:cs typeface="ＭＳ Ｐゴシック" charset="0"/>
              </a:rPr>
              <a:t> </a:t>
            </a:r>
          </a:p>
        </p:txBody>
      </p:sp>
      <p:pic>
        <p:nvPicPr>
          <p:cNvPr id="26628" name="Picture 11" descr="HSS_mainbanner_10">
            <a:extLst>
              <a:ext uri="{FF2B5EF4-FFF2-40B4-BE49-F238E27FC236}">
                <a16:creationId xmlns:a16="http://schemas.microsoft.com/office/drawing/2014/main" id="{B08AE4CC-DC1E-212F-A019-1B54AAB31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276" y="5918200"/>
            <a:ext cx="1584325" cy="757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9" name="Picture 12" descr="department_logo">
            <a:extLst>
              <a:ext uri="{FF2B5EF4-FFF2-40B4-BE49-F238E27FC236}">
                <a16:creationId xmlns:a16="http://schemas.microsoft.com/office/drawing/2014/main" id="{52D57AB4-9238-A4C9-15C1-0EC90CA61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9" y="5373688"/>
            <a:ext cx="1800225" cy="1198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0" name="Picture 14" descr="DCFS logo">
            <a:extLst>
              <a:ext uri="{FF2B5EF4-FFF2-40B4-BE49-F238E27FC236}">
                <a16:creationId xmlns:a16="http://schemas.microsoft.com/office/drawing/2014/main" id="{0A40D7C1-4578-51AC-6691-DAD507D43E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7664" y="6208714"/>
            <a:ext cx="2071687" cy="388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0" name="Table 9">
            <a:extLst>
              <a:ext uri="{FF2B5EF4-FFF2-40B4-BE49-F238E27FC236}">
                <a16:creationId xmlns:a16="http://schemas.microsoft.com/office/drawing/2014/main" id="{9E0C6077-F8EF-44AC-A7E9-3CF8DD603DDA}"/>
              </a:ext>
            </a:extLst>
          </p:cNvPr>
          <p:cNvGraphicFramePr>
            <a:graphicFrameLocks noGrp="1"/>
          </p:cNvGraphicFramePr>
          <p:nvPr/>
        </p:nvGraphicFramePr>
        <p:xfrm>
          <a:off x="2063552" y="1556792"/>
          <a:ext cx="4464496" cy="4176464"/>
        </p:xfrm>
        <a:graphic>
          <a:graphicData uri="http://schemas.openxmlformats.org/drawingml/2006/table">
            <a:tbl>
              <a:tblPr/>
              <a:tblGrid>
                <a:gridCol w="2152865">
                  <a:extLst>
                    <a:ext uri="{9D8B030D-6E8A-4147-A177-3AD203B41FA5}">
                      <a16:colId xmlns:a16="http://schemas.microsoft.com/office/drawing/2014/main" val="20000"/>
                    </a:ext>
                  </a:extLst>
                </a:gridCol>
                <a:gridCol w="2311631">
                  <a:extLst>
                    <a:ext uri="{9D8B030D-6E8A-4147-A177-3AD203B41FA5}">
                      <a16:colId xmlns:a16="http://schemas.microsoft.com/office/drawing/2014/main" val="20001"/>
                    </a:ext>
                  </a:extLst>
                </a:gridCol>
              </a:tblGrid>
              <a:tr h="417646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Jonathan Green</a:t>
                      </a:r>
                    </a:p>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Catherine </a:t>
                      </a:r>
                      <a:r>
                        <a:rPr kumimoji="0" lang="en-GB" sz="1600" b="0" i="0" u="none" strike="noStrike" cap="none" normalizeH="0" baseline="0" dirty="0" err="1">
                          <a:ln>
                            <a:noFill/>
                          </a:ln>
                          <a:solidFill>
                            <a:srgbClr val="262626"/>
                          </a:solidFill>
                          <a:effectLst/>
                          <a:latin typeface="Calibri" charset="0"/>
                          <a:ea typeface="MS PGothic" charset="0"/>
                          <a:cs typeface="Arial" charset="0"/>
                        </a:rPr>
                        <a:t>Aldred</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Barbara Barrett</a:t>
                      </a:r>
                    </a:p>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Sam Barron</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Karen </a:t>
                      </a:r>
                      <a:r>
                        <a:rPr kumimoji="0" lang="en-GB" sz="1600" b="0" i="0" u="none" strike="noStrike" cap="none" normalizeH="0" baseline="0" dirty="0" err="1">
                          <a:ln>
                            <a:noFill/>
                          </a:ln>
                          <a:solidFill>
                            <a:srgbClr val="262626"/>
                          </a:solidFill>
                          <a:effectLst/>
                          <a:latin typeface="Calibri" charset="0"/>
                          <a:ea typeface="MS PGothic" charset="0"/>
                          <a:cs typeface="Arial" charset="0"/>
                        </a:rPr>
                        <a:t>Beggs</a:t>
                      </a:r>
                      <a:endParaRPr kumimoji="0" lang="en-GB" sz="1600" b="0" i="0" u="none" strike="noStrike" cap="none" normalizeH="0" baseline="0" dirty="0">
                        <a:ln>
                          <a:noFill/>
                        </a:ln>
                        <a:solidFill>
                          <a:srgbClr val="262626"/>
                        </a:solidFill>
                        <a:effectLst/>
                        <a:latin typeface="Calibri" charset="0"/>
                        <a:ea typeface="MS PGothic"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Laura </a:t>
                      </a:r>
                      <a:r>
                        <a:rPr kumimoji="0" lang="en-GB" sz="1600" b="0" i="0" u="none" strike="noStrike" cap="none" normalizeH="0" baseline="0" dirty="0" err="1">
                          <a:ln>
                            <a:noFill/>
                          </a:ln>
                          <a:solidFill>
                            <a:srgbClr val="262626"/>
                          </a:solidFill>
                          <a:effectLst/>
                          <a:latin typeface="Calibri" charset="0"/>
                          <a:ea typeface="MS PGothic" charset="0"/>
                          <a:cs typeface="Arial" charset="0"/>
                        </a:rPr>
                        <a:t>Blazey</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Katy Bourne</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Sarah Byford</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Tony </a:t>
                      </a:r>
                      <a:r>
                        <a:rPr kumimoji="0" lang="en-GB" sz="1600" b="0" i="0" u="none" strike="noStrike" cap="none" normalizeH="0" baseline="0" dirty="0" err="1">
                          <a:ln>
                            <a:noFill/>
                          </a:ln>
                          <a:solidFill>
                            <a:srgbClr val="262626"/>
                          </a:solidFill>
                          <a:effectLst/>
                          <a:latin typeface="Calibri" charset="0"/>
                          <a:ea typeface="MS PGothic" charset="0"/>
                          <a:cs typeface="Arial" charset="0"/>
                        </a:rPr>
                        <a:t>Charman</a:t>
                      </a:r>
                      <a:endParaRPr kumimoji="0" lang="en-GB" sz="1600" b="0" i="0" u="none" strike="noStrike" cap="none" normalizeH="0" baseline="0" dirty="0">
                        <a:ln>
                          <a:noFill/>
                        </a:ln>
                        <a:solidFill>
                          <a:srgbClr val="262626"/>
                        </a:solidFill>
                        <a:effectLst/>
                        <a:latin typeface="Calibri" charset="0"/>
                        <a:ea typeface="MS PGothic"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Julia </a:t>
                      </a:r>
                      <a:r>
                        <a:rPr kumimoji="0" lang="en-GB" sz="1600" b="0" i="0" u="none" strike="noStrike" cap="none" normalizeH="0" baseline="0" dirty="0" err="1">
                          <a:ln>
                            <a:noFill/>
                          </a:ln>
                          <a:solidFill>
                            <a:srgbClr val="262626"/>
                          </a:solidFill>
                          <a:effectLst/>
                          <a:latin typeface="Calibri" charset="0"/>
                          <a:ea typeface="MS PGothic" charset="0"/>
                          <a:cs typeface="Arial" charset="0"/>
                        </a:rPr>
                        <a:t>Collino</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Ruth </a:t>
                      </a:r>
                      <a:r>
                        <a:rPr kumimoji="0" lang="en-GB" sz="1600" b="0" i="0" u="none" strike="noStrike" cap="none" normalizeH="0" baseline="0" dirty="0" err="1">
                          <a:ln>
                            <a:noFill/>
                          </a:ln>
                          <a:solidFill>
                            <a:srgbClr val="262626"/>
                          </a:solidFill>
                          <a:effectLst/>
                          <a:latin typeface="Calibri" charset="0"/>
                          <a:ea typeface="MS PGothic" charset="0"/>
                          <a:cs typeface="Arial" charset="0"/>
                        </a:rPr>
                        <a:t>Colmer</a:t>
                      </a:r>
                      <a:br>
                        <a:rPr kumimoji="0" lang="en-GB" sz="1600" b="0" i="0" u="none" strike="noStrike" cap="none" normalizeH="0" baseline="0" dirty="0">
                          <a:ln>
                            <a:noFill/>
                          </a:ln>
                          <a:solidFill>
                            <a:srgbClr val="262626"/>
                          </a:solidFill>
                          <a:effectLst/>
                          <a:latin typeface="Calibri" charset="0"/>
                          <a:ea typeface="MS PGothic" charset="0"/>
                          <a:cs typeface="Arial" charset="0"/>
                        </a:rPr>
                      </a:br>
                      <a:r>
                        <a:rPr kumimoji="0" lang="en-GB" sz="1600" b="0" i="0" u="none" strike="noStrike" cap="none" normalizeH="0" baseline="0" dirty="0">
                          <a:ln>
                            <a:noFill/>
                          </a:ln>
                          <a:solidFill>
                            <a:srgbClr val="262626"/>
                          </a:solidFill>
                          <a:effectLst/>
                          <a:latin typeface="Calibri" charset="0"/>
                          <a:ea typeface="MS PGothic" charset="0"/>
                          <a:cs typeface="Arial" charset="0"/>
                        </a:rPr>
                        <a:t>Anna </a:t>
                      </a:r>
                      <a:r>
                        <a:rPr kumimoji="0" lang="en-GB" sz="1600" b="0" i="0" u="none" strike="noStrike" cap="none" normalizeH="0" baseline="0" dirty="0" err="1">
                          <a:ln>
                            <a:noFill/>
                          </a:ln>
                          <a:solidFill>
                            <a:srgbClr val="262626"/>
                          </a:solidFill>
                          <a:effectLst/>
                          <a:latin typeface="Calibri" charset="0"/>
                          <a:ea typeface="MS PGothic" charset="0"/>
                          <a:cs typeface="Arial" charset="0"/>
                        </a:rPr>
                        <a:t>Cutress</a:t>
                      </a:r>
                      <a:endParaRPr kumimoji="0" lang="en-GB" sz="1600" b="0" i="0" u="none" strike="noStrike" cap="none" normalizeH="0" baseline="0" dirty="0">
                        <a:ln>
                          <a:noFill/>
                        </a:ln>
                        <a:solidFill>
                          <a:srgbClr val="262626"/>
                        </a:solidFill>
                        <a:effectLst/>
                        <a:latin typeface="Calibri" charset="0"/>
                        <a:ea typeface="MS PGothic"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Clare </a:t>
                      </a:r>
                      <a:r>
                        <a:rPr kumimoji="0" lang="en-GB" sz="1600" b="0" i="0" u="none" strike="noStrike" cap="none" normalizeH="0" baseline="0" dirty="0" err="1">
                          <a:ln>
                            <a:noFill/>
                          </a:ln>
                          <a:solidFill>
                            <a:srgbClr val="262626"/>
                          </a:solidFill>
                          <a:effectLst/>
                          <a:latin typeface="Calibri" charset="0"/>
                          <a:ea typeface="MS PGothic" charset="0"/>
                          <a:cs typeface="Arial" charset="0"/>
                        </a:rPr>
                        <a:t>Harrop</a:t>
                      </a:r>
                      <a:endParaRPr kumimoji="0" lang="en-GB" sz="1600" b="0" i="0" u="none" strike="noStrike" cap="none" normalizeH="0" baseline="0" dirty="0">
                        <a:ln>
                          <a:noFill/>
                        </a:ln>
                        <a:solidFill>
                          <a:srgbClr val="262626"/>
                        </a:solidFill>
                        <a:effectLst/>
                        <a:latin typeface="Calibri" charset="0"/>
                        <a:ea typeface="MS PGothic"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MS PGothic" charset="0"/>
                          <a:cs typeface="Arial" charset="0"/>
                        </a:rPr>
                        <a:t>Tori Houghton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cap="none" normalizeH="0" baseline="0" dirty="0">
                          <a:ln>
                            <a:noFill/>
                          </a:ln>
                          <a:solidFill>
                            <a:srgbClr val="262626"/>
                          </a:solidFill>
                          <a:effectLst/>
                          <a:latin typeface="Calibri" charset="0"/>
                          <a:ea typeface="MS PGothic" charset="0"/>
                          <a:cs typeface="Arial" charset="0"/>
                        </a:rPr>
                        <a:t>Pat </a:t>
                      </a:r>
                      <a:r>
                        <a:rPr kumimoji="0" lang="en-GB" sz="1600" b="0" i="0" u="none" strike="noStrike" cap="none" normalizeH="0" baseline="0" dirty="0" err="1">
                          <a:ln>
                            <a:noFill/>
                          </a:ln>
                          <a:solidFill>
                            <a:srgbClr val="262626"/>
                          </a:solidFill>
                          <a:effectLst/>
                          <a:latin typeface="Calibri" charset="0"/>
                          <a:ea typeface="MS PGothic" charset="0"/>
                          <a:cs typeface="Arial" charset="0"/>
                        </a:rPr>
                        <a:t>Howlin</a:t>
                      </a:r>
                      <a:endParaRPr kumimoji="0" lang="en-GB" sz="1600" b="0" i="0" u="none" strike="noStrike" cap="none" normalizeH="0" baseline="0" dirty="0">
                        <a:ln>
                          <a:noFill/>
                        </a:ln>
                        <a:solidFill>
                          <a:srgbClr val="262626"/>
                        </a:solidFill>
                        <a:effectLst/>
                        <a:latin typeface="Calibri" charset="0"/>
                        <a:ea typeface="MS PGothic"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rgbClr val="262626"/>
                        </a:solidFill>
                        <a:effectLst/>
                        <a:latin typeface="Calibri" charset="0"/>
                        <a:ea typeface="MS PGothic"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err="1">
                          <a:ln>
                            <a:noFill/>
                          </a:ln>
                          <a:solidFill>
                            <a:srgbClr val="262626"/>
                          </a:solidFill>
                          <a:effectLst/>
                          <a:latin typeface="Calibri" charset="0"/>
                          <a:ea typeface="ＭＳ Ｐゴシック" charset="0"/>
                        </a:rPr>
                        <a:t>Kristelle</a:t>
                      </a:r>
                      <a:r>
                        <a:rPr kumimoji="0" lang="en-GB" sz="1600" b="0" i="0" u="none" strike="noStrike" cap="none" normalizeH="0" baseline="0" dirty="0">
                          <a:ln>
                            <a:noFill/>
                          </a:ln>
                          <a:solidFill>
                            <a:srgbClr val="262626"/>
                          </a:solidFill>
                          <a:effectLst/>
                          <a:latin typeface="Calibri" charset="0"/>
                          <a:ea typeface="ＭＳ Ｐゴシック" charset="0"/>
                        </a:rPr>
                        <a:t> </a:t>
                      </a:r>
                      <a:r>
                        <a:rPr kumimoji="0" lang="en-GB" sz="1600" b="0" i="0" u="none" strike="noStrike" cap="none" normalizeH="0" baseline="0" dirty="0" err="1">
                          <a:ln>
                            <a:noFill/>
                          </a:ln>
                          <a:solidFill>
                            <a:srgbClr val="262626"/>
                          </a:solidFill>
                          <a:effectLst/>
                          <a:latin typeface="Calibri" charset="0"/>
                          <a:ea typeface="ＭＳ Ｐゴシック" charset="0"/>
                        </a:rPr>
                        <a:t>Hudry</a:t>
                      </a:r>
                      <a:endParaRPr kumimoji="0" lang="en-GB" sz="1600" b="0" i="0" u="none" strike="noStrike" cap="none" normalizeH="0" baseline="0" dirty="0">
                        <a:ln>
                          <a:noFill/>
                        </a:ln>
                        <a:solidFill>
                          <a:srgbClr val="262626"/>
                        </a:solidFill>
                        <a:effectLst/>
                        <a:latin typeface="Calibri" charset="0"/>
                        <a:ea typeface="ＭＳ Ｐゴシック"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Ann Le </a:t>
                      </a:r>
                      <a:r>
                        <a:rPr kumimoji="0" lang="en-GB" sz="1600" b="0" i="0" u="none" strike="noStrike" cap="none" normalizeH="0" baseline="0" dirty="0" err="1">
                          <a:ln>
                            <a:noFill/>
                          </a:ln>
                          <a:solidFill>
                            <a:srgbClr val="262626"/>
                          </a:solidFill>
                          <a:effectLst/>
                          <a:latin typeface="Calibri" charset="0"/>
                          <a:ea typeface="ＭＳ Ｐゴシック" charset="0"/>
                        </a:rPr>
                        <a:t>Couteur</a:t>
                      </a:r>
                      <a:endParaRPr kumimoji="0" lang="en-GB" sz="1600" b="0" i="0" u="none" strike="noStrike" cap="none" normalizeH="0" baseline="0" dirty="0">
                        <a:ln>
                          <a:noFill/>
                        </a:ln>
                        <a:solidFill>
                          <a:srgbClr val="262626"/>
                        </a:solidFill>
                        <a:effectLst/>
                        <a:latin typeface="Calibri" charset="0"/>
                        <a:ea typeface="ＭＳ Ｐゴシック"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Sue Leach</a:t>
                      </a:r>
                      <a:br>
                        <a:rPr kumimoji="0" lang="en-GB" sz="1600" b="0" i="0" u="none" strike="noStrike" cap="none" normalizeH="0" baseline="0" dirty="0">
                          <a:ln>
                            <a:noFill/>
                          </a:ln>
                          <a:solidFill>
                            <a:srgbClr val="262626"/>
                          </a:solidFill>
                          <a:effectLst/>
                          <a:latin typeface="Calibri" charset="0"/>
                          <a:ea typeface="ＭＳ Ｐゴシック" charset="0"/>
                        </a:rPr>
                      </a:br>
                      <a:r>
                        <a:rPr kumimoji="0" lang="en-GB" sz="1600" b="0" i="0" u="none" strike="noStrike" cap="none" normalizeH="0" baseline="0" dirty="0" err="1">
                          <a:ln>
                            <a:noFill/>
                          </a:ln>
                          <a:solidFill>
                            <a:srgbClr val="262626"/>
                          </a:solidFill>
                          <a:effectLst/>
                          <a:latin typeface="Calibri" charset="0"/>
                          <a:ea typeface="ＭＳ Ｐゴシック" charset="0"/>
                        </a:rPr>
                        <a:t>Dharmi</a:t>
                      </a:r>
                      <a:r>
                        <a:rPr kumimoji="0" lang="en-GB" sz="1600" b="0" i="0" u="none" strike="noStrike" cap="none" normalizeH="0" baseline="0" dirty="0">
                          <a:ln>
                            <a:noFill/>
                          </a:ln>
                          <a:solidFill>
                            <a:srgbClr val="262626"/>
                          </a:solidFill>
                          <a:effectLst/>
                          <a:latin typeface="Calibri" charset="0"/>
                          <a:ea typeface="ＭＳ Ｐゴシック" charset="0"/>
                        </a:rPr>
                        <a:t> </a:t>
                      </a:r>
                      <a:r>
                        <a:rPr kumimoji="0" lang="en-GB" sz="1600" b="0" i="0" u="none" strike="noStrike" cap="none" normalizeH="0" baseline="0" dirty="0" err="1">
                          <a:ln>
                            <a:noFill/>
                          </a:ln>
                          <a:solidFill>
                            <a:srgbClr val="262626"/>
                          </a:solidFill>
                          <a:effectLst/>
                          <a:latin typeface="Calibri" charset="0"/>
                          <a:ea typeface="ＭＳ Ｐゴシック" charset="0"/>
                        </a:rPr>
                        <a:t>Kapadia</a:t>
                      </a:r>
                      <a:endParaRPr kumimoji="0" lang="en-GB" sz="1600" b="0" i="0" u="none" strike="noStrike" cap="none" normalizeH="0" baseline="0" dirty="0">
                        <a:ln>
                          <a:noFill/>
                        </a:ln>
                        <a:solidFill>
                          <a:srgbClr val="262626"/>
                        </a:solidFill>
                        <a:effectLst/>
                        <a:latin typeface="Calibri" charset="0"/>
                        <a:ea typeface="ＭＳ Ｐゴシック"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Kathy </a:t>
                      </a:r>
                      <a:r>
                        <a:rPr kumimoji="0" lang="en-GB" sz="1600" b="0" i="0" u="none" strike="noStrike" cap="none" normalizeH="0" baseline="0" dirty="0" err="1">
                          <a:ln>
                            <a:noFill/>
                          </a:ln>
                          <a:solidFill>
                            <a:srgbClr val="262626"/>
                          </a:solidFill>
                          <a:effectLst/>
                          <a:latin typeface="Calibri" charset="0"/>
                          <a:ea typeface="ＭＳ Ｐゴシック" charset="0"/>
                        </a:rPr>
                        <a:t>Leadbitter</a:t>
                      </a:r>
                      <a:br>
                        <a:rPr kumimoji="0" lang="en-GB" sz="1600" b="0" i="0" u="none" strike="noStrike" cap="none" normalizeH="0" baseline="0" dirty="0">
                          <a:ln>
                            <a:noFill/>
                          </a:ln>
                          <a:solidFill>
                            <a:srgbClr val="262626"/>
                          </a:solidFill>
                          <a:effectLst/>
                          <a:latin typeface="Calibri" charset="0"/>
                          <a:ea typeface="ＭＳ Ｐゴシック" charset="0"/>
                        </a:rPr>
                      </a:br>
                      <a:r>
                        <a:rPr kumimoji="0" lang="en-GB" sz="1600" b="0" i="0" u="none" strike="noStrike" cap="none" normalizeH="0" baseline="0" dirty="0">
                          <a:ln>
                            <a:noFill/>
                          </a:ln>
                          <a:solidFill>
                            <a:srgbClr val="262626"/>
                          </a:solidFill>
                          <a:effectLst/>
                          <a:latin typeface="Calibri" charset="0"/>
                          <a:ea typeface="ＭＳ Ｐゴシック" charset="0"/>
                        </a:rPr>
                        <a:t>Helen </a:t>
                      </a:r>
                      <a:r>
                        <a:rPr kumimoji="0" lang="en-GB" sz="1600" b="0" i="0" u="none" strike="noStrike" cap="none" normalizeH="0" baseline="0" dirty="0" err="1">
                          <a:ln>
                            <a:noFill/>
                          </a:ln>
                          <a:solidFill>
                            <a:srgbClr val="262626"/>
                          </a:solidFill>
                          <a:effectLst/>
                          <a:latin typeface="Calibri" charset="0"/>
                          <a:ea typeface="ＭＳ Ｐゴシック" charset="0"/>
                        </a:rPr>
                        <a:t>McConachie</a:t>
                      </a:r>
                      <a:endParaRPr kumimoji="0" lang="en-GB" sz="1600" b="0" i="0" u="none" strike="noStrike" cap="none" normalizeH="0" baseline="0" dirty="0">
                        <a:ln>
                          <a:noFill/>
                        </a:ln>
                        <a:solidFill>
                          <a:srgbClr val="262626"/>
                        </a:solidFill>
                        <a:effectLst/>
                        <a:latin typeface="Calibri" charset="0"/>
                        <a:ea typeface="ＭＳ Ｐゴシック"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Wendy MacDonald</a:t>
                      </a: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Jeremy Parr</a:t>
                      </a:r>
                      <a:br>
                        <a:rPr kumimoji="0" lang="en-GB" sz="1600" b="0" i="0" u="none" strike="noStrike" cap="none" normalizeH="0" baseline="0" dirty="0">
                          <a:ln>
                            <a:noFill/>
                          </a:ln>
                          <a:solidFill>
                            <a:srgbClr val="262626"/>
                          </a:solidFill>
                          <a:effectLst/>
                          <a:latin typeface="Calibri" charset="0"/>
                          <a:ea typeface="ＭＳ Ｐゴシック" charset="0"/>
                        </a:rPr>
                      </a:br>
                      <a:r>
                        <a:rPr kumimoji="0" lang="en-GB" sz="1600" b="0" i="0" u="none" strike="noStrike" cap="none" normalizeH="0" baseline="0" dirty="0">
                          <a:ln>
                            <a:noFill/>
                          </a:ln>
                          <a:solidFill>
                            <a:srgbClr val="262626"/>
                          </a:solidFill>
                          <a:effectLst/>
                          <a:latin typeface="Calibri" charset="0"/>
                          <a:ea typeface="ＭＳ Ｐゴシック" charset="0"/>
                        </a:rPr>
                        <a:t>Andrew Pickles</a:t>
                      </a:r>
                      <a:br>
                        <a:rPr kumimoji="0" lang="en-GB" sz="1600" b="0" i="0" u="none" strike="noStrike" cap="none" normalizeH="0" baseline="0" dirty="0">
                          <a:ln>
                            <a:noFill/>
                          </a:ln>
                          <a:solidFill>
                            <a:srgbClr val="262626"/>
                          </a:solidFill>
                          <a:effectLst/>
                          <a:latin typeface="Calibri" charset="0"/>
                          <a:ea typeface="ＭＳ Ｐゴシック" charset="0"/>
                        </a:rPr>
                      </a:br>
                      <a:r>
                        <a:rPr kumimoji="0" lang="en-GB" sz="1600" b="0" i="0" u="none" strike="noStrike" cap="none" normalizeH="0" baseline="0" dirty="0">
                          <a:ln>
                            <a:noFill/>
                          </a:ln>
                          <a:solidFill>
                            <a:srgbClr val="262626"/>
                          </a:solidFill>
                          <a:effectLst/>
                          <a:latin typeface="Calibri" charset="0"/>
                          <a:ea typeface="ＭＳ Ｐゴシック" charset="0"/>
                        </a:rPr>
                        <a:t>Sarah </a:t>
                      </a:r>
                      <a:r>
                        <a:rPr kumimoji="0" lang="en-GB" sz="1600" b="0" i="0" u="none" strike="noStrike" cap="none" normalizeH="0" baseline="0" dirty="0" err="1">
                          <a:ln>
                            <a:noFill/>
                          </a:ln>
                          <a:solidFill>
                            <a:srgbClr val="262626"/>
                          </a:solidFill>
                          <a:effectLst/>
                          <a:latin typeface="Calibri" charset="0"/>
                          <a:ea typeface="ＭＳ Ｐゴシック" charset="0"/>
                        </a:rPr>
                        <a:t>Randles</a:t>
                      </a:r>
                      <a:endParaRPr kumimoji="0" lang="en-GB" sz="1600" b="0" i="0" u="none" strike="noStrike" cap="none" normalizeH="0" baseline="0" dirty="0">
                        <a:ln>
                          <a:noFill/>
                        </a:ln>
                        <a:solidFill>
                          <a:srgbClr val="262626"/>
                        </a:solidFill>
                        <a:effectLst/>
                        <a:latin typeface="Calibri" charset="0"/>
                        <a:ea typeface="ＭＳ Ｐゴシック"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Carol Taylor</a:t>
                      </a:r>
                      <a:br>
                        <a:rPr kumimoji="0" lang="en-GB" sz="1600" b="0" i="0" u="none" strike="noStrike" cap="none" normalizeH="0" baseline="0" dirty="0">
                          <a:ln>
                            <a:noFill/>
                          </a:ln>
                          <a:solidFill>
                            <a:srgbClr val="262626"/>
                          </a:solidFill>
                          <a:effectLst/>
                          <a:latin typeface="Calibri" charset="0"/>
                          <a:ea typeface="ＭＳ Ｐゴシック" charset="0"/>
                        </a:rPr>
                      </a:br>
                      <a:r>
                        <a:rPr kumimoji="0" lang="en-GB" sz="1600" b="0" i="0" u="none" strike="noStrike" cap="none" normalizeH="0" baseline="0" dirty="0">
                          <a:ln>
                            <a:noFill/>
                          </a:ln>
                          <a:solidFill>
                            <a:srgbClr val="262626"/>
                          </a:solidFill>
                          <a:effectLst/>
                          <a:latin typeface="Calibri" charset="0"/>
                          <a:ea typeface="ＭＳ Ｐゴシック" charset="0"/>
                        </a:rPr>
                        <a:t>Vicky </a:t>
                      </a:r>
                      <a:r>
                        <a:rPr kumimoji="0" lang="en-GB" sz="1600" b="0" i="0" u="none" strike="noStrike" cap="none" normalizeH="0" baseline="0" dirty="0" err="1">
                          <a:ln>
                            <a:noFill/>
                          </a:ln>
                          <a:solidFill>
                            <a:srgbClr val="262626"/>
                          </a:solidFill>
                          <a:effectLst/>
                          <a:latin typeface="Calibri" charset="0"/>
                          <a:ea typeface="ＭＳ Ｐゴシック" charset="0"/>
                        </a:rPr>
                        <a:t>Slonims</a:t>
                      </a:r>
                      <a:r>
                        <a:rPr kumimoji="0" lang="en-GB" sz="1600" b="0" i="0" u="none" strike="noStrike" cap="none" normalizeH="0" baseline="0" dirty="0">
                          <a:ln>
                            <a:noFill/>
                          </a:ln>
                          <a:solidFill>
                            <a:srgbClr val="262626"/>
                          </a:solidFill>
                          <a:effectLst/>
                          <a:latin typeface="Calibri" charset="0"/>
                          <a:ea typeface="ＭＳ Ｐゴシック" charset="0"/>
                        </a:rPr>
                        <a:t> </a:t>
                      </a: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262626"/>
                          </a:solidFill>
                          <a:effectLst/>
                          <a:latin typeface="Calibri" charset="0"/>
                          <a:ea typeface="ＭＳ Ｐゴシック" charset="0"/>
                        </a:rPr>
                        <a:t>Kathryn Temple</a:t>
                      </a:r>
                      <a:br>
                        <a:rPr kumimoji="0" lang="en-GB" sz="1600" b="0" i="0" u="none" strike="noStrike" cap="none" normalizeH="0" baseline="0" dirty="0">
                          <a:ln>
                            <a:noFill/>
                          </a:ln>
                          <a:solidFill>
                            <a:srgbClr val="262626"/>
                          </a:solidFill>
                          <a:effectLst/>
                          <a:latin typeface="Calibri" charset="0"/>
                          <a:ea typeface="ＭＳ Ｐゴシック" charset="0"/>
                        </a:rPr>
                      </a:br>
                      <a:r>
                        <a:rPr kumimoji="0" lang="en-GB" sz="1600" b="0" i="0" u="none" strike="noStrike" cap="none" normalizeH="0" baseline="0" dirty="0">
                          <a:ln>
                            <a:noFill/>
                          </a:ln>
                          <a:solidFill>
                            <a:srgbClr val="262626"/>
                          </a:solidFill>
                          <a:effectLst/>
                          <a:latin typeface="Calibri" charset="0"/>
                          <a:ea typeface="ＭＳ Ｐゴシック" charset="0"/>
                        </a:rPr>
                        <a:t>Lydia W</a:t>
                      </a:r>
                      <a:r>
                        <a:rPr kumimoji="0" lang="en-GB" sz="1600" b="0" i="0" u="none" strike="noStrike" cap="none" normalizeH="0" baseline="0" dirty="0">
                          <a:ln>
                            <a:noFill/>
                          </a:ln>
                          <a:solidFill>
                            <a:srgbClr val="202020"/>
                          </a:solidFill>
                          <a:effectLst/>
                          <a:latin typeface="Calibri" charset="0"/>
                          <a:ea typeface="ＭＳ Ｐゴシック" charset="0"/>
                        </a:rPr>
                        <a:t>hite</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AU" sz="1600" b="1" i="0" u="none" strike="noStrike" cap="none" normalizeH="0" baseline="0" dirty="0">
                        <a:ln>
                          <a:noFill/>
                        </a:ln>
                        <a:solidFill>
                          <a:srgbClr val="FFFFFF"/>
                        </a:solidFill>
                        <a:effectLst/>
                        <a:latin typeface="Calibri" charset="0"/>
                        <a:ea typeface="ＭＳ Ｐゴシック" charset="0"/>
                        <a:cs typeface="ＭＳ Ｐゴシック"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6634" name="Group 31">
            <a:extLst>
              <a:ext uri="{FF2B5EF4-FFF2-40B4-BE49-F238E27FC236}">
                <a16:creationId xmlns:a16="http://schemas.microsoft.com/office/drawing/2014/main" id="{5D9B106A-D480-CDA1-73A6-9CAE7A71F4FB}"/>
              </a:ext>
            </a:extLst>
          </p:cNvPr>
          <p:cNvGrpSpPr>
            <a:grpSpLocks/>
          </p:cNvGrpSpPr>
          <p:nvPr/>
        </p:nvGrpSpPr>
        <p:grpSpPr bwMode="auto">
          <a:xfrm>
            <a:off x="3863752" y="3068960"/>
            <a:ext cx="936178" cy="1619430"/>
            <a:chOff x="4643438" y="3357563"/>
            <a:chExt cx="1873250" cy="3629725"/>
          </a:xfrm>
        </p:grpSpPr>
        <p:pic>
          <p:nvPicPr>
            <p:cNvPr id="26636" name="Picture 15" descr="United Kingdom Map Clip Art">
              <a:extLst>
                <a:ext uri="{FF2B5EF4-FFF2-40B4-BE49-F238E27FC236}">
                  <a16:creationId xmlns:a16="http://schemas.microsoft.com/office/drawing/2014/main" id="{3D8013BF-6139-DAB7-B7B8-84B976A68B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3357563"/>
              <a:ext cx="1873250" cy="290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5-Point Star 12">
              <a:extLst>
                <a:ext uri="{FF2B5EF4-FFF2-40B4-BE49-F238E27FC236}">
                  <a16:creationId xmlns:a16="http://schemas.microsoft.com/office/drawing/2014/main" id="{FDADC9A1-835C-910A-661B-EE3908C3C7FB}"/>
                </a:ext>
              </a:extLst>
            </p:cNvPr>
            <p:cNvSpPr/>
            <p:nvPr/>
          </p:nvSpPr>
          <p:spPr bwMode="auto">
            <a:xfrm>
              <a:off x="5867974" y="5733837"/>
              <a:ext cx="432476" cy="1253451"/>
            </a:xfrm>
            <a:prstGeom prst="star5">
              <a:avLst/>
            </a:prstGeom>
            <a:solidFill>
              <a:srgbClr val="FFFF00"/>
            </a:solidFill>
            <a:ln w="9525" cap="flat" cmpd="sng" algn="ctr">
              <a:noFill/>
              <a:prstDash val="solid"/>
              <a:round/>
              <a:headEnd type="none" w="med" len="med"/>
              <a:tailEnd type="none" w="med" len="med"/>
            </a:ln>
            <a:effectLst/>
          </p:spPr>
          <p:txBody>
            <a:bodyPr>
              <a:spAutoFit/>
            </a:bodyPr>
            <a:lstStyle/>
            <a:p>
              <a:pPr defTabSz="652463">
                <a:defRPr/>
              </a:pPr>
              <a:endParaRPr lang="en-AU" sz="800"/>
            </a:p>
          </p:txBody>
        </p:sp>
        <p:sp>
          <p:nvSpPr>
            <p:cNvPr id="14" name="5-Point Star 13">
              <a:extLst>
                <a:ext uri="{FF2B5EF4-FFF2-40B4-BE49-F238E27FC236}">
                  <a16:creationId xmlns:a16="http://schemas.microsoft.com/office/drawing/2014/main" id="{B28F89AC-8C8A-C27D-0087-4B2F7A78E30E}"/>
                </a:ext>
              </a:extLst>
            </p:cNvPr>
            <p:cNvSpPr/>
            <p:nvPr/>
          </p:nvSpPr>
          <p:spPr bwMode="auto">
            <a:xfrm>
              <a:off x="5724626" y="4507757"/>
              <a:ext cx="432476" cy="1253451"/>
            </a:xfrm>
            <a:prstGeom prst="star5">
              <a:avLst/>
            </a:prstGeom>
            <a:solidFill>
              <a:srgbClr val="FF0000"/>
            </a:solidFill>
            <a:ln w="9525" cap="flat" cmpd="sng" algn="ctr">
              <a:noFill/>
              <a:prstDash val="solid"/>
              <a:round/>
              <a:headEnd type="none" w="med" len="med"/>
              <a:tailEnd type="none" w="med" len="med"/>
            </a:ln>
            <a:effectLst/>
          </p:spPr>
          <p:txBody>
            <a:bodyPr>
              <a:spAutoFit/>
            </a:bodyPr>
            <a:lstStyle/>
            <a:p>
              <a:pPr defTabSz="652463">
                <a:defRPr/>
              </a:pPr>
              <a:endParaRPr lang="en-AU" sz="800"/>
            </a:p>
          </p:txBody>
        </p:sp>
        <p:sp>
          <p:nvSpPr>
            <p:cNvPr id="15" name="5-Point Star 14">
              <a:extLst>
                <a:ext uri="{FF2B5EF4-FFF2-40B4-BE49-F238E27FC236}">
                  <a16:creationId xmlns:a16="http://schemas.microsoft.com/office/drawing/2014/main" id="{DD6118EA-E3B5-8B72-7ADA-EE0C53832608}"/>
                </a:ext>
              </a:extLst>
            </p:cNvPr>
            <p:cNvSpPr/>
            <p:nvPr/>
          </p:nvSpPr>
          <p:spPr bwMode="auto">
            <a:xfrm>
              <a:off x="5508389" y="4941745"/>
              <a:ext cx="432476" cy="1253451"/>
            </a:xfrm>
            <a:prstGeom prst="star5">
              <a:avLst/>
            </a:prstGeom>
            <a:solidFill>
              <a:srgbClr val="FFC000"/>
            </a:solidFill>
            <a:ln w="9525" cap="flat" cmpd="sng" algn="ctr">
              <a:noFill/>
              <a:prstDash val="solid"/>
              <a:round/>
              <a:headEnd type="none" w="med" len="med"/>
              <a:tailEnd type="none" w="med" len="med"/>
            </a:ln>
            <a:effectLst/>
          </p:spPr>
          <p:txBody>
            <a:bodyPr>
              <a:spAutoFit/>
            </a:bodyPr>
            <a:lstStyle/>
            <a:p>
              <a:pPr defTabSz="652463">
                <a:defRPr/>
              </a:pPr>
              <a:endParaRPr lang="en-AU" sz="800"/>
            </a:p>
          </p:txBody>
        </p:sp>
      </p:grpSp>
      <p:sp>
        <p:nvSpPr>
          <p:cNvPr id="16" name="Text Box 9">
            <a:extLst>
              <a:ext uri="{FF2B5EF4-FFF2-40B4-BE49-F238E27FC236}">
                <a16:creationId xmlns:a16="http://schemas.microsoft.com/office/drawing/2014/main" id="{B79ED9A8-98F3-19F2-2D53-2CE0578F14C0}"/>
              </a:ext>
            </a:extLst>
          </p:cNvPr>
          <p:cNvSpPr txBox="1">
            <a:spLocks noChangeArrowheads="1"/>
          </p:cNvSpPr>
          <p:nvPr/>
        </p:nvSpPr>
        <p:spPr bwMode="auto">
          <a:xfrm>
            <a:off x="1919536" y="5373217"/>
            <a:ext cx="4419600" cy="10310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GB" sz="1600" b="1" i="1" dirty="0">
              <a:solidFill>
                <a:srgbClr val="009900"/>
              </a:solidFill>
            </a:endParaRPr>
          </a:p>
          <a:p>
            <a:pPr eaLnBrk="1" hangingPunct="1"/>
            <a:endParaRPr lang="en-GB" sz="1800" dirty="0">
              <a:latin typeface="Times New Roman" charset="0"/>
            </a:endParaRPr>
          </a:p>
          <a:p>
            <a:pPr eaLnBrk="1" hangingPunct="1">
              <a:spcBef>
                <a:spcPct val="50000"/>
              </a:spcBef>
            </a:pPr>
            <a:endParaRPr lang="en-GB" sz="1800" dirty="0">
              <a:latin typeface="Times New Roman" charset="0"/>
            </a:endParaRPr>
          </a:p>
        </p:txBody>
      </p:sp>
      <p:pic>
        <p:nvPicPr>
          <p:cNvPr id="18" name="Picture 7" descr="Manchester%20University%20Logo">
            <a:extLst>
              <a:ext uri="{FF2B5EF4-FFF2-40B4-BE49-F238E27FC236}">
                <a16:creationId xmlns:a16="http://schemas.microsoft.com/office/drawing/2014/main" id="{65D0C75C-2BA0-B0B6-78CC-D3A3DDB7A0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9944" y="1364382"/>
            <a:ext cx="1368425"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0" descr="GuysAndStThomasLogo.png">
            <a:extLst>
              <a:ext uri="{FF2B5EF4-FFF2-40B4-BE49-F238E27FC236}">
                <a16:creationId xmlns:a16="http://schemas.microsoft.com/office/drawing/2014/main" id="{5EAD63CE-01C8-A846-7DE9-4761CEDF238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80276" y="2204864"/>
            <a:ext cx="201612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3">
            <a:extLst>
              <a:ext uri="{FF2B5EF4-FFF2-40B4-BE49-F238E27FC236}">
                <a16:creationId xmlns:a16="http://schemas.microsoft.com/office/drawing/2014/main" id="{A888FE21-40B4-FEE4-8270-252A812D5BC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28249" y="2996953"/>
            <a:ext cx="7207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17" descr="image002">
            <a:extLst>
              <a:ext uri="{FF2B5EF4-FFF2-40B4-BE49-F238E27FC236}">
                <a16:creationId xmlns:a16="http://schemas.microsoft.com/office/drawing/2014/main" id="{AC988E84-34F5-94D5-F9AD-989B4C5F09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68208" y="4005065"/>
            <a:ext cx="1354138" cy="4460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46285704"/>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3"/>
          <p:cNvSpPr>
            <a:spLocks noGrp="1"/>
          </p:cNvSpPr>
          <p:nvPr>
            <p:ph type="ctrTitle"/>
          </p:nvPr>
        </p:nvSpPr>
        <p:spPr>
          <a:xfrm>
            <a:off x="1847850" y="171670"/>
            <a:ext cx="8134350" cy="576263"/>
          </a:xfrm>
        </p:spPr>
        <p:txBody>
          <a:bodyPr>
            <a:noAutofit/>
          </a:bodyPr>
          <a:lstStyle/>
          <a:p>
            <a:endParaRPr lang="en-US" altLang="zh-CN" sz="2800" i="1" dirty="0">
              <a:solidFill>
                <a:srgbClr val="800000"/>
              </a:solidFill>
              <a:latin typeface="Arial" charset="0"/>
              <a:ea typeface="ＭＳ Ｐゴシック" charset="0"/>
              <a:cs typeface="ＭＳ Ｐゴシック" charset="0"/>
            </a:endParaRPr>
          </a:p>
        </p:txBody>
      </p:sp>
      <p:pic>
        <p:nvPicPr>
          <p:cNvPr id="58372" name="Picture 13" descr="C:\Users\Catherine Kay\AppData\Local\Microsoft\Windows\Temporary Internet Files\Low\Content.IE5\UQBY3CY2\WaterlooLog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8768" y="5530473"/>
            <a:ext cx="23209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3" name="Picture 14" descr="MRC Logo - Hi-res colour GIF with transparent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3531" y="5354452"/>
            <a:ext cx="1724025" cy="649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30432" y="5354451"/>
            <a:ext cx="889000"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4" descr="mbrc_logo_72dp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175" y="6237289"/>
            <a:ext cx="1449388" cy="504825"/>
          </a:xfrm>
          <a:prstGeom prst="rect">
            <a:avLst/>
          </a:prstGeom>
          <a:noFill/>
          <a:ln w="63500">
            <a:solidFill>
              <a:srgbClr val="800080"/>
            </a:solidFill>
            <a:miter lim="800000"/>
            <a:headEnd/>
            <a:tailEnd/>
          </a:ln>
          <a:extLst>
            <a:ext uri="{909E8E84-426E-40dd-AFC4-6F175D3DCCD1}">
              <a14:hiddenFill xmlns="" xmlns:a14="http://schemas.microsoft.com/office/drawing/2010/main">
                <a:solidFill>
                  <a:srgbClr val="FFFFFF"/>
                </a:solidFill>
              </a14:hiddenFill>
            </a:ext>
          </a:extLst>
        </p:spPr>
      </p:pic>
      <p:pic>
        <p:nvPicPr>
          <p:cNvPr id="11"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1143" y="6237289"/>
            <a:ext cx="2539320"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63500">
                <a:solidFill>
                  <a:srgbClr val="000000"/>
                </a:solidFill>
                <a:miter lim="800000"/>
                <a:headEnd/>
                <a:tailEnd/>
              </a14:hiddenLine>
            </a:ext>
          </a:extLst>
        </p:spPr>
      </p:pic>
      <p:pic>
        <p:nvPicPr>
          <p:cNvPr id="58377"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97223" y="5229226"/>
            <a:ext cx="2085975" cy="72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8378" name="Subtitle 4"/>
          <p:cNvSpPr txBox="1">
            <a:spLocks/>
          </p:cNvSpPr>
          <p:nvPr/>
        </p:nvSpPr>
        <p:spPr bwMode="auto">
          <a:xfrm>
            <a:off x="1928533" y="3909846"/>
            <a:ext cx="8424863" cy="244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GB" dirty="0">
                <a:solidFill>
                  <a:srgbClr val="000000"/>
                </a:solidFill>
                <a:latin typeface="+mn-lt"/>
              </a:rPr>
              <a:t>Further Information: </a:t>
            </a:r>
          </a:p>
          <a:p>
            <a:pPr algn="ctr"/>
            <a:r>
              <a:rPr lang="en-GB" dirty="0" err="1">
                <a:solidFill>
                  <a:srgbClr val="008000"/>
                </a:solidFill>
                <a:latin typeface="+mn-lt"/>
              </a:rPr>
              <a:t>j</a:t>
            </a:r>
            <a:r>
              <a:rPr lang="en-GB" u="sng" dirty="0" err="1">
                <a:latin typeface="+mn-lt"/>
                <a:hlinkClick r:id="rId8"/>
              </a:rPr>
              <a:t>onathan.green@manchester.ac.uk</a:t>
            </a:r>
            <a:endParaRPr lang="en-GB" u="sng" dirty="0">
              <a:latin typeface="+mn-lt"/>
            </a:endParaRPr>
          </a:p>
          <a:p>
            <a:pPr algn="ctr"/>
            <a:endParaRPr lang="en-GB" sz="2000" dirty="0"/>
          </a:p>
          <a:p>
            <a:pPr algn="ctr">
              <a:spcBef>
                <a:spcPct val="20000"/>
              </a:spcBef>
              <a:spcAft>
                <a:spcPct val="20000"/>
              </a:spcAft>
            </a:pPr>
            <a:endParaRPr lang="en-US" altLang="zh-CN" sz="1800" dirty="0">
              <a:latin typeface="Times New Roman" charset="0"/>
              <a:ea typeface="ＭＳ Ｐゴシック" charset="0"/>
              <a:cs typeface="ＭＳ Ｐゴシック" charset="0"/>
            </a:endParaRPr>
          </a:p>
        </p:txBody>
      </p:sp>
      <p:pic>
        <p:nvPicPr>
          <p:cNvPr id="1026" name="Picture 2" descr="Autistica - NSPA">
            <a:extLst>
              <a:ext uri="{FF2B5EF4-FFF2-40B4-BE49-F238E27FC236}">
                <a16:creationId xmlns:a16="http://schemas.microsoft.com/office/drawing/2014/main" id="{F575959C-1AC9-4415-9EF6-5BEDBA2606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2302" y="5205255"/>
            <a:ext cx="1311526" cy="9249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7D674D-2356-0E13-9FC2-752F9EAB8D2D}"/>
              </a:ext>
            </a:extLst>
          </p:cNvPr>
          <p:cNvSpPr txBox="1"/>
          <p:nvPr/>
        </p:nvSpPr>
        <p:spPr>
          <a:xfrm>
            <a:off x="968188" y="900953"/>
            <a:ext cx="10555941" cy="3139321"/>
          </a:xfrm>
          <a:prstGeom prst="rect">
            <a:avLst/>
          </a:prstGeom>
          <a:noFill/>
        </p:spPr>
        <p:txBody>
          <a:bodyPr wrap="square" rtlCol="0">
            <a:spAutoFit/>
          </a:bodyPr>
          <a:lstStyle/>
          <a:p>
            <a:r>
              <a:rPr lang="en-GB" altLang="zh-CN" sz="2000" b="1" i="1" dirty="0">
                <a:solidFill>
                  <a:schemeClr val="accent6">
                    <a:lumMod val="75000"/>
                  </a:schemeClr>
                </a:solidFill>
                <a:ea typeface="ＭＳ Ｐゴシック" charset="0"/>
                <a:cs typeface="ＭＳ Ｐゴシック" charset="0"/>
              </a:rPr>
              <a:t>Implementation:</a:t>
            </a:r>
          </a:p>
          <a:p>
            <a:r>
              <a:rPr lang="en-GB" altLang="zh-CN" sz="2000" b="1" dirty="0">
                <a:ea typeface="ＭＳ Ｐゴシック" charset="0"/>
                <a:cs typeface="ＭＳ Ｐゴシック" charset="0"/>
              </a:rPr>
              <a:t>Su Vosper, Charlotte Butter, Alison Hunter, Sophie Croft, Jo Bromley; Manchester Foundation Trust and Stockport Foundation Trust</a:t>
            </a:r>
          </a:p>
          <a:p>
            <a:r>
              <a:rPr lang="en-GB" sz="2000" dirty="0">
                <a:ea typeface="ＭＳ Ｐゴシック" charset="0"/>
              </a:rPr>
              <a:t>Staff in the Pathway. </a:t>
            </a:r>
          </a:p>
          <a:p>
            <a:r>
              <a:rPr lang="en-GB" sz="2000" dirty="0">
                <a:ea typeface="ＭＳ Ｐゴシック" charset="0"/>
              </a:rPr>
              <a:t>Pathway Steering Committee</a:t>
            </a:r>
          </a:p>
          <a:p>
            <a:r>
              <a:rPr lang="en-GB" sz="2000" dirty="0">
                <a:ea typeface="ＭＳ Ｐゴシック" charset="0"/>
              </a:rPr>
              <a:t>Parents and Children</a:t>
            </a:r>
          </a:p>
          <a:p>
            <a:r>
              <a:rPr lang="en-GB" sz="2000" dirty="0">
                <a:ea typeface="ＭＳ Ｐゴシック" charset="0"/>
              </a:rPr>
              <a:t>Colleagues collaborating on the primary research on </a:t>
            </a:r>
            <a:r>
              <a:rPr lang="en-GB" sz="2000" dirty="0" err="1">
                <a:ea typeface="ＭＳ Ｐゴシック" charset="0"/>
              </a:rPr>
              <a:t>iBASIS</a:t>
            </a:r>
            <a:r>
              <a:rPr lang="en-GB" sz="2000" dirty="0">
                <a:ea typeface="ＭＳ Ｐゴシック" charset="0"/>
              </a:rPr>
              <a:t> &amp; PACT </a:t>
            </a:r>
          </a:p>
          <a:p>
            <a:endParaRPr lang="en-GB" sz="2000" dirty="0">
              <a:ea typeface="ＭＳ Ｐゴシック" charset="0"/>
            </a:endParaRPr>
          </a:p>
          <a:p>
            <a:r>
              <a:rPr lang="en-GB" sz="2000" b="1" i="1" dirty="0">
                <a:solidFill>
                  <a:schemeClr val="accent6">
                    <a:lumMod val="75000"/>
                  </a:schemeClr>
                </a:solidFill>
                <a:ea typeface="ＭＳ Ｐゴシック" charset="0"/>
              </a:rPr>
              <a:t>Support funding</a:t>
            </a:r>
            <a:r>
              <a:rPr lang="en-GB" sz="2000" dirty="0">
                <a:ea typeface="ＭＳ Ｐゴシック" charset="0"/>
              </a:rPr>
              <a:t>: UK NHS England and National Autism Team</a:t>
            </a:r>
          </a:p>
          <a:p>
            <a:endParaRPr lang="en-GB" dirty="0">
              <a:latin typeface="Arial" charset="0"/>
              <a:ea typeface="ＭＳ Ｐゴシック" charset="0"/>
            </a:endParaRPr>
          </a:p>
        </p:txBody>
      </p:sp>
      <p:sp>
        <p:nvSpPr>
          <p:cNvPr id="3" name="TextBox 2">
            <a:extLst>
              <a:ext uri="{FF2B5EF4-FFF2-40B4-BE49-F238E27FC236}">
                <a16:creationId xmlns:a16="http://schemas.microsoft.com/office/drawing/2014/main" id="{F59EEBF2-483A-780D-7186-5E1D113C7E9F}"/>
              </a:ext>
            </a:extLst>
          </p:cNvPr>
          <p:cNvSpPr txBox="1"/>
          <p:nvPr/>
        </p:nvSpPr>
        <p:spPr>
          <a:xfrm>
            <a:off x="-1274618" y="99752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4319008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99CB5-65B8-7086-400F-2E03D52C226C}"/>
            </a:ext>
          </a:extLst>
        </p:cNvPr>
        <p:cNvGrpSpPr/>
        <p:nvPr/>
      </p:nvGrpSpPr>
      <p:grpSpPr>
        <a:xfrm>
          <a:off x="0" y="0"/>
          <a:ext cx="0" cy="0"/>
          <a:chOff x="0" y="0"/>
          <a:chExt cx="0" cy="0"/>
        </a:xfrm>
      </p:grpSpPr>
      <p:sp>
        <p:nvSpPr>
          <p:cNvPr id="58369" name="Title 3">
            <a:extLst>
              <a:ext uri="{FF2B5EF4-FFF2-40B4-BE49-F238E27FC236}">
                <a16:creationId xmlns:a16="http://schemas.microsoft.com/office/drawing/2014/main" id="{E50339EA-42C5-E830-13F8-A8A5A48B9DAB}"/>
              </a:ext>
            </a:extLst>
          </p:cNvPr>
          <p:cNvSpPr>
            <a:spLocks noGrp="1"/>
          </p:cNvSpPr>
          <p:nvPr>
            <p:ph type="ctrTitle"/>
          </p:nvPr>
        </p:nvSpPr>
        <p:spPr>
          <a:xfrm>
            <a:off x="1847850" y="171670"/>
            <a:ext cx="8134350" cy="576263"/>
          </a:xfrm>
        </p:spPr>
        <p:txBody>
          <a:bodyPr>
            <a:noAutofit/>
          </a:bodyPr>
          <a:lstStyle/>
          <a:p>
            <a:r>
              <a:rPr lang="en-US" altLang="zh-CN" sz="2800" i="1" dirty="0">
                <a:solidFill>
                  <a:srgbClr val="800000"/>
                </a:solidFill>
                <a:latin typeface="Arial" charset="0"/>
                <a:ea typeface="ＭＳ Ｐゴシック" charset="0"/>
                <a:cs typeface="ＭＳ Ｐゴシック" charset="0"/>
              </a:rPr>
              <a:t>Thank you!  </a:t>
            </a:r>
          </a:p>
        </p:txBody>
      </p:sp>
      <p:pic>
        <p:nvPicPr>
          <p:cNvPr id="58372" name="Picture 13" descr="C:\Users\Catherine Kay\AppData\Local\Microsoft\Windows\Temporary Internet Files\Low\Content.IE5\UQBY3CY2\WaterlooLogo[1].JPG">
            <a:extLst>
              <a:ext uri="{FF2B5EF4-FFF2-40B4-BE49-F238E27FC236}">
                <a16:creationId xmlns:a16="http://schemas.microsoft.com/office/drawing/2014/main" id="{CFD43FC0-E86A-375F-196B-26D45CE46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6964" y="4508501"/>
            <a:ext cx="23209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3" name="Picture 14" descr="MRC Logo - Hi-res colour GIF with transparent background">
            <a:extLst>
              <a:ext uri="{FF2B5EF4-FFF2-40B4-BE49-F238E27FC236}">
                <a16:creationId xmlns:a16="http://schemas.microsoft.com/office/drawing/2014/main" id="{E1A3B06B-F4DC-C22A-AD3C-CE82FE75A5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139" y="5300664"/>
            <a:ext cx="1724025" cy="649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4" name="Picture 4">
            <a:extLst>
              <a:ext uri="{FF2B5EF4-FFF2-40B4-BE49-F238E27FC236}">
                <a16:creationId xmlns:a16="http://schemas.microsoft.com/office/drawing/2014/main" id="{435B81E8-89A5-61C7-B778-A6CB71AAE1C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03538" y="5300663"/>
            <a:ext cx="889000"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4" descr="mbrc_logo_72dpi.jpg">
            <a:extLst>
              <a:ext uri="{FF2B5EF4-FFF2-40B4-BE49-F238E27FC236}">
                <a16:creationId xmlns:a16="http://schemas.microsoft.com/office/drawing/2014/main" id="{7297826A-CB79-01DD-F7EE-326FE72BDF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175" y="6237289"/>
            <a:ext cx="1449388" cy="504825"/>
          </a:xfrm>
          <a:prstGeom prst="rect">
            <a:avLst/>
          </a:prstGeom>
          <a:noFill/>
          <a:ln w="63500">
            <a:solidFill>
              <a:srgbClr val="800080"/>
            </a:solidFill>
            <a:miter lim="800000"/>
            <a:headEnd/>
            <a:tailEnd/>
          </a:ln>
          <a:extLst>
            <a:ext uri="{909E8E84-426E-40dd-AFC4-6F175D3DCCD1}">
              <a14:hiddenFill xmlns=""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3B4C402B-72CA-B36C-A2A1-D2392CDED8F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1143" y="6237289"/>
            <a:ext cx="2539320"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63500">
                <a:solidFill>
                  <a:srgbClr val="000000"/>
                </a:solidFill>
                <a:miter lim="800000"/>
                <a:headEnd/>
                <a:tailEnd/>
              </a14:hiddenLine>
            </a:ext>
          </a:extLst>
        </p:spPr>
      </p:pic>
      <p:pic>
        <p:nvPicPr>
          <p:cNvPr id="58377" name="Picture 5">
            <a:extLst>
              <a:ext uri="{FF2B5EF4-FFF2-40B4-BE49-F238E27FC236}">
                <a16:creationId xmlns:a16="http://schemas.microsoft.com/office/drawing/2014/main" id="{D7FDBA56-762E-FF11-0EC5-59CCAD34591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10476" y="5229226"/>
            <a:ext cx="2085975" cy="72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8378" name="Subtitle 4">
            <a:extLst>
              <a:ext uri="{FF2B5EF4-FFF2-40B4-BE49-F238E27FC236}">
                <a16:creationId xmlns:a16="http://schemas.microsoft.com/office/drawing/2014/main" id="{DBFA0640-D3A8-B098-D480-ACFAE5E96E90}"/>
              </a:ext>
            </a:extLst>
          </p:cNvPr>
          <p:cNvSpPr txBox="1">
            <a:spLocks/>
          </p:cNvSpPr>
          <p:nvPr/>
        </p:nvSpPr>
        <p:spPr bwMode="auto">
          <a:xfrm>
            <a:off x="1847851" y="1099171"/>
            <a:ext cx="8424863" cy="17917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GB" dirty="0">
                <a:solidFill>
                  <a:srgbClr val="000000"/>
                </a:solidFill>
              </a:rPr>
              <a:t>More information (papers, videos, blogs, interviews, media): </a:t>
            </a:r>
          </a:p>
          <a:p>
            <a:pPr algn="ctr"/>
            <a:r>
              <a:rPr lang="en-GB" dirty="0">
                <a:solidFill>
                  <a:srgbClr val="000000"/>
                </a:solidFill>
              </a:rPr>
              <a:t>Search </a:t>
            </a:r>
            <a:r>
              <a:rPr lang="en-GB" b="1" dirty="0">
                <a:solidFill>
                  <a:srgbClr val="008000"/>
                </a:solidFill>
                <a:hlinkClick r:id="rId9"/>
              </a:rPr>
              <a:t>‘iBASIS’ or ‘PACT 7-11’ Manchester</a:t>
            </a:r>
            <a:r>
              <a:rPr lang="en-GB" u="sng" dirty="0"/>
              <a:t> </a:t>
            </a:r>
          </a:p>
          <a:p>
            <a:pPr algn="ctr"/>
            <a:endParaRPr lang="en-GB" dirty="0"/>
          </a:p>
          <a:p>
            <a:pPr algn="ctr"/>
            <a:r>
              <a:rPr lang="en-GB" b="1" dirty="0">
                <a:solidFill>
                  <a:schemeClr val="accent6">
                    <a:lumMod val="75000"/>
                  </a:schemeClr>
                </a:solidFill>
              </a:rPr>
              <a:t>Training in PACT</a:t>
            </a:r>
            <a:r>
              <a:rPr lang="en-GB" dirty="0"/>
              <a:t> </a:t>
            </a:r>
          </a:p>
          <a:p>
            <a:pPr algn="ctr"/>
            <a:r>
              <a:rPr lang="en-GB" b="1" dirty="0" err="1">
                <a:solidFill>
                  <a:srgbClr val="5368E0"/>
                </a:solidFill>
              </a:rPr>
              <a:t>info@pacttraining.co.uk</a:t>
            </a:r>
            <a:r>
              <a:rPr lang="en-GB" b="1" dirty="0">
                <a:solidFill>
                  <a:srgbClr val="5368E0"/>
                </a:solidFill>
              </a:rPr>
              <a:t>  </a:t>
            </a:r>
          </a:p>
          <a:p>
            <a:pPr algn="ctr"/>
            <a:endParaRPr lang="en-GB" b="1" dirty="0">
              <a:solidFill>
                <a:schemeClr val="accent6">
                  <a:lumMod val="75000"/>
                </a:schemeClr>
              </a:solidFill>
            </a:endParaRPr>
          </a:p>
          <a:p>
            <a:pPr algn="ctr"/>
            <a:r>
              <a:rPr lang="en-GB" b="1" dirty="0">
                <a:solidFill>
                  <a:schemeClr val="accent6">
                    <a:lumMod val="75000"/>
                  </a:schemeClr>
                </a:solidFill>
              </a:rPr>
              <a:t>Training in </a:t>
            </a:r>
            <a:r>
              <a:rPr lang="en-GB" b="1" dirty="0" err="1">
                <a:solidFill>
                  <a:schemeClr val="accent6">
                    <a:lumMod val="75000"/>
                  </a:schemeClr>
                </a:solidFill>
              </a:rPr>
              <a:t>iBASIS</a:t>
            </a:r>
            <a:endParaRPr lang="en-GB" dirty="0"/>
          </a:p>
          <a:p>
            <a:pPr algn="ctr"/>
            <a:r>
              <a:rPr lang="en-GB" dirty="0">
                <a:solidFill>
                  <a:srgbClr val="008000"/>
                </a:solidFill>
                <a:hlinkClick r:id="rId10"/>
              </a:rPr>
              <a:t>j</a:t>
            </a:r>
            <a:r>
              <a:rPr lang="en-GB" u="sng" dirty="0">
                <a:hlinkClick r:id="rId10"/>
              </a:rPr>
              <a:t>onathan.green@manchester.ac.uk</a:t>
            </a:r>
            <a:endParaRPr lang="en-GB" sz="2000" dirty="0"/>
          </a:p>
          <a:p>
            <a:pPr algn="ctr">
              <a:spcBef>
                <a:spcPct val="20000"/>
              </a:spcBef>
              <a:spcAft>
                <a:spcPct val="20000"/>
              </a:spcAft>
            </a:pPr>
            <a:endParaRPr lang="en-US" altLang="zh-CN" sz="1800" dirty="0">
              <a:latin typeface="Times New Roman" charset="0"/>
              <a:ea typeface="ＭＳ Ｐゴシック" charset="0"/>
              <a:cs typeface="ＭＳ Ｐゴシック" charset="0"/>
            </a:endParaRPr>
          </a:p>
        </p:txBody>
      </p:sp>
      <p:pic>
        <p:nvPicPr>
          <p:cNvPr id="1026" name="Picture 2" descr="Autistica - NSPA">
            <a:extLst>
              <a:ext uri="{FF2B5EF4-FFF2-40B4-BE49-F238E27FC236}">
                <a16:creationId xmlns:a16="http://schemas.microsoft.com/office/drawing/2014/main" id="{8B12EE93-805C-9253-CFF6-DF805C027B6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46966" y="4304306"/>
            <a:ext cx="1311526" cy="924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06348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D750ECF74F96E47B2DCF2A9D9C2B3B4" ma:contentTypeVersion="37" ma:contentTypeDescription="Create a new document." ma:contentTypeScope="" ma:versionID="01923dd65fe8ee890e3827799613bc53">
  <xsd:schema xmlns:xsd="http://www.w3.org/2001/XMLSchema" xmlns:xs="http://www.w3.org/2001/XMLSchema" xmlns:p="http://schemas.microsoft.com/office/2006/metadata/properties" xmlns:ns1="http://schemas.microsoft.com/sharepoint/v3" xmlns:ns2="7239c891-e48e-4a25-8255-9f1f49a5aad2" xmlns:ns3="c4314d16-036b-4846-8c25-37fa5c0a6bf6" xmlns:ns4="e24f67b9-d726-4260-8620-921438012d2f" targetNamespace="http://schemas.microsoft.com/office/2006/metadata/properties" ma:root="true" ma:fieldsID="34356979e4119a95ea309add9d17afea" ns1:_="" ns2:_="" ns3:_="" ns4:_="">
    <xsd:import namespace="http://schemas.microsoft.com/sharepoint/v3"/>
    <xsd:import namespace="7239c891-e48e-4a25-8255-9f1f49a5aad2"/>
    <xsd:import namespace="c4314d16-036b-4846-8c25-37fa5c0a6bf6"/>
    <xsd:import namespace="e24f67b9-d726-4260-8620-921438012d2f"/>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element ref="ns3:SharedWithUsers" minOccurs="0"/>
                <xsd:element ref="ns4:Review_x0020_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39c891-e48e-4a25-8255-9f1f49a5aad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4314d16-036b-4846-8c25-37fa5c0a6bf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0"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24f67b9-d726-4260-8620-921438012d2f" elementFormDefault="qualified">
    <xsd:import namespace="http://schemas.microsoft.com/office/2006/documentManagement/types"/>
    <xsd:import namespace="http://schemas.microsoft.com/office/infopath/2007/PartnerControls"/>
    <xsd:element name="Review_x0020_Date" ma:index="13" nillable="true" ma:displayName="Review date" ma:indexed="true" ma:internalName="Review_x0020_Dat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Review_x0020_Date xmlns="e24f67b9-d726-4260-8620-921438012d2f" xsi:nil="true"/>
  </documentManagement>
</p:properties>
</file>

<file path=customXml/itemProps1.xml><?xml version="1.0" encoding="utf-8"?>
<ds:datastoreItem xmlns:ds="http://schemas.openxmlformats.org/officeDocument/2006/customXml" ds:itemID="{59576D33-8188-41E7-BC36-8D4DC946F9C1}">
  <ds:schemaRefs>
    <ds:schemaRef ds:uri="http://schemas.microsoft.com/sharepoint/v3/contenttype/forms"/>
  </ds:schemaRefs>
</ds:datastoreItem>
</file>

<file path=customXml/itemProps2.xml><?xml version="1.0" encoding="utf-8"?>
<ds:datastoreItem xmlns:ds="http://schemas.openxmlformats.org/officeDocument/2006/customXml" ds:itemID="{B423DE7A-55B3-495D-B30D-5AA5FB6BF3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239c891-e48e-4a25-8255-9f1f49a5aad2"/>
    <ds:schemaRef ds:uri="c4314d16-036b-4846-8c25-37fa5c0a6bf6"/>
    <ds:schemaRef ds:uri="e24f67b9-d726-4260-8620-921438012d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1CD477-492D-4E70-8C87-E8D1A5AA6A25}">
  <ds:schemaRefs>
    <ds:schemaRef ds:uri="e24f67b9-d726-4260-8620-921438012d2f"/>
    <ds:schemaRef ds:uri="http://purl.org/dc/dcmitype/"/>
    <ds:schemaRef ds:uri="http://schemas.microsoft.com/office/infopath/2007/PartnerControls"/>
    <ds:schemaRef ds:uri="http://purl.org/dc/elements/1.1/"/>
    <ds:schemaRef ds:uri="http://schemas.microsoft.com/office/2006/documentManagement/types"/>
    <ds:schemaRef ds:uri="http://schemas.microsoft.com/sharepoint/v3"/>
    <ds:schemaRef ds:uri="7239c891-e48e-4a25-8255-9f1f49a5aad2"/>
    <ds:schemaRef ds:uri="http://purl.org/dc/terms/"/>
    <ds:schemaRef ds:uri="http://schemas.openxmlformats.org/package/2006/metadata/core-properties"/>
    <ds:schemaRef ds:uri="c4314d16-036b-4846-8c25-37fa5c0a6bf6"/>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26527</TotalTime>
  <Words>3986</Words>
  <Application>Microsoft Macintosh PowerPoint</Application>
  <PresentationFormat>Widescreen</PresentationFormat>
  <Paragraphs>629</Paragraphs>
  <Slides>45</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45</vt:i4>
      </vt:variant>
    </vt:vector>
  </HeadingPairs>
  <TitlesOfParts>
    <vt:vector size="57" baseType="lpstr">
      <vt:lpstr>ＭＳ Ｐゴシック</vt:lpstr>
      <vt:lpstr>Aptos</vt:lpstr>
      <vt:lpstr>Arial</vt:lpstr>
      <vt:lpstr>Calibri</vt:lpstr>
      <vt:lpstr>Calibri Light</vt:lpstr>
      <vt:lpstr>Courier New</vt:lpstr>
      <vt:lpstr>Roboto</vt:lpstr>
      <vt:lpstr>Roboto Cn</vt:lpstr>
      <vt:lpstr>Roboto Condensed</vt:lpstr>
      <vt:lpstr>Times New Roman</vt:lpstr>
      <vt:lpstr>TimesNewRomanPSMT</vt:lpstr>
      <vt:lpstr>Office Theme</vt:lpstr>
      <vt:lpstr>PowerPoint Presentation</vt:lpstr>
      <vt:lpstr>Challenges</vt:lpstr>
      <vt:lpstr>Early pathway principles</vt:lpstr>
      <vt:lpstr>Why pre-diagnostic rather than later and reactive?</vt:lpstr>
      <vt:lpstr>PowerPoint Presentation</vt:lpstr>
      <vt:lpstr> What is specific about parent-mediated therapy support?</vt:lpstr>
      <vt:lpstr> What is specific about parent-mediated therapy support?</vt:lpstr>
      <vt:lpstr>PowerPoint Presentation</vt:lpstr>
      <vt:lpstr>Infancy support – ‘iBASIS’</vt:lpstr>
      <vt:lpstr>PowerPoint Presentation</vt:lpstr>
      <vt:lpstr>PowerPoint Presentation</vt:lpstr>
      <vt:lpstr>PACT RCT outcomes</vt:lpstr>
      <vt:lpstr>OUTCOMES: iBASIS and PACT build relatedness</vt:lpstr>
      <vt:lpstr>Proactive evidenced integrated detection/care support</vt:lpstr>
      <vt:lpstr>PowerPoint Presentation</vt:lpstr>
      <vt:lpstr>PowerPoint Presentation</vt:lpstr>
      <vt:lpstr>Pre-diagnosis</vt:lpstr>
      <vt:lpstr>Pre-diagnosis</vt:lpstr>
      <vt:lpstr>PowerPoint Presentation</vt:lpstr>
      <vt:lpstr>Psychometric properties of SACS-R (12-24m). Barbaro et al JAMA Paeds 2022</vt:lpstr>
      <vt:lpstr>Pre-diagnosis</vt:lpstr>
      <vt:lpstr>Stepped assessment/care - key model feature </vt:lpstr>
      <vt:lpstr>PowerPoint Presentation</vt:lpstr>
      <vt:lpstr>Longer term support</vt:lpstr>
      <vt:lpstr>PowerPoint Presentation</vt:lpstr>
      <vt:lpstr>IMPLEMENTATION IN UK NHS 01/04/2022- 30/06/2024 </vt:lpstr>
      <vt:lpstr>Detection successful </vt:lpstr>
      <vt:lpstr>In first 18/12 operation -   Wait time - referral to assessment down  by ~50% 65.5 weeks - 34.4weeks  Numbers on wait-list for assessment down by &gt;50%   Of the sample of 100, 73% received an autism diagnosis  </vt:lpstr>
      <vt:lpstr>PACT</vt:lpstr>
      <vt:lpstr>Embedded clinical outcomes positive (uncontrolled)</vt:lpstr>
      <vt:lpstr>Goal Based Outcomes – iBASIS/PACT</vt:lpstr>
      <vt:lpstr>Observed Parent Contingent Language</vt:lpstr>
      <vt:lpstr>Observed Child Initiation of Interaction</vt:lpstr>
      <vt:lpstr>SACS-R</vt:lpstr>
      <vt:lpstr>Parent confidence/understanding (SLDM)</vt:lpstr>
      <vt:lpstr>Parent Learning Disability Measure “I feel I understand my child’s behaviour”</vt:lpstr>
      <vt:lpstr>Sheffield Learning Disability Measure (therapies PACT/MTW/GOB)</vt:lpstr>
      <vt:lpstr>Qualitative Study</vt:lpstr>
      <vt:lpstr>Managers/Commissioners </vt:lpstr>
      <vt:lpstr>Managers/Commissioners </vt:lpstr>
      <vt:lpstr>Lessons</vt:lpstr>
      <vt:lpstr>  Intervention in the British Autism Study of Infant Siblings (iBASIS)  </vt:lpstr>
      <vt:lpstr>  </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Green</dc:creator>
  <cp:lastModifiedBy>IMPACT</cp:lastModifiedBy>
  <cp:revision>91</cp:revision>
  <dcterms:created xsi:type="dcterms:W3CDTF">2022-01-26T08:54:31Z</dcterms:created>
  <dcterms:modified xsi:type="dcterms:W3CDTF">2024-10-24T06:12:57Z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0x010100CD750ECF74F96E47B2DCF2A9D9C2B3B4</vt:lpwstr>
  </property>
</Properties>
</file>