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ink/ink1.xml" ContentType="application/inkml+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37"/>
  </p:notesMasterIdLst>
  <p:sldIdLst>
    <p:sldId id="257" r:id="rId5"/>
    <p:sldId id="273" r:id="rId6"/>
    <p:sldId id="400" r:id="rId7"/>
    <p:sldId id="424" r:id="rId8"/>
    <p:sldId id="447" r:id="rId9"/>
    <p:sldId id="439" r:id="rId10"/>
    <p:sldId id="427" r:id="rId11"/>
    <p:sldId id="426" r:id="rId12"/>
    <p:sldId id="456" r:id="rId13"/>
    <p:sldId id="433" r:id="rId14"/>
    <p:sldId id="448" r:id="rId15"/>
    <p:sldId id="438" r:id="rId16"/>
    <p:sldId id="449" r:id="rId17"/>
    <p:sldId id="428" r:id="rId18"/>
    <p:sldId id="440" r:id="rId19"/>
    <p:sldId id="436" r:id="rId20"/>
    <p:sldId id="450" r:id="rId21"/>
    <p:sldId id="432" r:id="rId22"/>
    <p:sldId id="279" r:id="rId23"/>
    <p:sldId id="446" r:id="rId24"/>
    <p:sldId id="453" r:id="rId25"/>
    <p:sldId id="454" r:id="rId26"/>
    <p:sldId id="452" r:id="rId27"/>
    <p:sldId id="429" r:id="rId28"/>
    <p:sldId id="359" r:id="rId29"/>
    <p:sldId id="458" r:id="rId30"/>
    <p:sldId id="459" r:id="rId31"/>
    <p:sldId id="441" r:id="rId32"/>
    <p:sldId id="442" r:id="rId33"/>
    <p:sldId id="444" r:id="rId34"/>
    <p:sldId id="443" r:id="rId35"/>
    <p:sldId id="431" r:id="rId3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5EB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55ABE69-EE47-4E5A-9EB2-D6E9630ACE2A}" v="221" dt="2024-10-10T08:17:04.19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69849" autoAdjust="0"/>
  </p:normalViewPr>
  <p:slideViewPr>
    <p:cSldViewPr snapToGrid="0">
      <p:cViewPr varScale="1">
        <p:scale>
          <a:sx n="60" d="100"/>
          <a:sy n="60" d="100"/>
        </p:scale>
        <p:origin x="1522" y="3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viewProps" Target="viewProps.xml"/><Relationship Id="rId21" Type="http://schemas.openxmlformats.org/officeDocument/2006/relationships/slide" Target="slides/slide17.xml"/><Relationship Id="rId34" Type="http://schemas.openxmlformats.org/officeDocument/2006/relationships/slide" Target="slides/slide30.xml"/><Relationship Id="rId42" Type="http://schemas.microsoft.com/office/2016/11/relationships/changesInfo" Target="changesInfos/changesInfo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microsoft.com/office/2015/10/relationships/revisionInfo" Target="revisionInfo.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emon Kate (RNU) Oxford Health" userId="9811613c-c747-4dc4-b580-acf424cb44cd" providerId="ADAL" clId="{D55ABE69-EE47-4E5A-9EB2-D6E9630ACE2A}"/>
    <pc:docChg chg="undo custSel addSld delSld modSld">
      <pc:chgData name="Lemon Kate (RNU) Oxford Health" userId="9811613c-c747-4dc4-b580-acf424cb44cd" providerId="ADAL" clId="{D55ABE69-EE47-4E5A-9EB2-D6E9630ACE2A}" dt="2024-10-10T09:14:46.717" v="1411" actId="113"/>
      <pc:docMkLst>
        <pc:docMk/>
      </pc:docMkLst>
      <pc:sldChg chg="modSp del mod modNotesTx">
        <pc:chgData name="Lemon Kate (RNU) Oxford Health" userId="9811613c-c747-4dc4-b580-acf424cb44cd" providerId="ADAL" clId="{D55ABE69-EE47-4E5A-9EB2-D6E9630ACE2A}" dt="2024-10-10T07:52:24.326" v="196" actId="47"/>
        <pc:sldMkLst>
          <pc:docMk/>
          <pc:sldMk cId="0" sldId="308"/>
        </pc:sldMkLst>
        <pc:spChg chg="mod">
          <ac:chgData name="Lemon Kate (RNU) Oxford Health" userId="9811613c-c747-4dc4-b580-acf424cb44cd" providerId="ADAL" clId="{D55ABE69-EE47-4E5A-9EB2-D6E9630ACE2A}" dt="2024-10-10T07:46:40.847" v="132" actId="20577"/>
          <ac:spMkLst>
            <pc:docMk/>
            <pc:sldMk cId="0" sldId="308"/>
            <ac:spMk id="18435" creationId="{00000000-0000-0000-0000-000000000000}"/>
          </ac:spMkLst>
        </pc:spChg>
      </pc:sldChg>
      <pc:sldChg chg="del">
        <pc:chgData name="Lemon Kate (RNU) Oxford Health" userId="9811613c-c747-4dc4-b580-acf424cb44cd" providerId="ADAL" clId="{D55ABE69-EE47-4E5A-9EB2-D6E9630ACE2A}" dt="2024-10-10T07:47:17.456" v="136" actId="47"/>
        <pc:sldMkLst>
          <pc:docMk/>
          <pc:sldMk cId="0" sldId="330"/>
        </pc:sldMkLst>
      </pc:sldChg>
      <pc:sldChg chg="modSp del mod">
        <pc:chgData name="Lemon Kate (RNU) Oxford Health" userId="9811613c-c747-4dc4-b580-acf424cb44cd" providerId="ADAL" clId="{D55ABE69-EE47-4E5A-9EB2-D6E9630ACE2A}" dt="2024-10-10T07:42:48.682" v="65" actId="47"/>
        <pc:sldMkLst>
          <pc:docMk/>
          <pc:sldMk cId="0" sldId="344"/>
        </pc:sldMkLst>
        <pc:picChg chg="mod">
          <ac:chgData name="Lemon Kate (RNU) Oxford Health" userId="9811613c-c747-4dc4-b580-acf424cb44cd" providerId="ADAL" clId="{D55ABE69-EE47-4E5A-9EB2-D6E9630ACE2A}" dt="2024-10-10T07:40:57.994" v="2" actId="1076"/>
          <ac:picMkLst>
            <pc:docMk/>
            <pc:sldMk cId="0" sldId="344"/>
            <ac:picMk id="19457" creationId="{00000000-0000-0000-0000-000000000000}"/>
          </ac:picMkLst>
        </pc:picChg>
      </pc:sldChg>
      <pc:sldChg chg="addSp delSp modSp mod modAnim modNotesTx">
        <pc:chgData name="Lemon Kate (RNU) Oxford Health" userId="9811613c-c747-4dc4-b580-acf424cb44cd" providerId="ADAL" clId="{D55ABE69-EE47-4E5A-9EB2-D6E9630ACE2A}" dt="2024-10-10T08:03:53.353" v="383" actId="6549"/>
        <pc:sldMkLst>
          <pc:docMk/>
          <pc:sldMk cId="0" sldId="359"/>
        </pc:sldMkLst>
        <pc:spChg chg="mod">
          <ac:chgData name="Lemon Kate (RNU) Oxford Health" userId="9811613c-c747-4dc4-b580-acf424cb44cd" providerId="ADAL" clId="{D55ABE69-EE47-4E5A-9EB2-D6E9630ACE2A}" dt="2024-10-10T07:53:08.152" v="203" actId="20577"/>
          <ac:spMkLst>
            <pc:docMk/>
            <pc:sldMk cId="0" sldId="359"/>
            <ac:spMk id="16385" creationId="{00000000-0000-0000-0000-000000000000}"/>
          </ac:spMkLst>
        </pc:spChg>
        <pc:picChg chg="add mod">
          <ac:chgData name="Lemon Kate (RNU) Oxford Health" userId="9811613c-c747-4dc4-b580-acf424cb44cd" providerId="ADAL" clId="{D55ABE69-EE47-4E5A-9EB2-D6E9630ACE2A}" dt="2024-10-10T07:44:27.734" v="77" actId="1076"/>
          <ac:picMkLst>
            <pc:docMk/>
            <pc:sldMk cId="0" sldId="359"/>
            <ac:picMk id="2" creationId="{0A3FBA77-19BB-BD00-46CA-B5FB1166AE53}"/>
          </ac:picMkLst>
        </pc:picChg>
        <pc:picChg chg="del">
          <ac:chgData name="Lemon Kate (RNU) Oxford Health" userId="9811613c-c747-4dc4-b580-acf424cb44cd" providerId="ADAL" clId="{D55ABE69-EE47-4E5A-9EB2-D6E9630ACE2A}" dt="2024-10-10T07:43:26.134" v="67" actId="478"/>
          <ac:picMkLst>
            <pc:docMk/>
            <pc:sldMk cId="0" sldId="359"/>
            <ac:picMk id="16386" creationId="{00000000-0000-0000-0000-000000000000}"/>
          </ac:picMkLst>
        </pc:picChg>
      </pc:sldChg>
      <pc:sldChg chg="modSp mod">
        <pc:chgData name="Lemon Kate (RNU) Oxford Health" userId="9811613c-c747-4dc4-b580-acf424cb44cd" providerId="ADAL" clId="{D55ABE69-EE47-4E5A-9EB2-D6E9630ACE2A}" dt="2024-10-10T09:13:50.094" v="1405" actId="113"/>
        <pc:sldMkLst>
          <pc:docMk/>
          <pc:sldMk cId="1765790140" sldId="400"/>
        </pc:sldMkLst>
        <pc:spChg chg="mod">
          <ac:chgData name="Lemon Kate (RNU) Oxford Health" userId="9811613c-c747-4dc4-b580-acf424cb44cd" providerId="ADAL" clId="{D55ABE69-EE47-4E5A-9EB2-D6E9630ACE2A}" dt="2024-10-10T09:13:50.094" v="1405" actId="113"/>
          <ac:spMkLst>
            <pc:docMk/>
            <pc:sldMk cId="1765790140" sldId="400"/>
            <ac:spMk id="3" creationId="{03AEE574-1190-00A5-8D2D-7D3F38A8797A}"/>
          </ac:spMkLst>
        </pc:spChg>
      </pc:sldChg>
      <pc:sldChg chg="modSp mod">
        <pc:chgData name="Lemon Kate (RNU) Oxford Health" userId="9811613c-c747-4dc4-b580-acf424cb44cd" providerId="ADAL" clId="{D55ABE69-EE47-4E5A-9EB2-D6E9630ACE2A}" dt="2024-10-10T09:13:54.052" v="1406" actId="113"/>
        <pc:sldMkLst>
          <pc:docMk/>
          <pc:sldMk cId="614787900" sldId="424"/>
        </pc:sldMkLst>
        <pc:spChg chg="mod">
          <ac:chgData name="Lemon Kate (RNU) Oxford Health" userId="9811613c-c747-4dc4-b580-acf424cb44cd" providerId="ADAL" clId="{D55ABE69-EE47-4E5A-9EB2-D6E9630ACE2A}" dt="2024-10-10T09:13:54.052" v="1406" actId="113"/>
          <ac:spMkLst>
            <pc:docMk/>
            <pc:sldMk cId="614787900" sldId="424"/>
            <ac:spMk id="3" creationId="{03AEE574-1190-00A5-8D2D-7D3F38A8797A}"/>
          </ac:spMkLst>
        </pc:spChg>
      </pc:sldChg>
      <pc:sldChg chg="modSp mod">
        <pc:chgData name="Lemon Kate (RNU) Oxford Health" userId="9811613c-c747-4dc4-b580-acf424cb44cd" providerId="ADAL" clId="{D55ABE69-EE47-4E5A-9EB2-D6E9630ACE2A}" dt="2024-10-10T09:14:13.344" v="1410" actId="27636"/>
        <pc:sldMkLst>
          <pc:docMk/>
          <pc:sldMk cId="3642149968" sldId="426"/>
        </pc:sldMkLst>
        <pc:spChg chg="mod">
          <ac:chgData name="Lemon Kate (RNU) Oxford Health" userId="9811613c-c747-4dc4-b580-acf424cb44cd" providerId="ADAL" clId="{D55ABE69-EE47-4E5A-9EB2-D6E9630ACE2A}" dt="2024-10-10T09:14:13.344" v="1410" actId="27636"/>
          <ac:spMkLst>
            <pc:docMk/>
            <pc:sldMk cId="3642149968" sldId="426"/>
            <ac:spMk id="3" creationId="{03AEE574-1190-00A5-8D2D-7D3F38A8797A}"/>
          </ac:spMkLst>
        </pc:spChg>
      </pc:sldChg>
      <pc:sldChg chg="modSp mod">
        <pc:chgData name="Lemon Kate (RNU) Oxford Health" userId="9811613c-c747-4dc4-b580-acf424cb44cd" providerId="ADAL" clId="{D55ABE69-EE47-4E5A-9EB2-D6E9630ACE2A}" dt="2024-10-10T09:14:09.338" v="1408" actId="113"/>
        <pc:sldMkLst>
          <pc:docMk/>
          <pc:sldMk cId="1597633896" sldId="427"/>
        </pc:sldMkLst>
        <pc:spChg chg="mod">
          <ac:chgData name="Lemon Kate (RNU) Oxford Health" userId="9811613c-c747-4dc4-b580-acf424cb44cd" providerId="ADAL" clId="{D55ABE69-EE47-4E5A-9EB2-D6E9630ACE2A}" dt="2024-10-10T09:14:09.338" v="1408" actId="113"/>
          <ac:spMkLst>
            <pc:docMk/>
            <pc:sldMk cId="1597633896" sldId="427"/>
            <ac:spMk id="3" creationId="{03AEE574-1190-00A5-8D2D-7D3F38A8797A}"/>
          </ac:spMkLst>
        </pc:spChg>
      </pc:sldChg>
      <pc:sldChg chg="modSp">
        <pc:chgData name="Lemon Kate (RNU) Oxford Health" userId="9811613c-c747-4dc4-b580-acf424cb44cd" providerId="ADAL" clId="{D55ABE69-EE47-4E5A-9EB2-D6E9630ACE2A}" dt="2024-10-10T07:45:03.534" v="94" actId="20577"/>
        <pc:sldMkLst>
          <pc:docMk/>
          <pc:sldMk cId="2232774816" sldId="429"/>
        </pc:sldMkLst>
        <pc:spChg chg="mod">
          <ac:chgData name="Lemon Kate (RNU) Oxford Health" userId="9811613c-c747-4dc4-b580-acf424cb44cd" providerId="ADAL" clId="{D55ABE69-EE47-4E5A-9EB2-D6E9630ACE2A}" dt="2024-10-10T07:45:03.534" v="94" actId="20577"/>
          <ac:spMkLst>
            <pc:docMk/>
            <pc:sldMk cId="2232774816" sldId="429"/>
            <ac:spMk id="3" creationId="{21227098-B4FF-0C32-0181-94300D0DCC40}"/>
          </ac:spMkLst>
        </pc:spChg>
      </pc:sldChg>
      <pc:sldChg chg="modSp mod">
        <pc:chgData name="Lemon Kate (RNU) Oxford Health" userId="9811613c-c747-4dc4-b580-acf424cb44cd" providerId="ADAL" clId="{D55ABE69-EE47-4E5A-9EB2-D6E9630ACE2A}" dt="2024-10-10T07:51:11.786" v="154" actId="6549"/>
        <pc:sldMkLst>
          <pc:docMk/>
          <pc:sldMk cId="3812661461" sldId="431"/>
        </pc:sldMkLst>
        <pc:spChg chg="mod">
          <ac:chgData name="Lemon Kate (RNU) Oxford Health" userId="9811613c-c747-4dc4-b580-acf424cb44cd" providerId="ADAL" clId="{D55ABE69-EE47-4E5A-9EB2-D6E9630ACE2A}" dt="2024-10-10T07:51:11.786" v="154" actId="6549"/>
          <ac:spMkLst>
            <pc:docMk/>
            <pc:sldMk cId="3812661461" sldId="431"/>
            <ac:spMk id="3" creationId="{21227098-B4FF-0C32-0181-94300D0DCC40}"/>
          </ac:spMkLst>
        </pc:spChg>
      </pc:sldChg>
      <pc:sldChg chg="modSp mod modNotesTx">
        <pc:chgData name="Lemon Kate (RNU) Oxford Health" userId="9811613c-c747-4dc4-b580-acf424cb44cd" providerId="ADAL" clId="{D55ABE69-EE47-4E5A-9EB2-D6E9630ACE2A}" dt="2024-10-10T09:14:46.717" v="1411" actId="113"/>
        <pc:sldMkLst>
          <pc:docMk/>
          <pc:sldMk cId="3449060576" sldId="432"/>
        </pc:sldMkLst>
        <pc:spChg chg="mod">
          <ac:chgData name="Lemon Kate (RNU) Oxford Health" userId="9811613c-c747-4dc4-b580-acf424cb44cd" providerId="ADAL" clId="{D55ABE69-EE47-4E5A-9EB2-D6E9630ACE2A}" dt="2024-10-10T09:14:46.717" v="1411" actId="113"/>
          <ac:spMkLst>
            <pc:docMk/>
            <pc:sldMk cId="3449060576" sldId="432"/>
            <ac:spMk id="3" creationId="{21227098-B4FF-0C32-0181-94300D0DCC40}"/>
          </ac:spMkLst>
        </pc:spChg>
      </pc:sldChg>
      <pc:sldChg chg="modSp mod">
        <pc:chgData name="Lemon Kate (RNU) Oxford Health" userId="9811613c-c747-4dc4-b580-acf424cb44cd" providerId="ADAL" clId="{D55ABE69-EE47-4E5A-9EB2-D6E9630ACE2A}" dt="2024-10-10T09:14:02.068" v="1407" actId="113"/>
        <pc:sldMkLst>
          <pc:docMk/>
          <pc:sldMk cId="1454324941" sldId="439"/>
        </pc:sldMkLst>
        <pc:spChg chg="mod">
          <ac:chgData name="Lemon Kate (RNU) Oxford Health" userId="9811613c-c747-4dc4-b580-acf424cb44cd" providerId="ADAL" clId="{D55ABE69-EE47-4E5A-9EB2-D6E9630ACE2A}" dt="2024-10-10T09:14:02.068" v="1407" actId="113"/>
          <ac:spMkLst>
            <pc:docMk/>
            <pc:sldMk cId="1454324941" sldId="439"/>
            <ac:spMk id="3" creationId="{03AEE574-1190-00A5-8D2D-7D3F38A8797A}"/>
          </ac:spMkLst>
        </pc:spChg>
      </pc:sldChg>
      <pc:sldChg chg="modSp mod modAnim modNotesTx">
        <pc:chgData name="Lemon Kate (RNU) Oxford Health" userId="9811613c-c747-4dc4-b580-acf424cb44cd" providerId="ADAL" clId="{D55ABE69-EE47-4E5A-9EB2-D6E9630ACE2A}" dt="2024-10-10T08:05:02.973" v="389" actId="20577"/>
        <pc:sldMkLst>
          <pc:docMk/>
          <pc:sldMk cId="2473716617" sldId="441"/>
        </pc:sldMkLst>
        <pc:spChg chg="mod">
          <ac:chgData name="Lemon Kate (RNU) Oxford Health" userId="9811613c-c747-4dc4-b580-acf424cb44cd" providerId="ADAL" clId="{D55ABE69-EE47-4E5A-9EB2-D6E9630ACE2A}" dt="2024-10-10T08:04:55.628" v="388" actId="113"/>
          <ac:spMkLst>
            <pc:docMk/>
            <pc:sldMk cId="2473716617" sldId="441"/>
            <ac:spMk id="3" creationId="{21227098-B4FF-0C32-0181-94300D0DCC40}"/>
          </ac:spMkLst>
        </pc:spChg>
      </pc:sldChg>
      <pc:sldChg chg="modSp modAnim">
        <pc:chgData name="Lemon Kate (RNU) Oxford Health" userId="9811613c-c747-4dc4-b580-acf424cb44cd" providerId="ADAL" clId="{D55ABE69-EE47-4E5A-9EB2-D6E9630ACE2A}" dt="2024-10-10T08:06:05.476" v="390" actId="113"/>
        <pc:sldMkLst>
          <pc:docMk/>
          <pc:sldMk cId="3632628743" sldId="442"/>
        </pc:sldMkLst>
        <pc:spChg chg="mod">
          <ac:chgData name="Lemon Kate (RNU) Oxford Health" userId="9811613c-c747-4dc4-b580-acf424cb44cd" providerId="ADAL" clId="{D55ABE69-EE47-4E5A-9EB2-D6E9630ACE2A}" dt="2024-10-10T08:06:05.476" v="390" actId="113"/>
          <ac:spMkLst>
            <pc:docMk/>
            <pc:sldMk cId="3632628743" sldId="442"/>
            <ac:spMk id="3" creationId="{21227098-B4FF-0C32-0181-94300D0DCC40}"/>
          </ac:spMkLst>
        </pc:spChg>
      </pc:sldChg>
      <pc:sldChg chg="modSp modAnim">
        <pc:chgData name="Lemon Kate (RNU) Oxford Health" userId="9811613c-c747-4dc4-b580-acf424cb44cd" providerId="ADAL" clId="{D55ABE69-EE47-4E5A-9EB2-D6E9630ACE2A}" dt="2024-10-10T07:50:54.117" v="153" actId="20577"/>
        <pc:sldMkLst>
          <pc:docMk/>
          <pc:sldMk cId="2843466530" sldId="443"/>
        </pc:sldMkLst>
        <pc:spChg chg="mod">
          <ac:chgData name="Lemon Kate (RNU) Oxford Health" userId="9811613c-c747-4dc4-b580-acf424cb44cd" providerId="ADAL" clId="{D55ABE69-EE47-4E5A-9EB2-D6E9630ACE2A}" dt="2024-10-10T07:50:54.117" v="153" actId="20577"/>
          <ac:spMkLst>
            <pc:docMk/>
            <pc:sldMk cId="2843466530" sldId="443"/>
            <ac:spMk id="3" creationId="{21227098-B4FF-0C32-0181-94300D0DCC40}"/>
          </ac:spMkLst>
        </pc:spChg>
      </pc:sldChg>
      <pc:sldChg chg="modSp modAnim">
        <pc:chgData name="Lemon Kate (RNU) Oxford Health" userId="9811613c-c747-4dc4-b580-acf424cb44cd" providerId="ADAL" clId="{D55ABE69-EE47-4E5A-9EB2-D6E9630ACE2A}" dt="2024-10-10T07:51:35.109" v="158" actId="20577"/>
        <pc:sldMkLst>
          <pc:docMk/>
          <pc:sldMk cId="1948799828" sldId="444"/>
        </pc:sldMkLst>
        <pc:spChg chg="mod">
          <ac:chgData name="Lemon Kate (RNU) Oxford Health" userId="9811613c-c747-4dc4-b580-acf424cb44cd" providerId="ADAL" clId="{D55ABE69-EE47-4E5A-9EB2-D6E9630ACE2A}" dt="2024-10-10T07:51:35.109" v="158" actId="20577"/>
          <ac:spMkLst>
            <pc:docMk/>
            <pc:sldMk cId="1948799828" sldId="444"/>
            <ac:spMk id="3" creationId="{21227098-B4FF-0C32-0181-94300D0DCC40}"/>
          </ac:spMkLst>
        </pc:spChg>
      </pc:sldChg>
      <pc:sldChg chg="del">
        <pc:chgData name="Lemon Kate (RNU) Oxford Health" userId="9811613c-c747-4dc4-b580-acf424cb44cd" providerId="ADAL" clId="{D55ABE69-EE47-4E5A-9EB2-D6E9630ACE2A}" dt="2024-10-10T08:00:20.026" v="262" actId="47"/>
        <pc:sldMkLst>
          <pc:docMk/>
          <pc:sldMk cId="232516626" sldId="451"/>
        </pc:sldMkLst>
      </pc:sldChg>
      <pc:sldChg chg="modSp modNotesTx">
        <pc:chgData name="Lemon Kate (RNU) Oxford Health" userId="9811613c-c747-4dc4-b580-acf424cb44cd" providerId="ADAL" clId="{D55ABE69-EE47-4E5A-9EB2-D6E9630ACE2A}" dt="2024-10-10T08:03:32.776" v="374" actId="20577"/>
        <pc:sldMkLst>
          <pc:docMk/>
          <pc:sldMk cId="2433686723" sldId="452"/>
        </pc:sldMkLst>
        <pc:spChg chg="mod">
          <ac:chgData name="Lemon Kate (RNU) Oxford Health" userId="9811613c-c747-4dc4-b580-acf424cb44cd" providerId="ADAL" clId="{D55ABE69-EE47-4E5A-9EB2-D6E9630ACE2A}" dt="2024-10-10T08:03:32.776" v="374" actId="20577"/>
          <ac:spMkLst>
            <pc:docMk/>
            <pc:sldMk cId="2433686723" sldId="452"/>
            <ac:spMk id="3" creationId="{21227098-B4FF-0C32-0181-94300D0DCC40}"/>
          </ac:spMkLst>
        </pc:spChg>
      </pc:sldChg>
      <pc:sldChg chg="modSp mod">
        <pc:chgData name="Lemon Kate (RNU) Oxford Health" userId="9811613c-c747-4dc4-b580-acf424cb44cd" providerId="ADAL" clId="{D55ABE69-EE47-4E5A-9EB2-D6E9630ACE2A}" dt="2024-10-10T08:00:31.323" v="264" actId="27636"/>
        <pc:sldMkLst>
          <pc:docMk/>
          <pc:sldMk cId="1347904317" sldId="454"/>
        </pc:sldMkLst>
        <pc:spChg chg="mod">
          <ac:chgData name="Lemon Kate (RNU) Oxford Health" userId="9811613c-c747-4dc4-b580-acf424cb44cd" providerId="ADAL" clId="{D55ABE69-EE47-4E5A-9EB2-D6E9630ACE2A}" dt="2024-10-10T08:00:31.323" v="264" actId="27636"/>
          <ac:spMkLst>
            <pc:docMk/>
            <pc:sldMk cId="1347904317" sldId="454"/>
            <ac:spMk id="3" creationId="{21227098-B4FF-0C32-0181-94300D0DCC40}"/>
          </ac:spMkLst>
        </pc:spChg>
      </pc:sldChg>
      <pc:sldChg chg="modSp del mod">
        <pc:chgData name="Lemon Kate (RNU) Oxford Health" userId="9811613c-c747-4dc4-b580-acf424cb44cd" providerId="ADAL" clId="{D55ABE69-EE47-4E5A-9EB2-D6E9630ACE2A}" dt="2024-10-10T07:47:12.574" v="135" actId="47"/>
        <pc:sldMkLst>
          <pc:docMk/>
          <pc:sldMk cId="3134691334" sldId="455"/>
        </pc:sldMkLst>
        <pc:picChg chg="mod">
          <ac:chgData name="Lemon Kate (RNU) Oxford Health" userId="9811613c-c747-4dc4-b580-acf424cb44cd" providerId="ADAL" clId="{D55ABE69-EE47-4E5A-9EB2-D6E9630ACE2A}" dt="2024-10-10T07:43:08.551" v="66" actId="14100"/>
          <ac:picMkLst>
            <pc:docMk/>
            <pc:sldMk cId="3134691334" sldId="455"/>
            <ac:picMk id="2" creationId="{8E48B6A1-1B14-0607-3567-7C3465DAAB7D}"/>
          </ac:picMkLst>
        </pc:picChg>
      </pc:sldChg>
      <pc:sldChg chg="del">
        <pc:chgData name="Lemon Kate (RNU) Oxford Health" userId="9811613c-c747-4dc4-b580-acf424cb44cd" providerId="ADAL" clId="{D55ABE69-EE47-4E5A-9EB2-D6E9630ACE2A}" dt="2024-10-10T07:47:19.457" v="137" actId="47"/>
        <pc:sldMkLst>
          <pc:docMk/>
          <pc:sldMk cId="2414457626" sldId="457"/>
        </pc:sldMkLst>
      </pc:sldChg>
      <pc:sldChg chg="modSp add mod">
        <pc:chgData name="Lemon Kate (RNU) Oxford Health" userId="9811613c-c747-4dc4-b580-acf424cb44cd" providerId="ADAL" clId="{D55ABE69-EE47-4E5A-9EB2-D6E9630ACE2A}" dt="2024-10-10T07:46:52.159" v="134" actId="20577"/>
        <pc:sldMkLst>
          <pc:docMk/>
          <pc:sldMk cId="2194554336" sldId="458"/>
        </pc:sldMkLst>
        <pc:spChg chg="mod">
          <ac:chgData name="Lemon Kate (RNU) Oxford Health" userId="9811613c-c747-4dc4-b580-acf424cb44cd" providerId="ADAL" clId="{D55ABE69-EE47-4E5A-9EB2-D6E9630ACE2A}" dt="2024-10-10T07:41:46.575" v="58" actId="255"/>
          <ac:spMkLst>
            <pc:docMk/>
            <pc:sldMk cId="2194554336" sldId="458"/>
            <ac:spMk id="2" creationId="{4A4D8BAA-3A44-8519-D21C-768BD2BA375F}"/>
          </ac:spMkLst>
        </pc:spChg>
        <pc:spChg chg="mod">
          <ac:chgData name="Lemon Kate (RNU) Oxford Health" userId="9811613c-c747-4dc4-b580-acf424cb44cd" providerId="ADAL" clId="{D55ABE69-EE47-4E5A-9EB2-D6E9630ACE2A}" dt="2024-10-10T07:46:52.159" v="134" actId="20577"/>
          <ac:spMkLst>
            <pc:docMk/>
            <pc:sldMk cId="2194554336" sldId="458"/>
            <ac:spMk id="3" creationId="{21227098-B4FF-0C32-0181-94300D0DCC40}"/>
          </ac:spMkLst>
        </pc:spChg>
      </pc:sldChg>
      <pc:sldChg chg="modSp add del mod">
        <pc:chgData name="Lemon Kate (RNU) Oxford Health" userId="9811613c-c747-4dc4-b580-acf424cb44cd" providerId="ADAL" clId="{D55ABE69-EE47-4E5A-9EB2-D6E9630ACE2A}" dt="2024-10-10T08:16:48.228" v="1403" actId="2696"/>
        <pc:sldMkLst>
          <pc:docMk/>
          <pc:sldMk cId="2776036068" sldId="459"/>
        </pc:sldMkLst>
        <pc:spChg chg="mod">
          <ac:chgData name="Lemon Kate (RNU) Oxford Health" userId="9811613c-c747-4dc4-b580-acf424cb44cd" providerId="ADAL" clId="{D55ABE69-EE47-4E5A-9EB2-D6E9630ACE2A}" dt="2024-10-10T08:07:15.551" v="419" actId="20577"/>
          <ac:spMkLst>
            <pc:docMk/>
            <pc:sldMk cId="2776036068" sldId="459"/>
            <ac:spMk id="2" creationId="{4A4D8BAA-3A44-8519-D21C-768BD2BA375F}"/>
          </ac:spMkLst>
        </pc:spChg>
        <pc:spChg chg="mod">
          <ac:chgData name="Lemon Kate (RNU) Oxford Health" userId="9811613c-c747-4dc4-b580-acf424cb44cd" providerId="ADAL" clId="{D55ABE69-EE47-4E5A-9EB2-D6E9630ACE2A}" dt="2024-10-10T08:14:57.022" v="1396" actId="6549"/>
          <ac:spMkLst>
            <pc:docMk/>
            <pc:sldMk cId="2776036068" sldId="459"/>
            <ac:spMk id="3" creationId="{21227098-B4FF-0C32-0181-94300D0DCC40}"/>
          </ac:spMkLst>
        </pc:spChg>
      </pc:sldChg>
      <pc:sldChg chg="add">
        <pc:chgData name="Lemon Kate (RNU) Oxford Health" userId="9811613c-c747-4dc4-b580-acf424cb44cd" providerId="ADAL" clId="{D55ABE69-EE47-4E5A-9EB2-D6E9630ACE2A}" dt="2024-10-10T08:17:04.198" v="1404"/>
        <pc:sldMkLst>
          <pc:docMk/>
          <pc:sldMk cId="2915858967" sldId="459"/>
        </pc:sldMkLst>
      </pc:sldChg>
      <pc:sldMasterChg chg="delSldLayout">
        <pc:chgData name="Lemon Kate (RNU) Oxford Health" userId="9811613c-c747-4dc4-b580-acf424cb44cd" providerId="ADAL" clId="{D55ABE69-EE47-4E5A-9EB2-D6E9630ACE2A}" dt="2024-10-10T07:47:19.457" v="137" actId="47"/>
        <pc:sldMasterMkLst>
          <pc:docMk/>
          <pc:sldMasterMk cId="2407605786" sldId="2147483648"/>
        </pc:sldMasterMkLst>
        <pc:sldLayoutChg chg="del">
          <pc:chgData name="Lemon Kate (RNU) Oxford Health" userId="9811613c-c747-4dc4-b580-acf424cb44cd" providerId="ADAL" clId="{D55ABE69-EE47-4E5A-9EB2-D6E9630ACE2A}" dt="2024-10-10T07:47:19.457" v="137" actId="47"/>
          <pc:sldLayoutMkLst>
            <pc:docMk/>
            <pc:sldMasterMk cId="2407605786" sldId="2147483648"/>
            <pc:sldLayoutMk cId="2710478161" sldId="2147483660"/>
          </pc:sldLayoutMkLst>
        </pc:sldLayoutChg>
      </pc:sldMasterChg>
    </pc:docChg>
  </pc:docChgLst>
</pc:chgInfo>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9-30T18:18:42.597"/>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643 1,'-1'15,"-1"0,0-1,0 1,-1-1,-1 1,-1-1,0 0,-1 0,0-1,-15 23,-8 6,-62 69,36-46,47-53,0 1,1 0,0 0,1 0,0 1,1 0,-4 19,5-17,0-1,-2 0,0 0,0 0,-14 22,-44 44,44-58,2 1,0 1,1 0,-23 50,27-41,3 0,0 1,2 0,2 0,1 0,2 1,2 57,4-13,-4 98,0-168,-1-1,-1 1,0-1,0 0,-1 0,0 0,-8 12,6-9,0 0,-9 24,9-2,0 1,3-1,0 1,3 0,4 40,-2 4,-3 41,4 98,-1-195,1 0,2 0,0 0,1-1,2 0,0 0,12 22,-2-10,2-1,1-1,37 43,-15-23,71 78,-112-128,1 0,-1 0,0 0,1 0,-1 0,1-1,-1 1,1-1,0 1,0-1,-1 0,1 0,0 0,0-1,0 1,0-1,0 0,4 1,-2-2,0 0,0-1,0 1,-1-1,1 0,0 0,-1-1,0 1,1-1,5-5,12-8,10-9,47-26,-66 44,0 1,1 0,-1 1,1 1,1 0,-1 1,20-3,191 4,-139 4,-69-1,0 1,0 0,0 2,-1 0,1 0,-1 2,0 0,-1 1,0 0,0 1,28 20,15 9,-29-20,31 24,-7-4,-41-30,1 1,-1 1,-1 0,0 0,0 1,16 20,-20-20,0-1,0 1,1-2,0 1,1-1,11 8,-14-12,1 0,0 0,0-1,0 0,0 0,1-1,-1 0,1 0,0-1,11 1,-3-1,0 0,0-1,0-1,0 0,0-1,-1-1,17-5,-25 6,0-1,-1 0,1 0,-1 0,0-1,0 0,0 0,-1-1,1 1,-1-1,0-1,0 1,-1-1,0 1,0-1,0 0,6-13,12-35,-8 17,22-37,3 7,33-62,-66 113,1 1,-2-1,0 0,-1-1,-1 1,3-31,-7-13,-3 0,-17-99,5 56,15 95,-1 0,0 1,0-1,-1 1,0 0,0 0,0 0,-9-13,-1 4,-27-29,28 33,0-1,1 1,1-2,-10-16,19 28,0 0,0 0,0 0,0 0,0-1,0 1,1 0,0-1,-1 1,1 0,0-1,0 1,0-1,0 1,1 0,-1-1,0 1,1 0,0-1,0 1,0 0,0 0,0 0,0 0,0 0,3-3,3-3,1 0,0 0,0 1,16-11,14-12,-32 22,0 1,-1-1,1 0,-1-1,-1 1,0-1,0 0,-1 0,0 0,0-1,-1 1,0-1,-1 1,0-1,-1 0,0 1,-1-13,0 16,0-1,0 1,0 0,0 0,-1 0,0 0,-1 0,1 0,-1 1,0-1,0 1,-1-1,0 1,0 1,0-1,0 0,-1 1,0 0,0 0,0 0,0 1,-1-1,1 1,-1 1,0-1,-11-3,-5 3,-1 0,0 1,0 1,-45 4,45-1,0-1,-1-1,1-1,-31-6,50 7,1-1,-1 0,1 0,-1 0,1 0,0-1,0 1,-1-1,1 0,0 0,0 0,1 0,-1 0,0-1,1 0,0 1,-1-1,1 0,0 0,0 0,1 0,-1 0,1-1,-1 1,0-4,1 0,0-1,0 1,1 0,0 0,1-1,0 1,0 0,0 0,1 0,0 0,5-12,10-26,-1-2,-2 0,-3 0,-1-1,-3-1,-2 1,-2-1,-3-63,-1 105,0 1,1-1,-2 1,1-1,-1 1,0 0,0 0,-1 0,0 0,0 0,0 0,-5-5,2 5,0 0,-1 1,1-1,-1 1,0 1,0-1,0 1,-16-6,-99-51,73 35,-65-25,106 48,-1 1,0 1,1 0,-1 0,0 0,1 1,-1 1,0-1,1 1,-14 4,-18 1,36-6,1-1,-1 1,1 0,-1-1,1 0,0 0,-1 0,1 0,0 0,0-1,0 1,0-1,0 0,0 0,0 0,1 0,-1 0,1-1,-1 1,1-1,0 0,-2-3,-6-9,1 0,0-1,-6-18,7 17,-5-12,6 13,0 0,-1 0,-1 0,-1 1,0 1,-16-19,3 12</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CFC907D-27CF-4B9C-A42C-92A9C3DFB527}" type="datetimeFigureOut">
              <a:rPr lang="en-GB" smtClean="0"/>
              <a:t>10/10/2024</a:t>
            </a:fld>
            <a:endParaRPr lang="en-GB"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71E1955-199B-41DC-B8AC-BCAE5646A87F}" type="slidenum">
              <a:rPr lang="en-GB" smtClean="0"/>
              <a:t>‹#›</a:t>
            </a:fld>
            <a:endParaRPr lang="en-GB" dirty="0"/>
          </a:p>
        </p:txBody>
      </p:sp>
    </p:spTree>
    <p:extLst>
      <p:ext uri="{BB962C8B-B14F-4D97-AF65-F5344CB8AC3E}">
        <p14:creationId xmlns:p14="http://schemas.microsoft.com/office/powerpoint/2010/main" val="28553271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3" Type="http://schemas.openxmlformats.org/officeDocument/2006/relationships/hyperlink" Target="mailto:Helen.Delargy@wales.nhs.uk" TargetMode="External"/><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03F848DA-3FF7-46F9-9614-DC83EFB12412}" type="slidenum">
              <a:rPr lang="en-GB" smtClean="0"/>
              <a:t>1</a:t>
            </a:fld>
            <a:endParaRPr lang="en-GB" dirty="0"/>
          </a:p>
        </p:txBody>
      </p:sp>
    </p:spTree>
    <p:extLst>
      <p:ext uri="{BB962C8B-B14F-4D97-AF65-F5344CB8AC3E}">
        <p14:creationId xmlns:p14="http://schemas.microsoft.com/office/powerpoint/2010/main" val="29991917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03F848DA-3FF7-46F9-9614-DC83EFB12412}" type="slidenum">
              <a:rPr lang="en-GB" smtClean="0"/>
              <a:t>2</a:t>
            </a:fld>
            <a:endParaRPr lang="en-GB" dirty="0"/>
          </a:p>
        </p:txBody>
      </p:sp>
    </p:spTree>
    <p:extLst>
      <p:ext uri="{BB962C8B-B14F-4D97-AF65-F5344CB8AC3E}">
        <p14:creationId xmlns:p14="http://schemas.microsoft.com/office/powerpoint/2010/main" val="14446195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br>
              <a:rPr lang="en-GB" dirty="0"/>
            </a:br>
            <a:endParaRPr lang="en-GB" dirty="0"/>
          </a:p>
        </p:txBody>
      </p:sp>
      <p:sp>
        <p:nvSpPr>
          <p:cNvPr id="4" name="Slide Number Placeholder 3"/>
          <p:cNvSpPr>
            <a:spLocks noGrp="1"/>
          </p:cNvSpPr>
          <p:nvPr>
            <p:ph type="sldNum" sz="quarter" idx="5"/>
          </p:nvPr>
        </p:nvSpPr>
        <p:spPr/>
        <p:txBody>
          <a:bodyPr/>
          <a:lstStyle/>
          <a:p>
            <a:fld id="{971E1955-199B-41DC-B8AC-BCAE5646A87F}" type="slidenum">
              <a:rPr lang="en-GB" smtClean="0"/>
              <a:t>3</a:t>
            </a:fld>
            <a:endParaRPr lang="en-GB" dirty="0"/>
          </a:p>
        </p:txBody>
      </p:sp>
    </p:spTree>
    <p:extLst>
      <p:ext uri="{BB962C8B-B14F-4D97-AF65-F5344CB8AC3E}">
        <p14:creationId xmlns:p14="http://schemas.microsoft.com/office/powerpoint/2010/main" val="7303475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a:p>
            <a:endParaRPr lang="en-GB" dirty="0"/>
          </a:p>
        </p:txBody>
      </p:sp>
      <p:sp>
        <p:nvSpPr>
          <p:cNvPr id="4" name="Slide Number Placeholder 3"/>
          <p:cNvSpPr>
            <a:spLocks noGrp="1"/>
          </p:cNvSpPr>
          <p:nvPr>
            <p:ph type="sldNum" sz="quarter" idx="5"/>
          </p:nvPr>
        </p:nvSpPr>
        <p:spPr/>
        <p:txBody>
          <a:bodyPr/>
          <a:lstStyle/>
          <a:p>
            <a:fld id="{971E1955-199B-41DC-B8AC-BCAE5646A87F}" type="slidenum">
              <a:rPr lang="en-GB" smtClean="0"/>
              <a:t>4</a:t>
            </a:fld>
            <a:endParaRPr lang="en-GB" dirty="0"/>
          </a:p>
        </p:txBody>
      </p:sp>
    </p:spTree>
    <p:extLst>
      <p:ext uri="{BB962C8B-B14F-4D97-AF65-F5344CB8AC3E}">
        <p14:creationId xmlns:p14="http://schemas.microsoft.com/office/powerpoint/2010/main" val="41291197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a:p>
            <a:endParaRPr lang="en-GB" dirty="0"/>
          </a:p>
        </p:txBody>
      </p:sp>
      <p:sp>
        <p:nvSpPr>
          <p:cNvPr id="4" name="Slide Number Placeholder 3"/>
          <p:cNvSpPr>
            <a:spLocks noGrp="1"/>
          </p:cNvSpPr>
          <p:nvPr>
            <p:ph type="sldNum" sz="quarter" idx="5"/>
          </p:nvPr>
        </p:nvSpPr>
        <p:spPr/>
        <p:txBody>
          <a:bodyPr/>
          <a:lstStyle/>
          <a:p>
            <a:fld id="{971E1955-199B-41DC-B8AC-BCAE5646A87F}" type="slidenum">
              <a:rPr lang="en-GB" smtClean="0"/>
              <a:t>5</a:t>
            </a:fld>
            <a:endParaRPr lang="en-GB" dirty="0"/>
          </a:p>
        </p:txBody>
      </p:sp>
    </p:spTree>
    <p:extLst>
      <p:ext uri="{BB962C8B-B14F-4D97-AF65-F5344CB8AC3E}">
        <p14:creationId xmlns:p14="http://schemas.microsoft.com/office/powerpoint/2010/main" val="40410865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All Speech and Language Therapy staff trained using NHS England funding. </a:t>
            </a:r>
          </a:p>
          <a:p>
            <a:endParaRPr lang="en-GB" dirty="0"/>
          </a:p>
          <a:p>
            <a:r>
              <a:rPr lang="en-GB" dirty="0"/>
              <a:t>All Speech and Language Technical Instructors trained using our own Speech and Language Therapy budget. </a:t>
            </a:r>
          </a:p>
          <a:p>
            <a:endParaRPr lang="en-GB" dirty="0"/>
          </a:p>
          <a:p>
            <a:r>
              <a:rPr lang="en-GB" dirty="0"/>
              <a:t>Cost saving through Kate as an IMPACT associate being able to deliver training and supervision within her NHS role. </a:t>
            </a:r>
          </a:p>
          <a:p>
            <a:endParaRPr lang="en-GB" dirty="0"/>
          </a:p>
          <a:p>
            <a:r>
              <a:rPr lang="en-GB" dirty="0"/>
              <a:t>Discovered along the way the importance of having the right balance of Speech and Language Therapists and Speech and Language Technical Instructors. </a:t>
            </a:r>
          </a:p>
          <a:p>
            <a:endParaRPr lang="en-GB" dirty="0"/>
          </a:p>
        </p:txBody>
      </p:sp>
      <p:sp>
        <p:nvSpPr>
          <p:cNvPr id="4" name="Slide Number Placeholder 3"/>
          <p:cNvSpPr>
            <a:spLocks noGrp="1"/>
          </p:cNvSpPr>
          <p:nvPr>
            <p:ph type="sldNum" sz="quarter" idx="5"/>
          </p:nvPr>
        </p:nvSpPr>
        <p:spPr/>
        <p:txBody>
          <a:bodyPr/>
          <a:lstStyle/>
          <a:p>
            <a:fld id="{971E1955-199B-41DC-B8AC-BCAE5646A87F}" type="slidenum">
              <a:rPr lang="en-GB" smtClean="0"/>
              <a:t>6</a:t>
            </a:fld>
            <a:endParaRPr lang="en-GB" dirty="0"/>
          </a:p>
        </p:txBody>
      </p:sp>
    </p:spTree>
    <p:extLst>
      <p:ext uri="{BB962C8B-B14F-4D97-AF65-F5344CB8AC3E}">
        <p14:creationId xmlns:p14="http://schemas.microsoft.com/office/powerpoint/2010/main" val="29933444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71E1955-199B-41DC-B8AC-BCAE5646A87F}" type="slidenum">
              <a:rPr lang="en-GB" smtClean="0"/>
              <a:t>8</a:t>
            </a:fld>
            <a:endParaRPr lang="en-GB" dirty="0"/>
          </a:p>
        </p:txBody>
      </p:sp>
    </p:spTree>
    <p:extLst>
      <p:ext uri="{BB962C8B-B14F-4D97-AF65-F5344CB8AC3E}">
        <p14:creationId xmlns:p14="http://schemas.microsoft.com/office/powerpoint/2010/main" val="7090743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Video of Liz Murphy one of our Speech and Language Technical Instructors talking about PACT within her role. </a:t>
            </a:r>
          </a:p>
        </p:txBody>
      </p:sp>
      <p:sp>
        <p:nvSpPr>
          <p:cNvPr id="4" name="Slide Number Placeholder 3"/>
          <p:cNvSpPr>
            <a:spLocks noGrp="1"/>
          </p:cNvSpPr>
          <p:nvPr>
            <p:ph type="sldNum" sz="quarter" idx="5"/>
          </p:nvPr>
        </p:nvSpPr>
        <p:spPr/>
        <p:txBody>
          <a:bodyPr/>
          <a:lstStyle/>
          <a:p>
            <a:fld id="{971E1955-199B-41DC-B8AC-BCAE5646A87F}" type="slidenum">
              <a:rPr lang="en-GB" smtClean="0"/>
              <a:t>9</a:t>
            </a:fld>
            <a:endParaRPr lang="en-GB" dirty="0"/>
          </a:p>
        </p:txBody>
      </p:sp>
    </p:spTree>
    <p:extLst>
      <p:ext uri="{BB962C8B-B14F-4D97-AF65-F5344CB8AC3E}">
        <p14:creationId xmlns:p14="http://schemas.microsoft.com/office/powerpoint/2010/main" val="17090968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 large county with a large population.  (Be more specific here??)</a:t>
            </a:r>
          </a:p>
        </p:txBody>
      </p:sp>
      <p:sp>
        <p:nvSpPr>
          <p:cNvPr id="4" name="Slide Number Placeholder 3"/>
          <p:cNvSpPr>
            <a:spLocks noGrp="1"/>
          </p:cNvSpPr>
          <p:nvPr>
            <p:ph type="sldNum" sz="quarter" idx="5"/>
          </p:nvPr>
        </p:nvSpPr>
        <p:spPr/>
        <p:txBody>
          <a:bodyPr/>
          <a:lstStyle/>
          <a:p>
            <a:fld id="{971E1955-199B-41DC-B8AC-BCAE5646A87F}" type="slidenum">
              <a:rPr lang="en-GB" smtClean="0"/>
              <a:t>11</a:t>
            </a:fld>
            <a:endParaRPr lang="en-GB" dirty="0"/>
          </a:p>
        </p:txBody>
      </p:sp>
    </p:spTree>
    <p:extLst>
      <p:ext uri="{BB962C8B-B14F-4D97-AF65-F5344CB8AC3E}">
        <p14:creationId xmlns:p14="http://schemas.microsoft.com/office/powerpoint/2010/main" val="203506309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a:latin typeface="+mn-lt"/>
              </a:rPr>
              <a:t>Natural : videos of everything, all parts of their day, bath, park, within their everyday routine, no barriers to generalising.</a:t>
            </a:r>
          </a:p>
          <a:p>
            <a:endParaRPr lang="en-GB" dirty="0"/>
          </a:p>
        </p:txBody>
      </p:sp>
      <p:sp>
        <p:nvSpPr>
          <p:cNvPr id="4" name="Slide Number Placeholder 3"/>
          <p:cNvSpPr>
            <a:spLocks noGrp="1"/>
          </p:cNvSpPr>
          <p:nvPr>
            <p:ph type="sldNum" sz="quarter" idx="5"/>
          </p:nvPr>
        </p:nvSpPr>
        <p:spPr/>
        <p:txBody>
          <a:bodyPr/>
          <a:lstStyle/>
          <a:p>
            <a:fld id="{971E1955-199B-41DC-B8AC-BCAE5646A87F}" type="slidenum">
              <a:rPr lang="en-GB" smtClean="0"/>
              <a:t>12</a:t>
            </a:fld>
            <a:endParaRPr lang="en-GB" dirty="0"/>
          </a:p>
        </p:txBody>
      </p:sp>
    </p:spTree>
    <p:extLst>
      <p:ext uri="{BB962C8B-B14F-4D97-AF65-F5344CB8AC3E}">
        <p14:creationId xmlns:p14="http://schemas.microsoft.com/office/powerpoint/2010/main" val="16629644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Mention here the favourite videos; sliding down the banisters, stacking spice jars, peeling potatoes, splashing in the paddling pool. Truly grateful for families sharing their real moments with their children and coming on this journey of discovering even more about their children.</a:t>
            </a:r>
          </a:p>
        </p:txBody>
      </p:sp>
      <p:sp>
        <p:nvSpPr>
          <p:cNvPr id="4" name="Slide Number Placeholder 3"/>
          <p:cNvSpPr>
            <a:spLocks noGrp="1"/>
          </p:cNvSpPr>
          <p:nvPr>
            <p:ph type="sldNum" sz="quarter" idx="5"/>
          </p:nvPr>
        </p:nvSpPr>
        <p:spPr/>
        <p:txBody>
          <a:bodyPr/>
          <a:lstStyle/>
          <a:p>
            <a:fld id="{971E1955-199B-41DC-B8AC-BCAE5646A87F}" type="slidenum">
              <a:rPr lang="en-GB" smtClean="0"/>
              <a:t>13</a:t>
            </a:fld>
            <a:endParaRPr lang="en-GB" dirty="0"/>
          </a:p>
        </p:txBody>
      </p:sp>
    </p:spTree>
    <p:extLst>
      <p:ext uri="{BB962C8B-B14F-4D97-AF65-F5344CB8AC3E}">
        <p14:creationId xmlns:p14="http://schemas.microsoft.com/office/powerpoint/2010/main" val="252290163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We see a significant shift in well-being (both child and parent). Typically, following 6 sessions the child is seeking more moments of shared attention from the parent and choosing to stay longer within these interactions, initiating communication more and showing more understanding and awareness of the world around them. </a:t>
            </a:r>
          </a:p>
          <a:p>
            <a:endParaRPr lang="en-GB" dirty="0"/>
          </a:p>
        </p:txBody>
      </p:sp>
      <p:sp>
        <p:nvSpPr>
          <p:cNvPr id="4" name="Slide Number Placeholder 3"/>
          <p:cNvSpPr>
            <a:spLocks noGrp="1"/>
          </p:cNvSpPr>
          <p:nvPr>
            <p:ph type="sldNum" sz="quarter" idx="5"/>
          </p:nvPr>
        </p:nvSpPr>
        <p:spPr/>
        <p:txBody>
          <a:bodyPr/>
          <a:lstStyle/>
          <a:p>
            <a:fld id="{4E42DF60-501D-40B5-A237-59001CED825F}" type="slidenum">
              <a:rPr lang="en-GB" smtClean="0"/>
              <a:t>14</a:t>
            </a:fld>
            <a:endParaRPr lang="en-GB"/>
          </a:p>
        </p:txBody>
      </p:sp>
    </p:spTree>
    <p:extLst>
      <p:ext uri="{BB962C8B-B14F-4D97-AF65-F5344CB8AC3E}">
        <p14:creationId xmlns:p14="http://schemas.microsoft.com/office/powerpoint/2010/main" val="168133748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a:p>
            <a:endParaRPr lang="en-GB" dirty="0"/>
          </a:p>
        </p:txBody>
      </p:sp>
      <p:sp>
        <p:nvSpPr>
          <p:cNvPr id="4" name="Slide Number Placeholder 3"/>
          <p:cNvSpPr>
            <a:spLocks noGrp="1"/>
          </p:cNvSpPr>
          <p:nvPr>
            <p:ph type="sldNum" sz="quarter" idx="5"/>
          </p:nvPr>
        </p:nvSpPr>
        <p:spPr/>
        <p:txBody>
          <a:bodyPr/>
          <a:lstStyle/>
          <a:p>
            <a:fld id="{4E42DF60-501D-40B5-A237-59001CED825F}" type="slidenum">
              <a:rPr lang="en-GB" smtClean="0"/>
              <a:t>15</a:t>
            </a:fld>
            <a:endParaRPr lang="en-GB"/>
          </a:p>
        </p:txBody>
      </p:sp>
    </p:spTree>
    <p:extLst>
      <p:ext uri="{BB962C8B-B14F-4D97-AF65-F5344CB8AC3E}">
        <p14:creationId xmlns:p14="http://schemas.microsoft.com/office/powerpoint/2010/main" val="215175981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a:p>
            <a:endParaRPr lang="en-GB" dirty="0"/>
          </a:p>
        </p:txBody>
      </p:sp>
      <p:sp>
        <p:nvSpPr>
          <p:cNvPr id="4" name="Slide Number Placeholder 3"/>
          <p:cNvSpPr>
            <a:spLocks noGrp="1"/>
          </p:cNvSpPr>
          <p:nvPr>
            <p:ph type="sldNum" sz="quarter" idx="5"/>
          </p:nvPr>
        </p:nvSpPr>
        <p:spPr/>
        <p:txBody>
          <a:bodyPr/>
          <a:lstStyle/>
          <a:p>
            <a:fld id="{4E42DF60-501D-40B5-A237-59001CED825F}" type="slidenum">
              <a:rPr lang="en-GB" smtClean="0"/>
              <a:t>16</a:t>
            </a:fld>
            <a:endParaRPr lang="en-GB"/>
          </a:p>
        </p:txBody>
      </p:sp>
    </p:spTree>
    <p:extLst>
      <p:ext uri="{BB962C8B-B14F-4D97-AF65-F5344CB8AC3E}">
        <p14:creationId xmlns:p14="http://schemas.microsoft.com/office/powerpoint/2010/main" val="244887764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We also sometimes see a shift in play, the little person being more curious and exploring more toys or new areas of the nursery. </a:t>
            </a:r>
          </a:p>
          <a:p>
            <a:endParaRPr lang="en-GB" dirty="0"/>
          </a:p>
          <a:p>
            <a:r>
              <a:rPr lang="en-GB" dirty="0"/>
              <a:t>We will continue to deliver all 12 sessions when needed, when there are more significant needs or where more time is needed to support positive outcomes for the child and family. </a:t>
            </a:r>
          </a:p>
          <a:p>
            <a:endParaRPr lang="en-GB" dirty="0"/>
          </a:p>
        </p:txBody>
      </p:sp>
      <p:sp>
        <p:nvSpPr>
          <p:cNvPr id="4" name="Slide Number Placeholder 3"/>
          <p:cNvSpPr>
            <a:spLocks noGrp="1"/>
          </p:cNvSpPr>
          <p:nvPr>
            <p:ph type="sldNum" sz="quarter" idx="5"/>
          </p:nvPr>
        </p:nvSpPr>
        <p:spPr/>
        <p:txBody>
          <a:bodyPr/>
          <a:lstStyle/>
          <a:p>
            <a:fld id="{4E42DF60-501D-40B5-A237-59001CED825F}" type="slidenum">
              <a:rPr lang="en-GB" smtClean="0"/>
              <a:t>17</a:t>
            </a:fld>
            <a:endParaRPr lang="en-GB"/>
          </a:p>
        </p:txBody>
      </p:sp>
    </p:spTree>
    <p:extLst>
      <p:ext uri="{BB962C8B-B14F-4D97-AF65-F5344CB8AC3E}">
        <p14:creationId xmlns:p14="http://schemas.microsoft.com/office/powerpoint/2010/main" val="264334764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E42DF60-501D-40B5-A237-59001CED825F}" type="slidenum">
              <a:rPr lang="en-GB" smtClean="0"/>
              <a:t>18</a:t>
            </a:fld>
            <a:endParaRPr lang="en-GB"/>
          </a:p>
        </p:txBody>
      </p:sp>
    </p:spTree>
    <p:extLst>
      <p:ext uri="{BB962C8B-B14F-4D97-AF65-F5344CB8AC3E}">
        <p14:creationId xmlns:p14="http://schemas.microsoft.com/office/powerpoint/2010/main" val="142877497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E42DF60-501D-40B5-A237-59001CED825F}" type="slidenum">
              <a:rPr lang="en-GB" smtClean="0"/>
              <a:t>19</a:t>
            </a:fld>
            <a:endParaRPr lang="en-GB"/>
          </a:p>
        </p:txBody>
      </p:sp>
    </p:spTree>
    <p:extLst>
      <p:ext uri="{BB962C8B-B14F-4D97-AF65-F5344CB8AC3E}">
        <p14:creationId xmlns:p14="http://schemas.microsoft.com/office/powerpoint/2010/main" val="318750755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Use my anecdote here about the older sibling who could then have his friends round after football. </a:t>
            </a:r>
          </a:p>
        </p:txBody>
      </p:sp>
      <p:sp>
        <p:nvSpPr>
          <p:cNvPr id="4" name="Slide Number Placeholder 3"/>
          <p:cNvSpPr>
            <a:spLocks noGrp="1"/>
          </p:cNvSpPr>
          <p:nvPr>
            <p:ph type="sldNum" sz="quarter" idx="5"/>
          </p:nvPr>
        </p:nvSpPr>
        <p:spPr/>
        <p:txBody>
          <a:bodyPr/>
          <a:lstStyle/>
          <a:p>
            <a:fld id="{4E42DF60-501D-40B5-A237-59001CED825F}" type="slidenum">
              <a:rPr lang="en-GB" smtClean="0"/>
              <a:t>20</a:t>
            </a:fld>
            <a:endParaRPr lang="en-GB"/>
          </a:p>
        </p:txBody>
      </p:sp>
    </p:spTree>
    <p:extLst>
      <p:ext uri="{BB962C8B-B14F-4D97-AF65-F5344CB8AC3E}">
        <p14:creationId xmlns:p14="http://schemas.microsoft.com/office/powerpoint/2010/main" val="14299212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E42DF60-501D-40B5-A237-59001CED825F}" type="slidenum">
              <a:rPr lang="en-GB" smtClean="0"/>
              <a:t>21</a:t>
            </a:fld>
            <a:endParaRPr lang="en-GB"/>
          </a:p>
        </p:txBody>
      </p:sp>
    </p:spTree>
    <p:extLst>
      <p:ext uri="{BB962C8B-B14F-4D97-AF65-F5344CB8AC3E}">
        <p14:creationId xmlns:p14="http://schemas.microsoft.com/office/powerpoint/2010/main" val="136205439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For me the joy PACT brings to the child and their parent fills my cup every day. It is such a privilege to be able to support these young people and their families if only from the sidelines. In current times retaining staff within the NHS is key with many therapists choosing to work in the independent sector therefore having an opportunity to deliver a high quality evidence based, efficient intervention is not just of value to children and families but also ourselves as practitioners. </a:t>
            </a:r>
          </a:p>
        </p:txBody>
      </p:sp>
      <p:sp>
        <p:nvSpPr>
          <p:cNvPr id="4" name="Slide Number Placeholder 3"/>
          <p:cNvSpPr>
            <a:spLocks noGrp="1"/>
          </p:cNvSpPr>
          <p:nvPr>
            <p:ph type="sldNum" sz="quarter" idx="5"/>
          </p:nvPr>
        </p:nvSpPr>
        <p:spPr/>
        <p:txBody>
          <a:bodyPr/>
          <a:lstStyle/>
          <a:p>
            <a:fld id="{4E42DF60-501D-40B5-A237-59001CED825F}" type="slidenum">
              <a:rPr lang="en-GB" smtClean="0"/>
              <a:t>22</a:t>
            </a:fld>
            <a:endParaRPr lang="en-GB"/>
          </a:p>
        </p:txBody>
      </p:sp>
    </p:spTree>
    <p:extLst>
      <p:ext uri="{BB962C8B-B14F-4D97-AF65-F5344CB8AC3E}">
        <p14:creationId xmlns:p14="http://schemas.microsoft.com/office/powerpoint/2010/main" val="15171231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E42DF60-501D-40B5-A237-59001CED825F}" type="slidenum">
              <a:rPr lang="en-GB" smtClean="0"/>
              <a:t>23</a:t>
            </a:fld>
            <a:endParaRPr lang="en-GB"/>
          </a:p>
        </p:txBody>
      </p:sp>
    </p:spTree>
    <p:extLst>
      <p:ext uri="{BB962C8B-B14F-4D97-AF65-F5344CB8AC3E}">
        <p14:creationId xmlns:p14="http://schemas.microsoft.com/office/powerpoint/2010/main" val="141168753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This slide speaks for itself.</a:t>
            </a:r>
          </a:p>
        </p:txBody>
      </p:sp>
      <p:sp>
        <p:nvSpPr>
          <p:cNvPr id="4" name="Slide Number Placeholder 3"/>
          <p:cNvSpPr>
            <a:spLocks noGrp="1"/>
          </p:cNvSpPr>
          <p:nvPr>
            <p:ph type="sldNum" sz="quarter" idx="5"/>
          </p:nvPr>
        </p:nvSpPr>
        <p:spPr/>
        <p:txBody>
          <a:bodyPr/>
          <a:lstStyle/>
          <a:p>
            <a:fld id="{4E42DF60-501D-40B5-A237-59001CED825F}" type="slidenum">
              <a:rPr lang="en-GB" smtClean="0"/>
              <a:t>24</a:t>
            </a:fld>
            <a:endParaRPr lang="en-GB"/>
          </a:p>
        </p:txBody>
      </p:sp>
    </p:spTree>
    <p:extLst>
      <p:ext uri="{BB962C8B-B14F-4D97-AF65-F5344CB8AC3E}">
        <p14:creationId xmlns:p14="http://schemas.microsoft.com/office/powerpoint/2010/main" val="307757342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p:spPr>
        <p:txBody>
          <a:bodyPr/>
          <a:lstStyle/>
          <a:p>
            <a:fld id="{70BCE99B-CDF8-45EC-B510-309DE531443D}" type="slidenum">
              <a:rPr lang="en-GB" smtClean="0"/>
              <a:pPr/>
              <a:t>25</a:t>
            </a:fld>
            <a:endParaRPr lang="en-GB"/>
          </a:p>
        </p:txBody>
      </p:sp>
      <p:sp>
        <p:nvSpPr>
          <p:cNvPr id="17411" name="Rectangle 12"/>
          <p:cNvSpPr txBox="1">
            <a:spLocks noGrp="1" noChangeArrowheads="1"/>
          </p:cNvSpPr>
          <p:nvPr/>
        </p:nvSpPr>
        <p:spPr bwMode="auto">
          <a:xfrm>
            <a:off x="3775075" y="9428163"/>
            <a:ext cx="2884488" cy="485775"/>
          </a:xfrm>
          <a:prstGeom prst="rect">
            <a:avLst/>
          </a:prstGeom>
          <a:noFill/>
          <a:ln w="9525">
            <a:noFill/>
            <a:round/>
            <a:headEnd/>
            <a:tailEnd/>
          </a:ln>
        </p:spPr>
        <p:txBody>
          <a:bodyPr lIns="0" tIns="0" rIns="0" bIns="0" anchor="b"/>
          <a:lstStyle/>
          <a:p>
            <a:pPr algn="r" defTabSz="393700" hangingPunct="0">
              <a:lnSpc>
                <a:spcPct val="95000"/>
              </a:lnSpc>
              <a:buSzPct val="100000"/>
              <a:tabLst>
                <a:tab pos="0" algn="l"/>
                <a:tab pos="392113" algn="l"/>
                <a:tab pos="785813" algn="l"/>
                <a:tab pos="1179513" algn="l"/>
                <a:tab pos="1574800" algn="l"/>
                <a:tab pos="1968500" algn="l"/>
                <a:tab pos="2362200" algn="l"/>
                <a:tab pos="2755900" algn="l"/>
                <a:tab pos="3149600" algn="l"/>
                <a:tab pos="3543300" algn="l"/>
                <a:tab pos="3937000" algn="l"/>
                <a:tab pos="4330700" algn="l"/>
                <a:tab pos="4724400" algn="l"/>
                <a:tab pos="5119688" algn="l"/>
                <a:tab pos="5513388" algn="l"/>
                <a:tab pos="5907088" algn="l"/>
                <a:tab pos="6300788" algn="l"/>
                <a:tab pos="6694488" algn="l"/>
                <a:tab pos="7088188" algn="l"/>
                <a:tab pos="7481888" algn="l"/>
                <a:tab pos="7875588" algn="l"/>
              </a:tabLst>
            </a:pPr>
            <a:fld id="{19959292-AB45-4BC6-AB5D-C9A2FD1AD85A}" type="slidenum">
              <a:rPr lang="en-US" sz="1200">
                <a:solidFill>
                  <a:srgbClr val="000000"/>
                </a:solidFill>
                <a:latin typeface="Times New Roman" pitchFamily="18" charset="0"/>
                <a:ea typeface="Arial Unicode MS" pitchFamily="34" charset="-128"/>
                <a:cs typeface="Arial Unicode MS" pitchFamily="34" charset="-128"/>
              </a:rPr>
              <a:pPr algn="r" defTabSz="393700" hangingPunct="0">
                <a:lnSpc>
                  <a:spcPct val="95000"/>
                </a:lnSpc>
                <a:buSzPct val="100000"/>
                <a:tabLst>
                  <a:tab pos="0" algn="l"/>
                  <a:tab pos="392113" algn="l"/>
                  <a:tab pos="785813" algn="l"/>
                  <a:tab pos="1179513" algn="l"/>
                  <a:tab pos="1574800" algn="l"/>
                  <a:tab pos="1968500" algn="l"/>
                  <a:tab pos="2362200" algn="l"/>
                  <a:tab pos="2755900" algn="l"/>
                  <a:tab pos="3149600" algn="l"/>
                  <a:tab pos="3543300" algn="l"/>
                  <a:tab pos="3937000" algn="l"/>
                  <a:tab pos="4330700" algn="l"/>
                  <a:tab pos="4724400" algn="l"/>
                  <a:tab pos="5119688" algn="l"/>
                  <a:tab pos="5513388" algn="l"/>
                  <a:tab pos="5907088" algn="l"/>
                  <a:tab pos="6300788" algn="l"/>
                  <a:tab pos="6694488" algn="l"/>
                  <a:tab pos="7088188" algn="l"/>
                  <a:tab pos="7481888" algn="l"/>
                  <a:tab pos="7875588" algn="l"/>
                </a:tabLst>
              </a:pPr>
              <a:t>25</a:t>
            </a:fld>
            <a:endParaRPr lang="en-US" sz="1200">
              <a:solidFill>
                <a:srgbClr val="000000"/>
              </a:solidFill>
              <a:latin typeface="Times New Roman" pitchFamily="18" charset="0"/>
              <a:ea typeface="Arial Unicode MS" pitchFamily="34" charset="-128"/>
              <a:cs typeface="Arial Unicode MS" pitchFamily="34" charset="-128"/>
            </a:endParaRPr>
          </a:p>
        </p:txBody>
      </p:sp>
      <p:sp>
        <p:nvSpPr>
          <p:cNvPr id="17412" name="Text Box 1"/>
          <p:cNvSpPr txBox="1">
            <a:spLocks noChangeArrowheads="1"/>
          </p:cNvSpPr>
          <p:nvPr/>
        </p:nvSpPr>
        <p:spPr bwMode="auto">
          <a:xfrm>
            <a:off x="3775075" y="9428163"/>
            <a:ext cx="2886075" cy="490537"/>
          </a:xfrm>
          <a:prstGeom prst="rect">
            <a:avLst/>
          </a:prstGeom>
          <a:noFill/>
          <a:ln w="9525">
            <a:noFill/>
            <a:round/>
            <a:headEnd/>
            <a:tailEnd/>
          </a:ln>
        </p:spPr>
        <p:txBody>
          <a:bodyPr lIns="0" tIns="0" rIns="0" bIns="0" anchor="b"/>
          <a:lstStyle/>
          <a:p>
            <a:pPr algn="r" defTabSz="393700" hangingPunct="0">
              <a:lnSpc>
                <a:spcPct val="95000"/>
              </a:lnSpc>
              <a:buSzPct val="100000"/>
              <a:tabLst>
                <a:tab pos="0" algn="l"/>
                <a:tab pos="392113" algn="l"/>
                <a:tab pos="785813" algn="l"/>
                <a:tab pos="1179513" algn="l"/>
                <a:tab pos="1574800" algn="l"/>
                <a:tab pos="1968500" algn="l"/>
                <a:tab pos="2362200" algn="l"/>
                <a:tab pos="2755900" algn="l"/>
                <a:tab pos="3149600" algn="l"/>
                <a:tab pos="3543300" algn="l"/>
                <a:tab pos="3937000" algn="l"/>
                <a:tab pos="4330700" algn="l"/>
                <a:tab pos="4724400" algn="l"/>
                <a:tab pos="5119688" algn="l"/>
                <a:tab pos="5513388" algn="l"/>
                <a:tab pos="5907088" algn="l"/>
                <a:tab pos="6300788" algn="l"/>
                <a:tab pos="6694488" algn="l"/>
                <a:tab pos="7088188" algn="l"/>
                <a:tab pos="7481888" algn="l"/>
                <a:tab pos="7875588" algn="l"/>
              </a:tabLst>
            </a:pPr>
            <a:fld id="{C4038178-20C6-4369-95E2-04092BF24CB3}" type="slidenum">
              <a:rPr lang="en-US" sz="1200">
                <a:solidFill>
                  <a:srgbClr val="000000"/>
                </a:solidFill>
                <a:latin typeface="Times New Roman" pitchFamily="18" charset="0"/>
                <a:ea typeface="Arial Unicode MS" pitchFamily="34" charset="-128"/>
                <a:cs typeface="Arial Unicode MS" pitchFamily="34" charset="-128"/>
              </a:rPr>
              <a:pPr algn="r" defTabSz="393700" hangingPunct="0">
                <a:lnSpc>
                  <a:spcPct val="95000"/>
                </a:lnSpc>
                <a:buSzPct val="100000"/>
                <a:tabLst>
                  <a:tab pos="0" algn="l"/>
                  <a:tab pos="392113" algn="l"/>
                  <a:tab pos="785813" algn="l"/>
                  <a:tab pos="1179513" algn="l"/>
                  <a:tab pos="1574800" algn="l"/>
                  <a:tab pos="1968500" algn="l"/>
                  <a:tab pos="2362200" algn="l"/>
                  <a:tab pos="2755900" algn="l"/>
                  <a:tab pos="3149600" algn="l"/>
                  <a:tab pos="3543300" algn="l"/>
                  <a:tab pos="3937000" algn="l"/>
                  <a:tab pos="4330700" algn="l"/>
                  <a:tab pos="4724400" algn="l"/>
                  <a:tab pos="5119688" algn="l"/>
                  <a:tab pos="5513388" algn="l"/>
                  <a:tab pos="5907088" algn="l"/>
                  <a:tab pos="6300788" algn="l"/>
                  <a:tab pos="6694488" algn="l"/>
                  <a:tab pos="7088188" algn="l"/>
                  <a:tab pos="7481888" algn="l"/>
                  <a:tab pos="7875588" algn="l"/>
                </a:tabLst>
              </a:pPr>
              <a:t>25</a:t>
            </a:fld>
            <a:endParaRPr lang="en-US" sz="1200">
              <a:solidFill>
                <a:srgbClr val="000000"/>
              </a:solidFill>
              <a:latin typeface="Times New Roman" pitchFamily="18" charset="0"/>
              <a:ea typeface="Arial Unicode MS" pitchFamily="34" charset="-128"/>
              <a:cs typeface="Arial Unicode MS" pitchFamily="34" charset="-128"/>
            </a:endParaRPr>
          </a:p>
        </p:txBody>
      </p:sp>
      <p:sp>
        <p:nvSpPr>
          <p:cNvPr id="17413" name="Rectangle 2"/>
          <p:cNvSpPr>
            <a:spLocks noGrp="1" noRot="1" noChangeAspect="1" noChangeArrowheads="1" noTextEdit="1"/>
          </p:cNvSpPr>
          <p:nvPr>
            <p:ph type="sldImg"/>
          </p:nvPr>
        </p:nvSpPr>
        <p:spPr>
          <a:xfrm>
            <a:off x="28575" y="754063"/>
            <a:ext cx="6613525" cy="3721100"/>
          </a:xfrm>
          <a:ln/>
        </p:spPr>
      </p:sp>
      <p:sp>
        <p:nvSpPr>
          <p:cNvPr id="17414" name="Text Box 3"/>
          <p:cNvSpPr>
            <a:spLocks noGrp="1" noChangeArrowheads="1"/>
          </p:cNvSpPr>
          <p:nvPr>
            <p:ph type="body" idx="1"/>
          </p:nvPr>
        </p:nvSpPr>
        <p:spPr>
          <a:noFill/>
          <a:ln/>
        </p:spPr>
        <p:txBody>
          <a:bodyPr lIns="0" tIns="15465" rIns="0" bIns="0"/>
          <a:lstStyle/>
          <a:p>
            <a:pPr defTabSz="575934">
              <a:lnSpc>
                <a:spcPct val="102000"/>
              </a:lnSpc>
              <a:buNone/>
              <a:tabLst>
                <a:tab pos="0" algn="l"/>
                <a:tab pos="573892" algn="l"/>
                <a:tab pos="1151868" algn="l"/>
                <a:tab pos="1729845" algn="l"/>
                <a:tab pos="2309863" algn="l"/>
                <a:tab pos="2887839" algn="l"/>
                <a:tab pos="3463773" algn="l"/>
                <a:tab pos="4041749" algn="l"/>
                <a:tab pos="4619725" algn="l"/>
                <a:tab pos="5199744" algn="l"/>
                <a:tab pos="5775677" algn="l"/>
                <a:tab pos="6353654" algn="l"/>
                <a:tab pos="6931630" algn="l"/>
                <a:tab pos="7509607" algn="l"/>
                <a:tab pos="8087582" algn="l"/>
                <a:tab pos="8665559" algn="l"/>
                <a:tab pos="9243535" algn="l"/>
                <a:tab pos="9821512" algn="l"/>
                <a:tab pos="10399487" algn="l"/>
                <a:tab pos="10977464" algn="l"/>
                <a:tab pos="11555439" algn="l"/>
              </a:tabLst>
            </a:pPr>
            <a:r>
              <a:rPr lang="en-US" sz="4400" dirty="0">
                <a:solidFill>
                  <a:srgbClr val="7030A0"/>
                </a:solidFill>
                <a:latin typeface="Comic Sans MS" pitchFamily="66" charset="0"/>
                <a:ea typeface="Arial Unicode MS" pitchFamily="34" charset="-128"/>
                <a:cs typeface="Arial" charset="0"/>
              </a:rPr>
              <a:t>Dr Helen Delargy, Consultant Clinical Psychologist </a:t>
            </a:r>
            <a:r>
              <a:rPr lang="en-US" sz="4400" dirty="0">
                <a:solidFill>
                  <a:srgbClr val="7030A0"/>
                </a:solidFill>
                <a:latin typeface="Comic Sans MS" pitchFamily="66" charset="0"/>
                <a:ea typeface="Arial Unicode MS" pitchFamily="34" charset="-128"/>
                <a:cs typeface="Arial" charset="0"/>
                <a:hlinkClick r:id="rId3"/>
              </a:rPr>
              <a:t>Helen.Delargy@wales.nhs.uk</a:t>
            </a:r>
            <a:r>
              <a:rPr lang="en-US" sz="4400" dirty="0">
                <a:solidFill>
                  <a:srgbClr val="7030A0"/>
                </a:solidFill>
                <a:latin typeface="Comic Sans MS" pitchFamily="66" charset="0"/>
                <a:ea typeface="Arial Unicode MS" pitchFamily="34" charset="-128"/>
                <a:cs typeface="Arial" charset="0"/>
              </a:rPr>
              <a:t>) </a:t>
            </a:r>
            <a:r>
              <a:rPr lang="en-GB" sz="4400" dirty="0">
                <a:solidFill>
                  <a:srgbClr val="7030A0"/>
                </a:solidFill>
                <a:latin typeface="Comic Sans MS" panose="030F0702030302020204" pitchFamily="66" charset="0"/>
              </a:rPr>
              <a:t>had already realised this was a key need back in 2016 and developed a resource called “May I join You?” This is a bilingual resource in English and Welsh which aims to develop an understanding of the underlying principles of PACT and is especially aimed at skilling up the people who support autistic children in their nurseries and schools. </a:t>
            </a:r>
          </a:p>
          <a:p>
            <a:pPr marL="0" indent="0">
              <a:buNone/>
            </a:pPr>
            <a:endParaRPr lang="en-GB" sz="4400" dirty="0">
              <a:solidFill>
                <a:srgbClr val="7030A0"/>
              </a:solidFill>
              <a:latin typeface="Comic Sans MS" panose="030F0702030302020204" pitchFamily="66" charset="0"/>
            </a:endParaRPr>
          </a:p>
          <a:p>
            <a:pPr marL="0" indent="0">
              <a:buNone/>
            </a:pPr>
            <a:r>
              <a:rPr lang="en-GB" sz="4400" dirty="0">
                <a:solidFill>
                  <a:srgbClr val="7030A0"/>
                </a:solidFill>
                <a:latin typeface="Comic Sans MS" panose="030F0702030302020204" pitchFamily="66" charset="0"/>
              </a:rPr>
              <a:t>There is a handbook, a video and an effective training workshop.</a:t>
            </a:r>
          </a:p>
          <a:p>
            <a:pPr defTabSz="449263" eaLnBrk="1" hangingPunct="1">
              <a:lnSpc>
                <a:spcPct val="93000"/>
              </a:lnSpc>
              <a:spcBef>
                <a:spcPct val="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en-GB" sz="2000" dirty="0">
              <a:ea typeface="SimSun"/>
              <a:cs typeface="SimSun"/>
            </a:endParaRPr>
          </a:p>
        </p:txBody>
      </p:sp>
    </p:spTree>
    <p:extLst>
      <p:ext uri="{BB962C8B-B14F-4D97-AF65-F5344CB8AC3E}">
        <p14:creationId xmlns:p14="http://schemas.microsoft.com/office/powerpoint/2010/main" val="115315840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This slide speaks for itself.</a:t>
            </a:r>
          </a:p>
        </p:txBody>
      </p:sp>
      <p:sp>
        <p:nvSpPr>
          <p:cNvPr id="4" name="Slide Number Placeholder 3"/>
          <p:cNvSpPr>
            <a:spLocks noGrp="1"/>
          </p:cNvSpPr>
          <p:nvPr>
            <p:ph type="sldNum" sz="quarter" idx="5"/>
          </p:nvPr>
        </p:nvSpPr>
        <p:spPr/>
        <p:txBody>
          <a:bodyPr/>
          <a:lstStyle/>
          <a:p>
            <a:fld id="{4E42DF60-501D-40B5-A237-59001CED825F}" type="slidenum">
              <a:rPr lang="en-GB" smtClean="0"/>
              <a:t>26</a:t>
            </a:fld>
            <a:endParaRPr lang="en-GB"/>
          </a:p>
        </p:txBody>
      </p:sp>
    </p:spTree>
    <p:extLst>
      <p:ext uri="{BB962C8B-B14F-4D97-AF65-F5344CB8AC3E}">
        <p14:creationId xmlns:p14="http://schemas.microsoft.com/office/powerpoint/2010/main" val="109366450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Children do not need a diagnosis of Autism or an EHCP to access our social communication pathway.</a:t>
            </a:r>
          </a:p>
        </p:txBody>
      </p:sp>
      <p:sp>
        <p:nvSpPr>
          <p:cNvPr id="4" name="Slide Number Placeholder 3"/>
          <p:cNvSpPr>
            <a:spLocks noGrp="1"/>
          </p:cNvSpPr>
          <p:nvPr>
            <p:ph type="sldNum" sz="quarter" idx="5"/>
          </p:nvPr>
        </p:nvSpPr>
        <p:spPr/>
        <p:txBody>
          <a:bodyPr/>
          <a:lstStyle/>
          <a:p>
            <a:fld id="{4E42DF60-501D-40B5-A237-59001CED825F}" type="slidenum">
              <a:rPr lang="en-GB" smtClean="0"/>
              <a:t>27</a:t>
            </a:fld>
            <a:endParaRPr lang="en-GB"/>
          </a:p>
        </p:txBody>
      </p:sp>
    </p:spTree>
    <p:extLst>
      <p:ext uri="{BB962C8B-B14F-4D97-AF65-F5344CB8AC3E}">
        <p14:creationId xmlns:p14="http://schemas.microsoft.com/office/powerpoint/2010/main" val="124641399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In Oxfordshire we are incredibly fortunate to work closely alongside our colleagues in Education; both Early Year SEN Advisory teacher and the Communication and Interaction team. In November 2022 we had a whole team day where we looked in more detail at how we were supporting our young autistic children, their families and settings and took time to share our knowledge of PACT and to introduce “May I join You?” as a resource. </a:t>
            </a:r>
          </a:p>
          <a:p>
            <a:endParaRPr lang="en-GB" dirty="0"/>
          </a:p>
          <a:p>
            <a:r>
              <a:rPr lang="en-GB" dirty="0"/>
              <a:t>This has led to lots of joint working, jointly delivering training in settings and ensuring a consistent approach with families. </a:t>
            </a:r>
          </a:p>
          <a:p>
            <a:endParaRPr lang="en-GB" dirty="0"/>
          </a:p>
          <a:p>
            <a:r>
              <a:rPr lang="en-GB" dirty="0"/>
              <a:t>We are now also working in the same way with our colleagues in the Communication and Interaction Team. </a:t>
            </a:r>
          </a:p>
          <a:p>
            <a:endParaRPr lang="en-GB" dirty="0"/>
          </a:p>
        </p:txBody>
      </p:sp>
      <p:sp>
        <p:nvSpPr>
          <p:cNvPr id="4" name="Slide Number Placeholder 3"/>
          <p:cNvSpPr>
            <a:spLocks noGrp="1"/>
          </p:cNvSpPr>
          <p:nvPr>
            <p:ph type="sldNum" sz="quarter" idx="5"/>
          </p:nvPr>
        </p:nvSpPr>
        <p:spPr/>
        <p:txBody>
          <a:bodyPr/>
          <a:lstStyle/>
          <a:p>
            <a:fld id="{4E42DF60-501D-40B5-A237-59001CED825F}" type="slidenum">
              <a:rPr lang="en-GB" smtClean="0"/>
              <a:t>28</a:t>
            </a:fld>
            <a:endParaRPr lang="en-GB"/>
          </a:p>
        </p:txBody>
      </p:sp>
    </p:spTree>
    <p:extLst>
      <p:ext uri="{BB962C8B-B14F-4D97-AF65-F5344CB8AC3E}">
        <p14:creationId xmlns:p14="http://schemas.microsoft.com/office/powerpoint/2010/main" val="387555327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Working on the principle that every child benefits from someone taking time to tune in more to them during play, to share their interests. We see this as a way of getting to know all children better and all children developing their confidence to interact and communicate. </a:t>
            </a:r>
          </a:p>
        </p:txBody>
      </p:sp>
      <p:sp>
        <p:nvSpPr>
          <p:cNvPr id="4" name="Slide Number Placeholder 3"/>
          <p:cNvSpPr>
            <a:spLocks noGrp="1"/>
          </p:cNvSpPr>
          <p:nvPr>
            <p:ph type="sldNum" sz="quarter" idx="5"/>
          </p:nvPr>
        </p:nvSpPr>
        <p:spPr/>
        <p:txBody>
          <a:bodyPr/>
          <a:lstStyle/>
          <a:p>
            <a:fld id="{4E42DF60-501D-40B5-A237-59001CED825F}" type="slidenum">
              <a:rPr lang="en-GB" smtClean="0"/>
              <a:t>29</a:t>
            </a:fld>
            <a:endParaRPr lang="en-GB"/>
          </a:p>
        </p:txBody>
      </p:sp>
    </p:spTree>
    <p:extLst>
      <p:ext uri="{BB962C8B-B14F-4D97-AF65-F5344CB8AC3E}">
        <p14:creationId xmlns:p14="http://schemas.microsoft.com/office/powerpoint/2010/main" val="205262862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E42DF60-501D-40B5-A237-59001CED825F}" type="slidenum">
              <a:rPr lang="en-GB" smtClean="0"/>
              <a:t>30</a:t>
            </a:fld>
            <a:endParaRPr lang="en-GB"/>
          </a:p>
        </p:txBody>
      </p:sp>
    </p:spTree>
    <p:extLst>
      <p:ext uri="{BB962C8B-B14F-4D97-AF65-F5344CB8AC3E}">
        <p14:creationId xmlns:p14="http://schemas.microsoft.com/office/powerpoint/2010/main" val="61271575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Share your vision here Katy with passion!</a:t>
            </a:r>
          </a:p>
        </p:txBody>
      </p:sp>
      <p:sp>
        <p:nvSpPr>
          <p:cNvPr id="4" name="Slide Number Placeholder 3"/>
          <p:cNvSpPr>
            <a:spLocks noGrp="1"/>
          </p:cNvSpPr>
          <p:nvPr>
            <p:ph type="sldNum" sz="quarter" idx="5"/>
          </p:nvPr>
        </p:nvSpPr>
        <p:spPr/>
        <p:txBody>
          <a:bodyPr/>
          <a:lstStyle/>
          <a:p>
            <a:fld id="{4E42DF60-501D-40B5-A237-59001CED825F}" type="slidenum">
              <a:rPr lang="en-GB" smtClean="0"/>
              <a:t>31</a:t>
            </a:fld>
            <a:endParaRPr lang="en-GB"/>
          </a:p>
        </p:txBody>
      </p:sp>
    </p:spTree>
    <p:extLst>
      <p:ext uri="{BB962C8B-B14F-4D97-AF65-F5344CB8AC3E}">
        <p14:creationId xmlns:p14="http://schemas.microsoft.com/office/powerpoint/2010/main" val="83922215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E42DF60-501D-40B5-A237-59001CED825F}" type="slidenum">
              <a:rPr lang="en-GB" smtClean="0"/>
              <a:t>32</a:t>
            </a:fld>
            <a:endParaRPr lang="en-GB"/>
          </a:p>
        </p:txBody>
      </p:sp>
    </p:spTree>
    <p:extLst>
      <p:ext uri="{BB962C8B-B14F-4D97-AF65-F5344CB8AC3E}">
        <p14:creationId xmlns:p14="http://schemas.microsoft.com/office/powerpoint/2010/main" val="14421753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E91FD7-C0A2-219E-F024-1F72F2C8DFE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5BD59F5B-8D58-7273-8819-762EBDBCF9C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B2A385FA-0F73-3573-AFB6-BEF70276BCC0}"/>
              </a:ext>
            </a:extLst>
          </p:cNvPr>
          <p:cNvSpPr>
            <a:spLocks noGrp="1"/>
          </p:cNvSpPr>
          <p:nvPr>
            <p:ph type="dt" sz="half" idx="10"/>
          </p:nvPr>
        </p:nvSpPr>
        <p:spPr/>
        <p:txBody>
          <a:bodyPr/>
          <a:lstStyle/>
          <a:p>
            <a:fld id="{2892F6A9-1983-4B3C-9409-F78CE4590DA9}" type="datetimeFigureOut">
              <a:rPr lang="en-GB" smtClean="0"/>
              <a:t>10/10/2024</a:t>
            </a:fld>
            <a:endParaRPr lang="en-GB" dirty="0"/>
          </a:p>
        </p:txBody>
      </p:sp>
      <p:sp>
        <p:nvSpPr>
          <p:cNvPr id="5" name="Footer Placeholder 4">
            <a:extLst>
              <a:ext uri="{FF2B5EF4-FFF2-40B4-BE49-F238E27FC236}">
                <a16:creationId xmlns:a16="http://schemas.microsoft.com/office/drawing/2014/main" id="{7BED9BD8-60BB-9927-0137-62705B33F8B6}"/>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7486F84B-A4C8-F4CA-61F2-D990D61CE904}"/>
              </a:ext>
            </a:extLst>
          </p:cNvPr>
          <p:cNvSpPr>
            <a:spLocks noGrp="1"/>
          </p:cNvSpPr>
          <p:nvPr>
            <p:ph type="sldNum" sz="quarter" idx="12"/>
          </p:nvPr>
        </p:nvSpPr>
        <p:spPr/>
        <p:txBody>
          <a:bodyPr/>
          <a:lstStyle/>
          <a:p>
            <a:fld id="{B312C25A-A9CD-447E-9F39-579BA39F34E9}" type="slidenum">
              <a:rPr lang="en-GB" smtClean="0"/>
              <a:t>‹#›</a:t>
            </a:fld>
            <a:endParaRPr lang="en-GB" dirty="0"/>
          </a:p>
        </p:txBody>
      </p:sp>
    </p:spTree>
    <p:extLst>
      <p:ext uri="{BB962C8B-B14F-4D97-AF65-F5344CB8AC3E}">
        <p14:creationId xmlns:p14="http://schemas.microsoft.com/office/powerpoint/2010/main" val="30248675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0620F0-E7B7-2DCB-1C5D-704630A06298}"/>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7D53E0EB-8497-9B5D-6334-E6F15838FDD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EFD57DE-BBD7-27DC-3A03-6E6438CAE42B}"/>
              </a:ext>
            </a:extLst>
          </p:cNvPr>
          <p:cNvSpPr>
            <a:spLocks noGrp="1"/>
          </p:cNvSpPr>
          <p:nvPr>
            <p:ph type="dt" sz="half" idx="10"/>
          </p:nvPr>
        </p:nvSpPr>
        <p:spPr/>
        <p:txBody>
          <a:bodyPr/>
          <a:lstStyle/>
          <a:p>
            <a:fld id="{2892F6A9-1983-4B3C-9409-F78CE4590DA9}" type="datetimeFigureOut">
              <a:rPr lang="en-GB" smtClean="0"/>
              <a:t>10/10/2024</a:t>
            </a:fld>
            <a:endParaRPr lang="en-GB" dirty="0"/>
          </a:p>
        </p:txBody>
      </p:sp>
      <p:sp>
        <p:nvSpPr>
          <p:cNvPr id="5" name="Footer Placeholder 4">
            <a:extLst>
              <a:ext uri="{FF2B5EF4-FFF2-40B4-BE49-F238E27FC236}">
                <a16:creationId xmlns:a16="http://schemas.microsoft.com/office/drawing/2014/main" id="{60C3097C-C928-E9D3-71BB-B91753AE6821}"/>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05E77067-99EA-A563-3552-67C39082E91E}"/>
              </a:ext>
            </a:extLst>
          </p:cNvPr>
          <p:cNvSpPr>
            <a:spLocks noGrp="1"/>
          </p:cNvSpPr>
          <p:nvPr>
            <p:ph type="sldNum" sz="quarter" idx="12"/>
          </p:nvPr>
        </p:nvSpPr>
        <p:spPr/>
        <p:txBody>
          <a:bodyPr/>
          <a:lstStyle/>
          <a:p>
            <a:fld id="{B312C25A-A9CD-447E-9F39-579BA39F34E9}" type="slidenum">
              <a:rPr lang="en-GB" smtClean="0"/>
              <a:t>‹#›</a:t>
            </a:fld>
            <a:endParaRPr lang="en-GB" dirty="0"/>
          </a:p>
        </p:txBody>
      </p:sp>
    </p:spTree>
    <p:extLst>
      <p:ext uri="{BB962C8B-B14F-4D97-AF65-F5344CB8AC3E}">
        <p14:creationId xmlns:p14="http://schemas.microsoft.com/office/powerpoint/2010/main" val="23001923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23A2BD-0FE1-4974-850E-2D67AAA1E88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A3DEFF3E-465F-FB53-F4D4-0EBC19DFFB3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01A83DA-C4EA-6DAA-0144-2F0E7E446BC3}"/>
              </a:ext>
            </a:extLst>
          </p:cNvPr>
          <p:cNvSpPr>
            <a:spLocks noGrp="1"/>
          </p:cNvSpPr>
          <p:nvPr>
            <p:ph type="dt" sz="half" idx="10"/>
          </p:nvPr>
        </p:nvSpPr>
        <p:spPr/>
        <p:txBody>
          <a:bodyPr/>
          <a:lstStyle/>
          <a:p>
            <a:fld id="{2892F6A9-1983-4B3C-9409-F78CE4590DA9}" type="datetimeFigureOut">
              <a:rPr lang="en-GB" smtClean="0"/>
              <a:t>10/10/2024</a:t>
            </a:fld>
            <a:endParaRPr lang="en-GB" dirty="0"/>
          </a:p>
        </p:txBody>
      </p:sp>
      <p:sp>
        <p:nvSpPr>
          <p:cNvPr id="5" name="Footer Placeholder 4">
            <a:extLst>
              <a:ext uri="{FF2B5EF4-FFF2-40B4-BE49-F238E27FC236}">
                <a16:creationId xmlns:a16="http://schemas.microsoft.com/office/drawing/2014/main" id="{A4B4061E-492B-CF6E-F0C9-EA6F4508D520}"/>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9C0F2D7F-D844-3C94-FB33-D06EA3F36B7F}"/>
              </a:ext>
            </a:extLst>
          </p:cNvPr>
          <p:cNvSpPr>
            <a:spLocks noGrp="1"/>
          </p:cNvSpPr>
          <p:nvPr>
            <p:ph type="sldNum" sz="quarter" idx="12"/>
          </p:nvPr>
        </p:nvSpPr>
        <p:spPr/>
        <p:txBody>
          <a:bodyPr/>
          <a:lstStyle/>
          <a:p>
            <a:fld id="{B312C25A-A9CD-447E-9F39-579BA39F34E9}" type="slidenum">
              <a:rPr lang="en-GB" smtClean="0"/>
              <a:t>‹#›</a:t>
            </a:fld>
            <a:endParaRPr lang="en-GB" dirty="0"/>
          </a:p>
        </p:txBody>
      </p:sp>
    </p:spTree>
    <p:extLst>
      <p:ext uri="{BB962C8B-B14F-4D97-AF65-F5344CB8AC3E}">
        <p14:creationId xmlns:p14="http://schemas.microsoft.com/office/powerpoint/2010/main" val="15366409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BC6952-0E26-4C39-A625-B3340B985C37}"/>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F2139784-4A99-1DBB-5E6B-897813C9D99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5B5F234D-9394-D4B6-4770-BFA55BD0DBE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B188D05F-2BEF-9FDF-E0CA-208DD38BED26}"/>
              </a:ext>
            </a:extLst>
          </p:cNvPr>
          <p:cNvSpPr>
            <a:spLocks noGrp="1"/>
          </p:cNvSpPr>
          <p:nvPr>
            <p:ph type="dt" sz="half" idx="10"/>
          </p:nvPr>
        </p:nvSpPr>
        <p:spPr/>
        <p:txBody>
          <a:bodyPr/>
          <a:lstStyle/>
          <a:p>
            <a:fld id="{2892F6A9-1983-4B3C-9409-F78CE4590DA9}" type="datetimeFigureOut">
              <a:rPr lang="en-GB" smtClean="0"/>
              <a:t>10/10/2024</a:t>
            </a:fld>
            <a:endParaRPr lang="en-GB" dirty="0"/>
          </a:p>
        </p:txBody>
      </p:sp>
      <p:sp>
        <p:nvSpPr>
          <p:cNvPr id="6" name="Footer Placeholder 5">
            <a:extLst>
              <a:ext uri="{FF2B5EF4-FFF2-40B4-BE49-F238E27FC236}">
                <a16:creationId xmlns:a16="http://schemas.microsoft.com/office/drawing/2014/main" id="{EF2A30AC-6F0E-B77F-C5D9-9441976E2267}"/>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05E1E2EB-350D-698A-1DA6-EEA8ADF7FE9E}"/>
              </a:ext>
            </a:extLst>
          </p:cNvPr>
          <p:cNvSpPr>
            <a:spLocks noGrp="1"/>
          </p:cNvSpPr>
          <p:nvPr>
            <p:ph type="sldNum" sz="quarter" idx="12"/>
          </p:nvPr>
        </p:nvSpPr>
        <p:spPr/>
        <p:txBody>
          <a:bodyPr/>
          <a:lstStyle/>
          <a:p>
            <a:fld id="{B312C25A-A9CD-447E-9F39-579BA39F34E9}" type="slidenum">
              <a:rPr lang="en-GB" smtClean="0"/>
              <a:t>‹#›</a:t>
            </a:fld>
            <a:endParaRPr lang="en-GB" dirty="0"/>
          </a:p>
        </p:txBody>
      </p:sp>
    </p:spTree>
    <p:extLst>
      <p:ext uri="{BB962C8B-B14F-4D97-AF65-F5344CB8AC3E}">
        <p14:creationId xmlns:p14="http://schemas.microsoft.com/office/powerpoint/2010/main" val="42366522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1BBD11-E7DC-6132-848B-2D158E40ACC1}"/>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4AAB7068-6127-9C72-3507-7EDEF728A0E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6630E0E-05D1-0B83-AC65-EC9D12E8974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8A43B056-F185-FC0F-AF60-61CD55E7FFB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291CE16-1F76-BFFF-995F-6AED3F53C37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7A035C64-290B-F961-4A7E-4DFF0C154247}"/>
              </a:ext>
            </a:extLst>
          </p:cNvPr>
          <p:cNvSpPr>
            <a:spLocks noGrp="1"/>
          </p:cNvSpPr>
          <p:nvPr>
            <p:ph type="dt" sz="half" idx="10"/>
          </p:nvPr>
        </p:nvSpPr>
        <p:spPr/>
        <p:txBody>
          <a:bodyPr/>
          <a:lstStyle/>
          <a:p>
            <a:fld id="{2892F6A9-1983-4B3C-9409-F78CE4590DA9}" type="datetimeFigureOut">
              <a:rPr lang="en-GB" smtClean="0"/>
              <a:t>10/10/2024</a:t>
            </a:fld>
            <a:endParaRPr lang="en-GB" dirty="0"/>
          </a:p>
        </p:txBody>
      </p:sp>
      <p:sp>
        <p:nvSpPr>
          <p:cNvPr id="8" name="Footer Placeholder 7">
            <a:extLst>
              <a:ext uri="{FF2B5EF4-FFF2-40B4-BE49-F238E27FC236}">
                <a16:creationId xmlns:a16="http://schemas.microsoft.com/office/drawing/2014/main" id="{FA47B031-E009-5820-7105-ADBA9AB53E99}"/>
              </a:ext>
            </a:extLst>
          </p:cNvPr>
          <p:cNvSpPr>
            <a:spLocks noGrp="1"/>
          </p:cNvSpPr>
          <p:nvPr>
            <p:ph type="ftr" sz="quarter" idx="11"/>
          </p:nvPr>
        </p:nvSpPr>
        <p:spPr/>
        <p:txBody>
          <a:bodyPr/>
          <a:lstStyle/>
          <a:p>
            <a:endParaRPr lang="en-GB" dirty="0"/>
          </a:p>
        </p:txBody>
      </p:sp>
      <p:sp>
        <p:nvSpPr>
          <p:cNvPr id="9" name="Slide Number Placeholder 8">
            <a:extLst>
              <a:ext uri="{FF2B5EF4-FFF2-40B4-BE49-F238E27FC236}">
                <a16:creationId xmlns:a16="http://schemas.microsoft.com/office/drawing/2014/main" id="{BB4C0F8C-0DC4-871D-4497-3CF68344D89F}"/>
              </a:ext>
            </a:extLst>
          </p:cNvPr>
          <p:cNvSpPr>
            <a:spLocks noGrp="1"/>
          </p:cNvSpPr>
          <p:nvPr>
            <p:ph type="sldNum" sz="quarter" idx="12"/>
          </p:nvPr>
        </p:nvSpPr>
        <p:spPr/>
        <p:txBody>
          <a:bodyPr/>
          <a:lstStyle/>
          <a:p>
            <a:fld id="{B312C25A-A9CD-447E-9F39-579BA39F34E9}" type="slidenum">
              <a:rPr lang="en-GB" smtClean="0"/>
              <a:t>‹#›</a:t>
            </a:fld>
            <a:endParaRPr lang="en-GB" dirty="0"/>
          </a:p>
        </p:txBody>
      </p:sp>
    </p:spTree>
    <p:extLst>
      <p:ext uri="{BB962C8B-B14F-4D97-AF65-F5344CB8AC3E}">
        <p14:creationId xmlns:p14="http://schemas.microsoft.com/office/powerpoint/2010/main" val="24760727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3C2BB9-62E7-3156-7CFE-143ED12466DD}"/>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56011396-B985-97EF-20B4-9388F298FF1F}"/>
              </a:ext>
            </a:extLst>
          </p:cNvPr>
          <p:cNvSpPr>
            <a:spLocks noGrp="1"/>
          </p:cNvSpPr>
          <p:nvPr>
            <p:ph type="dt" sz="half" idx="10"/>
          </p:nvPr>
        </p:nvSpPr>
        <p:spPr/>
        <p:txBody>
          <a:bodyPr/>
          <a:lstStyle/>
          <a:p>
            <a:fld id="{2892F6A9-1983-4B3C-9409-F78CE4590DA9}" type="datetimeFigureOut">
              <a:rPr lang="en-GB" smtClean="0"/>
              <a:t>10/10/2024</a:t>
            </a:fld>
            <a:endParaRPr lang="en-GB" dirty="0"/>
          </a:p>
        </p:txBody>
      </p:sp>
      <p:sp>
        <p:nvSpPr>
          <p:cNvPr id="4" name="Footer Placeholder 3">
            <a:extLst>
              <a:ext uri="{FF2B5EF4-FFF2-40B4-BE49-F238E27FC236}">
                <a16:creationId xmlns:a16="http://schemas.microsoft.com/office/drawing/2014/main" id="{BE6894E9-BE19-7D42-9796-4A9FBADFCBE3}"/>
              </a:ext>
            </a:extLst>
          </p:cNvPr>
          <p:cNvSpPr>
            <a:spLocks noGrp="1"/>
          </p:cNvSpPr>
          <p:nvPr>
            <p:ph type="ftr" sz="quarter" idx="11"/>
          </p:nvPr>
        </p:nvSpPr>
        <p:spPr/>
        <p:txBody>
          <a:bodyPr/>
          <a:lstStyle/>
          <a:p>
            <a:endParaRPr lang="en-GB" dirty="0"/>
          </a:p>
        </p:txBody>
      </p:sp>
      <p:sp>
        <p:nvSpPr>
          <p:cNvPr id="5" name="Slide Number Placeholder 4">
            <a:extLst>
              <a:ext uri="{FF2B5EF4-FFF2-40B4-BE49-F238E27FC236}">
                <a16:creationId xmlns:a16="http://schemas.microsoft.com/office/drawing/2014/main" id="{E8E4CFC2-5C9A-A621-1E25-7A526FDBD0E0}"/>
              </a:ext>
            </a:extLst>
          </p:cNvPr>
          <p:cNvSpPr>
            <a:spLocks noGrp="1"/>
          </p:cNvSpPr>
          <p:nvPr>
            <p:ph type="sldNum" sz="quarter" idx="12"/>
          </p:nvPr>
        </p:nvSpPr>
        <p:spPr/>
        <p:txBody>
          <a:bodyPr/>
          <a:lstStyle/>
          <a:p>
            <a:fld id="{B312C25A-A9CD-447E-9F39-579BA39F34E9}" type="slidenum">
              <a:rPr lang="en-GB" smtClean="0"/>
              <a:t>‹#›</a:t>
            </a:fld>
            <a:endParaRPr lang="en-GB" dirty="0"/>
          </a:p>
        </p:txBody>
      </p:sp>
    </p:spTree>
    <p:extLst>
      <p:ext uri="{BB962C8B-B14F-4D97-AF65-F5344CB8AC3E}">
        <p14:creationId xmlns:p14="http://schemas.microsoft.com/office/powerpoint/2010/main" val="2788621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9AE4D48-78F2-0CC3-6EA0-77157D44EBB9}"/>
              </a:ext>
            </a:extLst>
          </p:cNvPr>
          <p:cNvSpPr>
            <a:spLocks noGrp="1"/>
          </p:cNvSpPr>
          <p:nvPr>
            <p:ph type="dt" sz="half" idx="10"/>
          </p:nvPr>
        </p:nvSpPr>
        <p:spPr/>
        <p:txBody>
          <a:bodyPr/>
          <a:lstStyle/>
          <a:p>
            <a:fld id="{2892F6A9-1983-4B3C-9409-F78CE4590DA9}" type="datetimeFigureOut">
              <a:rPr lang="en-GB" smtClean="0"/>
              <a:t>10/10/2024</a:t>
            </a:fld>
            <a:endParaRPr lang="en-GB" dirty="0"/>
          </a:p>
        </p:txBody>
      </p:sp>
      <p:sp>
        <p:nvSpPr>
          <p:cNvPr id="3" name="Footer Placeholder 2">
            <a:extLst>
              <a:ext uri="{FF2B5EF4-FFF2-40B4-BE49-F238E27FC236}">
                <a16:creationId xmlns:a16="http://schemas.microsoft.com/office/drawing/2014/main" id="{65EC0F24-C7D9-2528-2E66-F112DCA0BE1B}"/>
              </a:ext>
            </a:extLst>
          </p:cNvPr>
          <p:cNvSpPr>
            <a:spLocks noGrp="1"/>
          </p:cNvSpPr>
          <p:nvPr>
            <p:ph type="ftr" sz="quarter" idx="11"/>
          </p:nvPr>
        </p:nvSpPr>
        <p:spPr/>
        <p:txBody>
          <a:bodyPr/>
          <a:lstStyle/>
          <a:p>
            <a:endParaRPr lang="en-GB" dirty="0"/>
          </a:p>
        </p:txBody>
      </p:sp>
      <p:sp>
        <p:nvSpPr>
          <p:cNvPr id="4" name="Slide Number Placeholder 3">
            <a:extLst>
              <a:ext uri="{FF2B5EF4-FFF2-40B4-BE49-F238E27FC236}">
                <a16:creationId xmlns:a16="http://schemas.microsoft.com/office/drawing/2014/main" id="{431090E3-1565-E320-BFF2-97B9DD54A953}"/>
              </a:ext>
            </a:extLst>
          </p:cNvPr>
          <p:cNvSpPr>
            <a:spLocks noGrp="1"/>
          </p:cNvSpPr>
          <p:nvPr>
            <p:ph type="sldNum" sz="quarter" idx="12"/>
          </p:nvPr>
        </p:nvSpPr>
        <p:spPr/>
        <p:txBody>
          <a:bodyPr/>
          <a:lstStyle/>
          <a:p>
            <a:fld id="{B312C25A-A9CD-447E-9F39-579BA39F34E9}" type="slidenum">
              <a:rPr lang="en-GB" smtClean="0"/>
              <a:t>‹#›</a:t>
            </a:fld>
            <a:endParaRPr lang="en-GB" dirty="0"/>
          </a:p>
        </p:txBody>
      </p:sp>
    </p:spTree>
    <p:extLst>
      <p:ext uri="{BB962C8B-B14F-4D97-AF65-F5344CB8AC3E}">
        <p14:creationId xmlns:p14="http://schemas.microsoft.com/office/powerpoint/2010/main" val="956600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BCA9D3-B3AE-F6C7-CC20-326CD94A824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9F09A90D-C06C-AFB3-CCA9-7F5C9FBB2CB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B5D028D4-0DF1-BAE3-1AF4-BB61FFF4E63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1F56EA8-6921-7BC4-068A-38BC45D62811}"/>
              </a:ext>
            </a:extLst>
          </p:cNvPr>
          <p:cNvSpPr>
            <a:spLocks noGrp="1"/>
          </p:cNvSpPr>
          <p:nvPr>
            <p:ph type="dt" sz="half" idx="10"/>
          </p:nvPr>
        </p:nvSpPr>
        <p:spPr/>
        <p:txBody>
          <a:bodyPr/>
          <a:lstStyle/>
          <a:p>
            <a:fld id="{2892F6A9-1983-4B3C-9409-F78CE4590DA9}" type="datetimeFigureOut">
              <a:rPr lang="en-GB" smtClean="0"/>
              <a:t>10/10/2024</a:t>
            </a:fld>
            <a:endParaRPr lang="en-GB" dirty="0"/>
          </a:p>
        </p:txBody>
      </p:sp>
      <p:sp>
        <p:nvSpPr>
          <p:cNvPr id="6" name="Footer Placeholder 5">
            <a:extLst>
              <a:ext uri="{FF2B5EF4-FFF2-40B4-BE49-F238E27FC236}">
                <a16:creationId xmlns:a16="http://schemas.microsoft.com/office/drawing/2014/main" id="{4B7B311B-C870-5E61-9E07-4749465C2CE1}"/>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D8243633-E9F1-2EF6-DD24-5D6DA4E1D048}"/>
              </a:ext>
            </a:extLst>
          </p:cNvPr>
          <p:cNvSpPr>
            <a:spLocks noGrp="1"/>
          </p:cNvSpPr>
          <p:nvPr>
            <p:ph type="sldNum" sz="quarter" idx="12"/>
          </p:nvPr>
        </p:nvSpPr>
        <p:spPr/>
        <p:txBody>
          <a:bodyPr/>
          <a:lstStyle/>
          <a:p>
            <a:fld id="{B312C25A-A9CD-447E-9F39-579BA39F34E9}" type="slidenum">
              <a:rPr lang="en-GB" smtClean="0"/>
              <a:t>‹#›</a:t>
            </a:fld>
            <a:endParaRPr lang="en-GB" dirty="0"/>
          </a:p>
        </p:txBody>
      </p:sp>
    </p:spTree>
    <p:extLst>
      <p:ext uri="{BB962C8B-B14F-4D97-AF65-F5344CB8AC3E}">
        <p14:creationId xmlns:p14="http://schemas.microsoft.com/office/powerpoint/2010/main" val="13695481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F7763C-0DBE-1033-286A-0ECDECC7650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324E974B-AFA2-0955-AFB1-07316700357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3">
            <a:extLst>
              <a:ext uri="{FF2B5EF4-FFF2-40B4-BE49-F238E27FC236}">
                <a16:creationId xmlns:a16="http://schemas.microsoft.com/office/drawing/2014/main" id="{ED2C3266-16F4-3354-1147-B92268EF6C4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FBA82DA-F56C-8D6A-C6E3-15D749A8111C}"/>
              </a:ext>
            </a:extLst>
          </p:cNvPr>
          <p:cNvSpPr>
            <a:spLocks noGrp="1"/>
          </p:cNvSpPr>
          <p:nvPr>
            <p:ph type="dt" sz="half" idx="10"/>
          </p:nvPr>
        </p:nvSpPr>
        <p:spPr/>
        <p:txBody>
          <a:bodyPr/>
          <a:lstStyle/>
          <a:p>
            <a:fld id="{2892F6A9-1983-4B3C-9409-F78CE4590DA9}" type="datetimeFigureOut">
              <a:rPr lang="en-GB" smtClean="0"/>
              <a:t>10/10/2024</a:t>
            </a:fld>
            <a:endParaRPr lang="en-GB" dirty="0"/>
          </a:p>
        </p:txBody>
      </p:sp>
      <p:sp>
        <p:nvSpPr>
          <p:cNvPr id="6" name="Footer Placeholder 5">
            <a:extLst>
              <a:ext uri="{FF2B5EF4-FFF2-40B4-BE49-F238E27FC236}">
                <a16:creationId xmlns:a16="http://schemas.microsoft.com/office/drawing/2014/main" id="{99FAB10B-0D34-7B8B-1FA2-1AC48B81E9FC}"/>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5DC1EFA6-544D-A32B-B5D0-168300DB800D}"/>
              </a:ext>
            </a:extLst>
          </p:cNvPr>
          <p:cNvSpPr>
            <a:spLocks noGrp="1"/>
          </p:cNvSpPr>
          <p:nvPr>
            <p:ph type="sldNum" sz="quarter" idx="12"/>
          </p:nvPr>
        </p:nvSpPr>
        <p:spPr/>
        <p:txBody>
          <a:bodyPr/>
          <a:lstStyle/>
          <a:p>
            <a:fld id="{B312C25A-A9CD-447E-9F39-579BA39F34E9}" type="slidenum">
              <a:rPr lang="en-GB" smtClean="0"/>
              <a:t>‹#›</a:t>
            </a:fld>
            <a:endParaRPr lang="en-GB" dirty="0"/>
          </a:p>
        </p:txBody>
      </p:sp>
    </p:spTree>
    <p:extLst>
      <p:ext uri="{BB962C8B-B14F-4D97-AF65-F5344CB8AC3E}">
        <p14:creationId xmlns:p14="http://schemas.microsoft.com/office/powerpoint/2010/main" val="24132110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B6C8E7-0946-5F40-1E34-2C49F09F0763}"/>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7844E7E9-1C65-6F72-D42B-204783B0A7D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28F3812-6B66-BCA2-E365-6B815DEE799A}"/>
              </a:ext>
            </a:extLst>
          </p:cNvPr>
          <p:cNvSpPr>
            <a:spLocks noGrp="1"/>
          </p:cNvSpPr>
          <p:nvPr>
            <p:ph type="dt" sz="half" idx="10"/>
          </p:nvPr>
        </p:nvSpPr>
        <p:spPr/>
        <p:txBody>
          <a:bodyPr/>
          <a:lstStyle/>
          <a:p>
            <a:fld id="{2892F6A9-1983-4B3C-9409-F78CE4590DA9}" type="datetimeFigureOut">
              <a:rPr lang="en-GB" smtClean="0"/>
              <a:t>10/10/2024</a:t>
            </a:fld>
            <a:endParaRPr lang="en-GB" dirty="0"/>
          </a:p>
        </p:txBody>
      </p:sp>
      <p:sp>
        <p:nvSpPr>
          <p:cNvPr id="5" name="Footer Placeholder 4">
            <a:extLst>
              <a:ext uri="{FF2B5EF4-FFF2-40B4-BE49-F238E27FC236}">
                <a16:creationId xmlns:a16="http://schemas.microsoft.com/office/drawing/2014/main" id="{0FCD511D-FB2D-DA53-71BF-F092FB63F977}"/>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AAA98AD8-3A34-C733-A595-D34D6E720139}"/>
              </a:ext>
            </a:extLst>
          </p:cNvPr>
          <p:cNvSpPr>
            <a:spLocks noGrp="1"/>
          </p:cNvSpPr>
          <p:nvPr>
            <p:ph type="sldNum" sz="quarter" idx="12"/>
          </p:nvPr>
        </p:nvSpPr>
        <p:spPr/>
        <p:txBody>
          <a:bodyPr/>
          <a:lstStyle/>
          <a:p>
            <a:fld id="{B312C25A-A9CD-447E-9F39-579BA39F34E9}" type="slidenum">
              <a:rPr lang="en-GB" smtClean="0"/>
              <a:t>‹#›</a:t>
            </a:fld>
            <a:endParaRPr lang="en-GB" dirty="0"/>
          </a:p>
        </p:txBody>
      </p:sp>
    </p:spTree>
    <p:extLst>
      <p:ext uri="{BB962C8B-B14F-4D97-AF65-F5344CB8AC3E}">
        <p14:creationId xmlns:p14="http://schemas.microsoft.com/office/powerpoint/2010/main" val="41445140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00C7818-4AE9-F8B5-BCC5-1C8F874B2345}"/>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065BCD8D-6E00-AF47-67B9-74422704B7C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E7CFAD9-4285-DF91-EFB7-667309B9976F}"/>
              </a:ext>
            </a:extLst>
          </p:cNvPr>
          <p:cNvSpPr>
            <a:spLocks noGrp="1"/>
          </p:cNvSpPr>
          <p:nvPr>
            <p:ph type="dt" sz="half" idx="10"/>
          </p:nvPr>
        </p:nvSpPr>
        <p:spPr/>
        <p:txBody>
          <a:bodyPr/>
          <a:lstStyle/>
          <a:p>
            <a:fld id="{2892F6A9-1983-4B3C-9409-F78CE4590DA9}" type="datetimeFigureOut">
              <a:rPr lang="en-GB" smtClean="0"/>
              <a:t>10/10/2024</a:t>
            </a:fld>
            <a:endParaRPr lang="en-GB" dirty="0"/>
          </a:p>
        </p:txBody>
      </p:sp>
      <p:sp>
        <p:nvSpPr>
          <p:cNvPr id="5" name="Footer Placeholder 4">
            <a:extLst>
              <a:ext uri="{FF2B5EF4-FFF2-40B4-BE49-F238E27FC236}">
                <a16:creationId xmlns:a16="http://schemas.microsoft.com/office/drawing/2014/main" id="{619E4BA2-DD01-BB82-272B-FE1AAB48C14E}"/>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CEC409E3-AA0A-1A98-EAB7-8A3D711C976F}"/>
              </a:ext>
            </a:extLst>
          </p:cNvPr>
          <p:cNvSpPr>
            <a:spLocks noGrp="1"/>
          </p:cNvSpPr>
          <p:nvPr>
            <p:ph type="sldNum" sz="quarter" idx="12"/>
          </p:nvPr>
        </p:nvSpPr>
        <p:spPr/>
        <p:txBody>
          <a:bodyPr/>
          <a:lstStyle/>
          <a:p>
            <a:fld id="{B312C25A-A9CD-447E-9F39-579BA39F34E9}" type="slidenum">
              <a:rPr lang="en-GB" smtClean="0"/>
              <a:t>‹#›</a:t>
            </a:fld>
            <a:endParaRPr lang="en-GB" dirty="0"/>
          </a:p>
        </p:txBody>
      </p:sp>
    </p:spTree>
    <p:extLst>
      <p:ext uri="{BB962C8B-B14F-4D97-AF65-F5344CB8AC3E}">
        <p14:creationId xmlns:p14="http://schemas.microsoft.com/office/powerpoint/2010/main" val="11001687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D475A1E-101B-B08F-FE30-7C50DC693A2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27E4EBE8-5F9B-2F7B-FFAB-26169F259B4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DA8DE38-5CA8-A2E4-78FA-E4043A651B3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892F6A9-1983-4B3C-9409-F78CE4590DA9}" type="datetimeFigureOut">
              <a:rPr lang="en-GB" smtClean="0"/>
              <a:t>10/10/2024</a:t>
            </a:fld>
            <a:endParaRPr lang="en-GB" dirty="0"/>
          </a:p>
        </p:txBody>
      </p:sp>
      <p:sp>
        <p:nvSpPr>
          <p:cNvPr id="5" name="Footer Placeholder 4">
            <a:extLst>
              <a:ext uri="{FF2B5EF4-FFF2-40B4-BE49-F238E27FC236}">
                <a16:creationId xmlns:a16="http://schemas.microsoft.com/office/drawing/2014/main" id="{AA0C4783-E7EF-0EE3-98CA-0086A3FF4E7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dirty="0"/>
          </a:p>
        </p:txBody>
      </p:sp>
      <p:sp>
        <p:nvSpPr>
          <p:cNvPr id="6" name="Slide Number Placeholder 5">
            <a:extLst>
              <a:ext uri="{FF2B5EF4-FFF2-40B4-BE49-F238E27FC236}">
                <a16:creationId xmlns:a16="http://schemas.microsoft.com/office/drawing/2014/main" id="{03E4504B-56EB-E68A-D6E4-970825BBC7E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312C25A-A9CD-447E-9F39-579BA39F34E9}" type="slidenum">
              <a:rPr lang="en-GB" smtClean="0"/>
              <a:t>‹#›</a:t>
            </a:fld>
            <a:endParaRPr lang="en-GB" dirty="0"/>
          </a:p>
        </p:txBody>
      </p:sp>
      <p:pic>
        <p:nvPicPr>
          <p:cNvPr id="7" name="Picture 6" descr="A blue and white logo&#10;&#10;Description automatically generated">
            <a:extLst>
              <a:ext uri="{FF2B5EF4-FFF2-40B4-BE49-F238E27FC236}">
                <a16:creationId xmlns:a16="http://schemas.microsoft.com/office/drawing/2014/main" id="{A0839A80-95AA-9B81-27E7-F50EB4C58B19}"/>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10276116" y="330289"/>
            <a:ext cx="1596027" cy="786448"/>
          </a:xfrm>
          <a:prstGeom prst="rect">
            <a:avLst/>
          </a:prstGeom>
        </p:spPr>
      </p:pic>
      <p:sp>
        <p:nvSpPr>
          <p:cNvPr id="8" name="Rectangle 7">
            <a:extLst>
              <a:ext uri="{FF2B5EF4-FFF2-40B4-BE49-F238E27FC236}">
                <a16:creationId xmlns:a16="http://schemas.microsoft.com/office/drawing/2014/main" id="{37FCBDF0-E5EB-1AB5-D281-CE6A66BCE583}"/>
              </a:ext>
            </a:extLst>
          </p:cNvPr>
          <p:cNvSpPr/>
          <p:nvPr userDrawn="1"/>
        </p:nvSpPr>
        <p:spPr>
          <a:xfrm>
            <a:off x="-34834" y="6277064"/>
            <a:ext cx="12261669" cy="611414"/>
          </a:xfrm>
          <a:prstGeom prst="rect">
            <a:avLst/>
          </a:prstGeom>
          <a:solidFill>
            <a:srgbClr val="005EB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1" name="TextBox 10">
            <a:extLst>
              <a:ext uri="{FF2B5EF4-FFF2-40B4-BE49-F238E27FC236}">
                <a16:creationId xmlns:a16="http://schemas.microsoft.com/office/drawing/2014/main" id="{A3EA7AF6-8992-B95E-E55D-7CFAD4F0993D}"/>
              </a:ext>
            </a:extLst>
          </p:cNvPr>
          <p:cNvSpPr txBox="1"/>
          <p:nvPr userDrawn="1"/>
        </p:nvSpPr>
        <p:spPr>
          <a:xfrm>
            <a:off x="121920" y="6308079"/>
            <a:ext cx="3762103" cy="461665"/>
          </a:xfrm>
          <a:prstGeom prst="rect">
            <a:avLst/>
          </a:prstGeom>
          <a:noFill/>
        </p:spPr>
        <p:txBody>
          <a:bodyPr wrap="square" rtlCol="0">
            <a:spAutoFit/>
          </a:bodyPr>
          <a:lstStyle/>
          <a:p>
            <a:r>
              <a:rPr lang="en-GB" sz="2400" dirty="0">
                <a:solidFill>
                  <a:schemeClr val="bg1"/>
                </a:solidFill>
                <a:latin typeface="Segoe UI" panose="020B0502040204020203" pitchFamily="34" charset="0"/>
                <a:cs typeface="Segoe UI" panose="020B0502040204020203" pitchFamily="34" charset="0"/>
              </a:rPr>
              <a:t>Caring, safe and excellent</a:t>
            </a:r>
          </a:p>
        </p:txBody>
      </p:sp>
    </p:spTree>
    <p:extLst>
      <p:ext uri="{BB962C8B-B14F-4D97-AF65-F5344CB8AC3E}">
        <p14:creationId xmlns:p14="http://schemas.microsoft.com/office/powerpoint/2010/main" val="240760578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3800" b="1" kern="1200">
          <a:solidFill>
            <a:schemeClr val="tx1"/>
          </a:solidFill>
          <a:latin typeface="Segoe UI" panose="020B0502040204020203" pitchFamily="34" charset="0"/>
          <a:ea typeface="+mj-ea"/>
          <a:cs typeface="Segoe UI" panose="020B0502040204020203"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Segoe UI" panose="020B0502040204020203" pitchFamily="34" charset="0"/>
          <a:ea typeface="+mn-ea"/>
          <a:cs typeface="Segoe UI" panose="020B0502040204020203"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Segoe UI" panose="020B0502040204020203" pitchFamily="34" charset="0"/>
          <a:ea typeface="+mn-ea"/>
          <a:cs typeface="Segoe UI" panose="020B0502040204020203"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Segoe UI" panose="020B0502040204020203" pitchFamily="34" charset="0"/>
          <a:ea typeface="+mn-ea"/>
          <a:cs typeface="Segoe UI" panose="020B0502040204020203"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Segoe UI" panose="020B0502040204020203"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2.png"/><Relationship Id="rId4"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customXml" Target="../ink/ink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7.xml"/><Relationship Id="rId1" Type="http://schemas.openxmlformats.org/officeDocument/2006/relationships/video" Target="https://www.youtube.com/embed/_Lz4xoIW5TM?feature=oembed" TargetMode="External"/><Relationship Id="rId4" Type="http://schemas.openxmlformats.org/officeDocument/2006/relationships/image" Target="../media/image5.jpe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6"/>
          <p:cNvSpPr>
            <a:spLocks noGrp="1" noChangeArrowheads="1"/>
          </p:cNvSpPr>
          <p:nvPr>
            <p:ph type="ctrTitle"/>
          </p:nvPr>
        </p:nvSpPr>
        <p:spPr>
          <a:xfrm>
            <a:off x="380916" y="1551618"/>
            <a:ext cx="11600552" cy="2644016"/>
          </a:xfrm>
          <a:noFill/>
        </p:spPr>
        <p:txBody>
          <a:bodyPr>
            <a:noAutofit/>
          </a:bodyPr>
          <a:lstStyle/>
          <a:p>
            <a:r>
              <a:rPr lang="en-GB" sz="4800" b="0" i="0" dirty="0">
                <a:solidFill>
                  <a:srgbClr val="005EB8"/>
                </a:solidFill>
                <a:effectLst/>
                <a:highlight>
                  <a:srgbClr val="F9F9F9"/>
                </a:highlight>
                <a:latin typeface="Roboto" panose="02000000000000000000" pitchFamily="2" charset="0"/>
              </a:rPr>
              <a:t>PACT within Speech &amp; Language Therapy </a:t>
            </a:r>
            <a:br>
              <a:rPr lang="en-GB" sz="4200" b="0" i="0" dirty="0">
                <a:solidFill>
                  <a:srgbClr val="005EB8"/>
                </a:solidFill>
                <a:effectLst/>
                <a:highlight>
                  <a:srgbClr val="F9F9F9"/>
                </a:highlight>
                <a:latin typeface="Roboto" panose="02000000000000000000" pitchFamily="2" charset="0"/>
              </a:rPr>
            </a:br>
            <a:br>
              <a:rPr lang="en-GB" sz="4200" b="0" i="0" dirty="0">
                <a:solidFill>
                  <a:srgbClr val="005EB8"/>
                </a:solidFill>
                <a:effectLst/>
                <a:highlight>
                  <a:srgbClr val="F9F9F9"/>
                </a:highlight>
                <a:latin typeface="Roboto" panose="02000000000000000000" pitchFamily="2" charset="0"/>
              </a:rPr>
            </a:br>
            <a:r>
              <a:rPr lang="en-GB" sz="3800" b="0" i="0" dirty="0">
                <a:solidFill>
                  <a:srgbClr val="005EB8"/>
                </a:solidFill>
                <a:effectLst/>
                <a:highlight>
                  <a:srgbClr val="F9F9F9"/>
                </a:highlight>
                <a:latin typeface="Roboto" panose="02000000000000000000" pitchFamily="2" charset="0"/>
              </a:rPr>
              <a:t>Working with families and empowering settings </a:t>
            </a:r>
            <a:br>
              <a:rPr lang="en-GB" sz="3800" b="0" i="0" dirty="0">
                <a:solidFill>
                  <a:srgbClr val="005EB8"/>
                </a:solidFill>
                <a:effectLst/>
                <a:highlight>
                  <a:srgbClr val="F9F9F9"/>
                </a:highlight>
                <a:latin typeface="Roboto" panose="02000000000000000000" pitchFamily="2" charset="0"/>
              </a:rPr>
            </a:br>
            <a:r>
              <a:rPr lang="en-GB" sz="3800" b="0" i="0" dirty="0">
                <a:solidFill>
                  <a:srgbClr val="005EB8"/>
                </a:solidFill>
                <a:effectLst/>
                <a:highlight>
                  <a:srgbClr val="F9F9F9"/>
                </a:highlight>
                <a:latin typeface="Roboto" panose="02000000000000000000" pitchFamily="2" charset="0"/>
              </a:rPr>
              <a:t>with the support of Specialist Teachers</a:t>
            </a:r>
            <a:endParaRPr lang="en-US" sz="3800" b="0" dirty="0">
              <a:solidFill>
                <a:srgbClr val="005EB8"/>
              </a:solidFill>
              <a:latin typeface="+mn-lt"/>
              <a:cs typeface="Segoe UI"/>
            </a:endParaRPr>
          </a:p>
        </p:txBody>
      </p:sp>
      <p:sp>
        <p:nvSpPr>
          <p:cNvPr id="3" name="Subtitle 2"/>
          <p:cNvSpPr>
            <a:spLocks noGrp="1"/>
          </p:cNvSpPr>
          <p:nvPr>
            <p:ph type="subTitle" idx="1"/>
          </p:nvPr>
        </p:nvSpPr>
        <p:spPr>
          <a:xfrm>
            <a:off x="325031" y="4604084"/>
            <a:ext cx="11541938" cy="1485998"/>
          </a:xfrm>
        </p:spPr>
        <p:txBody>
          <a:bodyPr vert="horz" lIns="91440" tIns="45720" rIns="91440" bIns="45720" rtlCol="0" anchor="t">
            <a:noAutofit/>
          </a:bodyPr>
          <a:lstStyle/>
          <a:p>
            <a:pPr marL="114300" indent="0">
              <a:buNone/>
            </a:pPr>
            <a:r>
              <a:rPr lang="en-US" sz="2900" dirty="0">
                <a:solidFill>
                  <a:srgbClr val="005EB8"/>
                </a:solidFill>
                <a:latin typeface="+mn-lt"/>
              </a:rPr>
              <a:t>Kate Lemon and Katy Willis : Specialist Speech and Language Therapists</a:t>
            </a:r>
          </a:p>
          <a:p>
            <a:pPr marL="114300" indent="0">
              <a:buNone/>
            </a:pPr>
            <a:r>
              <a:rPr lang="en-US" sz="2900" dirty="0">
                <a:solidFill>
                  <a:srgbClr val="005EB8"/>
                </a:solidFill>
                <a:latin typeface="+mn-lt"/>
              </a:rPr>
              <a:t>Oxford Health NHS Foundation Trust</a:t>
            </a:r>
          </a:p>
          <a:p>
            <a:pPr marL="114300" indent="0">
              <a:buNone/>
            </a:pPr>
            <a:endParaRPr lang="en-US" b="1" dirty="0">
              <a:solidFill>
                <a:srgbClr val="0070C0"/>
              </a:solidFill>
              <a:latin typeface="+mn-lt"/>
            </a:endParaRPr>
          </a:p>
        </p:txBody>
      </p:sp>
    </p:spTree>
    <p:extLst>
      <p:ext uri="{BB962C8B-B14F-4D97-AF65-F5344CB8AC3E}">
        <p14:creationId xmlns:p14="http://schemas.microsoft.com/office/powerpoint/2010/main" val="37848568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7688" y="177983"/>
            <a:ext cx="10515600" cy="1325563"/>
          </a:xfrm>
        </p:spPr>
        <p:txBody>
          <a:bodyPr>
            <a:normAutofit/>
          </a:bodyPr>
          <a:lstStyle/>
          <a:p>
            <a:r>
              <a:rPr lang="en-US" altLang="en-US" sz="5400" b="1" dirty="0">
                <a:solidFill>
                  <a:srgbClr val="005EB8"/>
                </a:solidFill>
                <a:latin typeface="+mn-lt"/>
              </a:rPr>
              <a:t>Agenda</a:t>
            </a:r>
            <a:endParaRPr lang="en-GB" sz="5400" dirty="0">
              <a:solidFill>
                <a:srgbClr val="005EB8"/>
              </a:solidFill>
              <a:latin typeface="+mn-lt"/>
            </a:endParaRPr>
          </a:p>
        </p:txBody>
      </p:sp>
      <p:sp>
        <p:nvSpPr>
          <p:cNvPr id="3" name="Content Placeholder 2"/>
          <p:cNvSpPr>
            <a:spLocks noGrp="1"/>
          </p:cNvSpPr>
          <p:nvPr>
            <p:ph idx="1"/>
          </p:nvPr>
        </p:nvSpPr>
        <p:spPr>
          <a:xfrm>
            <a:off x="621437" y="1327920"/>
            <a:ext cx="10807611" cy="4318278"/>
          </a:xfrm>
        </p:spPr>
        <p:txBody>
          <a:bodyPr>
            <a:normAutofit/>
          </a:bodyPr>
          <a:lstStyle/>
          <a:p>
            <a:pPr marL="0" indent="0">
              <a:buNone/>
            </a:pPr>
            <a:endParaRPr lang="en-US" dirty="0">
              <a:latin typeface="+mn-lt"/>
            </a:endParaRPr>
          </a:p>
          <a:p>
            <a:endParaRPr lang="en-US" dirty="0">
              <a:latin typeface="+mn-lt"/>
            </a:endParaRPr>
          </a:p>
        </p:txBody>
      </p:sp>
      <p:sp>
        <p:nvSpPr>
          <p:cNvPr id="4" name="Content Placeholder 2">
            <a:extLst>
              <a:ext uri="{FF2B5EF4-FFF2-40B4-BE49-F238E27FC236}">
                <a16:creationId xmlns:a16="http://schemas.microsoft.com/office/drawing/2014/main" id="{4CAEF8B5-EF01-9B77-08BA-83DC76212DC6}"/>
              </a:ext>
            </a:extLst>
          </p:cNvPr>
          <p:cNvSpPr txBox="1">
            <a:spLocks/>
          </p:cNvSpPr>
          <p:nvPr/>
        </p:nvSpPr>
        <p:spPr>
          <a:xfrm>
            <a:off x="1331650" y="2578045"/>
            <a:ext cx="10219947" cy="205051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Segoe UI" panose="020B0502040204020203" pitchFamily="34" charset="0"/>
                <a:ea typeface="+mn-ea"/>
                <a:cs typeface="Segoe UI" panose="020B0502040204020203"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Segoe UI" panose="020B0502040204020203" pitchFamily="34" charset="0"/>
                <a:ea typeface="+mn-ea"/>
                <a:cs typeface="Segoe UI" panose="020B0502040204020203"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Segoe UI" panose="020B0502040204020203" pitchFamily="34" charset="0"/>
                <a:ea typeface="+mn-ea"/>
                <a:cs typeface="Segoe UI" panose="020B0502040204020203"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Segoe UI" panose="020B0502040204020203"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1" indent="0">
              <a:buNone/>
            </a:pPr>
            <a:endParaRPr lang="en-US" dirty="0">
              <a:latin typeface="+mn-lt"/>
            </a:endParaRPr>
          </a:p>
        </p:txBody>
      </p:sp>
      <p:sp>
        <p:nvSpPr>
          <p:cNvPr id="5" name="Content Placeholder 2">
            <a:extLst>
              <a:ext uri="{FF2B5EF4-FFF2-40B4-BE49-F238E27FC236}">
                <a16:creationId xmlns:a16="http://schemas.microsoft.com/office/drawing/2014/main" id="{3C8B0B29-D2BC-0670-18E5-40F695593DE3}"/>
              </a:ext>
            </a:extLst>
          </p:cNvPr>
          <p:cNvSpPr txBox="1">
            <a:spLocks/>
          </p:cNvSpPr>
          <p:nvPr/>
        </p:nvSpPr>
        <p:spPr>
          <a:xfrm>
            <a:off x="2099706" y="3864990"/>
            <a:ext cx="9687560" cy="364009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Segoe UI" panose="020B0502040204020203" pitchFamily="34" charset="0"/>
                <a:ea typeface="+mn-ea"/>
                <a:cs typeface="Segoe UI" panose="020B0502040204020203"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Segoe UI" panose="020B0502040204020203" pitchFamily="34" charset="0"/>
                <a:ea typeface="+mn-ea"/>
                <a:cs typeface="Segoe UI" panose="020B0502040204020203"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Segoe UI" panose="020B0502040204020203" pitchFamily="34" charset="0"/>
                <a:ea typeface="+mn-ea"/>
                <a:cs typeface="Segoe UI" panose="020B0502040204020203"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Segoe UI" panose="020B0502040204020203"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US" dirty="0">
              <a:latin typeface="+mn-lt"/>
            </a:endParaRPr>
          </a:p>
        </p:txBody>
      </p:sp>
      <p:sp>
        <p:nvSpPr>
          <p:cNvPr id="12" name="TextBox 11">
            <a:extLst>
              <a:ext uri="{FF2B5EF4-FFF2-40B4-BE49-F238E27FC236}">
                <a16:creationId xmlns:a16="http://schemas.microsoft.com/office/drawing/2014/main" id="{966D4341-125B-CF2B-3BFD-C75B669D9375}"/>
              </a:ext>
            </a:extLst>
          </p:cNvPr>
          <p:cNvSpPr txBox="1"/>
          <p:nvPr/>
        </p:nvSpPr>
        <p:spPr>
          <a:xfrm>
            <a:off x="621437" y="1784412"/>
            <a:ext cx="10930160" cy="4185761"/>
          </a:xfrm>
          <a:prstGeom prst="rect">
            <a:avLst/>
          </a:prstGeom>
          <a:noFill/>
        </p:spPr>
        <p:txBody>
          <a:bodyPr wrap="square" rtlCol="0">
            <a:spAutoFit/>
          </a:bodyPr>
          <a:lstStyle/>
          <a:p>
            <a:pPr marL="285750" indent="-285750">
              <a:buFont typeface="Arial" panose="020B0604020202020204" pitchFamily="34" charset="0"/>
              <a:buChar char="•"/>
            </a:pPr>
            <a:r>
              <a:rPr lang="en-GB" sz="3800" dirty="0"/>
              <a:t>Beginning to deliver PACT in Oxfordshire</a:t>
            </a:r>
          </a:p>
          <a:p>
            <a:pPr marL="285750" indent="-285750">
              <a:buFont typeface="Arial" panose="020B0604020202020204" pitchFamily="34" charset="0"/>
              <a:buChar char="•"/>
            </a:pPr>
            <a:r>
              <a:rPr lang="en-GB" sz="3800" dirty="0"/>
              <a:t>Growing our team</a:t>
            </a:r>
          </a:p>
          <a:p>
            <a:pPr marL="285750" indent="-285750">
              <a:buFont typeface="Arial" panose="020B0604020202020204" pitchFamily="34" charset="0"/>
              <a:buChar char="•"/>
            </a:pPr>
            <a:r>
              <a:rPr lang="en-GB" sz="3800" dirty="0"/>
              <a:t>Training</a:t>
            </a:r>
          </a:p>
          <a:p>
            <a:pPr marL="285750" indent="-285750">
              <a:buFont typeface="Arial" panose="020B0604020202020204" pitchFamily="34" charset="0"/>
              <a:buChar char="•"/>
            </a:pPr>
            <a:r>
              <a:rPr lang="en-GB" sz="3800" dirty="0"/>
              <a:t>Supervision</a:t>
            </a:r>
          </a:p>
          <a:p>
            <a:pPr marL="285750" indent="-285750">
              <a:buFont typeface="Arial" panose="020B0604020202020204" pitchFamily="34" charset="0"/>
              <a:buChar char="•"/>
            </a:pPr>
            <a:r>
              <a:rPr lang="en-GB" sz="3800" dirty="0"/>
              <a:t>Our pathway</a:t>
            </a:r>
          </a:p>
          <a:p>
            <a:pPr marL="285750" indent="-285750">
              <a:buFont typeface="Arial" panose="020B0604020202020204" pitchFamily="34" charset="0"/>
              <a:buChar char="•"/>
            </a:pPr>
            <a:r>
              <a:rPr lang="en-GB" sz="3800" dirty="0"/>
              <a:t>Sharing the PACT ethos with “May I Join You?” </a:t>
            </a:r>
          </a:p>
          <a:p>
            <a:pPr marL="285750" indent="-285750">
              <a:buFont typeface="Arial" panose="020B0604020202020204" pitchFamily="34" charset="0"/>
              <a:buChar char="•"/>
            </a:pPr>
            <a:r>
              <a:rPr lang="en-GB" sz="3800" dirty="0"/>
              <a:t>Our vision </a:t>
            </a:r>
          </a:p>
        </p:txBody>
      </p:sp>
    </p:spTree>
    <p:extLst>
      <p:ext uri="{BB962C8B-B14F-4D97-AF65-F5344CB8AC3E}">
        <p14:creationId xmlns:p14="http://schemas.microsoft.com/office/powerpoint/2010/main" val="3986859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grpId="0" nodeType="withEffect" nodePh="1">
                                  <p:stCondLst>
                                    <p:cond delay="0"/>
                                  </p:stCondLst>
                                  <p:endCondLst>
                                    <p:cond evt="begin" delay="0">
                                      <p:tn val="8"/>
                                    </p:cond>
                                  </p:end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grpId="0" nodeType="withEffect" nodePh="1">
                                  <p:stCondLst>
                                    <p:cond delay="0"/>
                                  </p:stCondLst>
                                  <p:endCondLst>
                                    <p:cond evt="begin" delay="0">
                                      <p:tn val="11"/>
                                    </p:cond>
                                  </p:end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P spid="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872F50-64EA-8B75-B521-B9C7CCB8568A}"/>
              </a:ext>
            </a:extLst>
          </p:cNvPr>
          <p:cNvSpPr>
            <a:spLocks noGrp="1"/>
          </p:cNvSpPr>
          <p:nvPr>
            <p:ph type="title"/>
          </p:nvPr>
        </p:nvSpPr>
        <p:spPr>
          <a:xfrm>
            <a:off x="385714" y="431112"/>
            <a:ext cx="9630483" cy="1325563"/>
          </a:xfrm>
        </p:spPr>
        <p:txBody>
          <a:bodyPr>
            <a:normAutofit/>
          </a:bodyPr>
          <a:lstStyle/>
          <a:p>
            <a:pPr algn="ctr"/>
            <a:r>
              <a:rPr lang="en-GB" sz="5400" dirty="0">
                <a:solidFill>
                  <a:srgbClr val="0070C0"/>
                </a:solidFill>
                <a:latin typeface="+mn-lt"/>
              </a:rPr>
              <a:t>Setting the scene</a:t>
            </a:r>
          </a:p>
        </p:txBody>
      </p:sp>
      <p:sp>
        <p:nvSpPr>
          <p:cNvPr id="3" name="Content Placeholder 2">
            <a:extLst>
              <a:ext uri="{FF2B5EF4-FFF2-40B4-BE49-F238E27FC236}">
                <a16:creationId xmlns:a16="http://schemas.microsoft.com/office/drawing/2014/main" id="{03AEE574-1190-00A5-8D2D-7D3F38A8797A}"/>
              </a:ext>
            </a:extLst>
          </p:cNvPr>
          <p:cNvSpPr>
            <a:spLocks noGrp="1"/>
          </p:cNvSpPr>
          <p:nvPr>
            <p:ph idx="1"/>
          </p:nvPr>
        </p:nvSpPr>
        <p:spPr>
          <a:xfrm>
            <a:off x="838200" y="1825625"/>
            <a:ext cx="10515600" cy="4291090"/>
          </a:xfrm>
        </p:spPr>
        <p:txBody>
          <a:bodyPr>
            <a:normAutofit fontScale="92500" lnSpcReduction="20000"/>
          </a:bodyPr>
          <a:lstStyle/>
          <a:p>
            <a:r>
              <a:rPr lang="en-GB" dirty="0">
                <a:latin typeface="+mn-lt"/>
              </a:rPr>
              <a:t>During Covid there were large numbers of children on the caseload with social communication needs who needed support. </a:t>
            </a:r>
          </a:p>
          <a:p>
            <a:r>
              <a:rPr lang="en-GB" dirty="0">
                <a:latin typeface="+mn-lt"/>
              </a:rPr>
              <a:t>We have seen and continue to  see a significant increase in referrals for children with social communication needs. </a:t>
            </a:r>
          </a:p>
          <a:p>
            <a:r>
              <a:rPr lang="en-GB" dirty="0">
                <a:latin typeface="+mn-lt"/>
              </a:rPr>
              <a:t>Wanting to offer evidence-based intervention that would have a lasting impact. </a:t>
            </a:r>
          </a:p>
          <a:p>
            <a:r>
              <a:rPr lang="en-GB" dirty="0">
                <a:latin typeface="+mn-lt"/>
              </a:rPr>
              <a:t>Wanting to move away from the model of the therapy being delivered directly to the child but through empowering the most important people in the child’s world. </a:t>
            </a:r>
          </a:p>
          <a:p>
            <a:r>
              <a:rPr lang="en-GB" dirty="0">
                <a:latin typeface="+mn-lt"/>
              </a:rPr>
              <a:t>Wanting to enable parents to be able to tune-in even more to their children; validating their interests, their ideas, their communication and through this increased understanding creating opportunities for connection.</a:t>
            </a:r>
          </a:p>
        </p:txBody>
      </p:sp>
    </p:spTree>
    <p:extLst>
      <p:ext uri="{BB962C8B-B14F-4D97-AF65-F5344CB8AC3E}">
        <p14:creationId xmlns:p14="http://schemas.microsoft.com/office/powerpoint/2010/main" val="17657901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872F50-64EA-8B75-B521-B9C7CCB8568A}"/>
              </a:ext>
            </a:extLst>
          </p:cNvPr>
          <p:cNvSpPr>
            <a:spLocks noGrp="1"/>
          </p:cNvSpPr>
          <p:nvPr>
            <p:ph type="title"/>
          </p:nvPr>
        </p:nvSpPr>
        <p:spPr>
          <a:xfrm>
            <a:off x="385714" y="431112"/>
            <a:ext cx="9630483" cy="1325563"/>
          </a:xfrm>
        </p:spPr>
        <p:txBody>
          <a:bodyPr>
            <a:normAutofit/>
          </a:bodyPr>
          <a:lstStyle/>
          <a:p>
            <a:pPr algn="ctr"/>
            <a:r>
              <a:rPr lang="en-GB" sz="5400" dirty="0">
                <a:solidFill>
                  <a:srgbClr val="0070C0"/>
                </a:solidFill>
                <a:latin typeface="+mn-lt"/>
              </a:rPr>
              <a:t>Starting with one</a:t>
            </a:r>
          </a:p>
        </p:txBody>
      </p:sp>
      <p:sp>
        <p:nvSpPr>
          <p:cNvPr id="3" name="Content Placeholder 2">
            <a:extLst>
              <a:ext uri="{FF2B5EF4-FFF2-40B4-BE49-F238E27FC236}">
                <a16:creationId xmlns:a16="http://schemas.microsoft.com/office/drawing/2014/main" id="{03AEE574-1190-00A5-8D2D-7D3F38A8797A}"/>
              </a:ext>
            </a:extLst>
          </p:cNvPr>
          <p:cNvSpPr>
            <a:spLocks noGrp="1"/>
          </p:cNvSpPr>
          <p:nvPr>
            <p:ph idx="1"/>
          </p:nvPr>
        </p:nvSpPr>
        <p:spPr/>
        <p:txBody>
          <a:bodyPr>
            <a:normAutofit/>
          </a:bodyPr>
          <a:lstStyle/>
          <a:p>
            <a:r>
              <a:rPr lang="en-GB" dirty="0">
                <a:latin typeface="+mn-lt"/>
              </a:rPr>
              <a:t>Our clinical lead, Sarah Rae discovered PACT through a review of the research and was keen to bring this approach to Oxford Health.</a:t>
            </a:r>
          </a:p>
          <a:p>
            <a:r>
              <a:rPr lang="en-GB" dirty="0">
                <a:latin typeface="+mn-lt"/>
              </a:rPr>
              <a:t>In 2021, gaining funding to send one Band 6 Specialist Speech and Language Therapist (Katy) on the PACT training. </a:t>
            </a:r>
          </a:p>
          <a:p>
            <a:r>
              <a:rPr lang="en-GB" dirty="0">
                <a:latin typeface="+mn-lt"/>
              </a:rPr>
              <a:t>Katy beginning with 5 families in July 2021. Initial PILOT 1 day/week. As there were still Covid restrictions also beneficial as PACT could be delivered remotely.</a:t>
            </a:r>
          </a:p>
          <a:p>
            <a:pPr marL="0" indent="0" rtl="0">
              <a:buNone/>
            </a:pPr>
            <a:endParaRPr lang="en-GB" b="1" dirty="0">
              <a:latin typeface="+mn-lt"/>
            </a:endParaRPr>
          </a:p>
          <a:p>
            <a:pPr marL="0" indent="0" rtl="0">
              <a:buNone/>
            </a:pPr>
            <a:endParaRPr lang="en-GB" b="1" dirty="0">
              <a:latin typeface="+mn-lt"/>
            </a:endParaRPr>
          </a:p>
          <a:p>
            <a:pPr marL="0" indent="0" rtl="0">
              <a:buNone/>
            </a:pPr>
            <a:endParaRPr lang="en-GB" b="1" dirty="0">
              <a:latin typeface="+mn-lt"/>
            </a:endParaRPr>
          </a:p>
          <a:p>
            <a:pPr marL="0" indent="0" rtl="0">
              <a:buNone/>
            </a:pPr>
            <a:endParaRPr lang="en-GB" b="1" dirty="0">
              <a:latin typeface="+mn-lt"/>
            </a:endParaRPr>
          </a:p>
        </p:txBody>
      </p:sp>
    </p:spTree>
    <p:extLst>
      <p:ext uri="{BB962C8B-B14F-4D97-AF65-F5344CB8AC3E}">
        <p14:creationId xmlns:p14="http://schemas.microsoft.com/office/powerpoint/2010/main" val="6147879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872F50-64EA-8B75-B521-B9C7CCB8568A}"/>
              </a:ext>
            </a:extLst>
          </p:cNvPr>
          <p:cNvSpPr>
            <a:spLocks noGrp="1"/>
          </p:cNvSpPr>
          <p:nvPr>
            <p:ph type="title"/>
          </p:nvPr>
        </p:nvSpPr>
        <p:spPr>
          <a:xfrm>
            <a:off x="385714" y="431112"/>
            <a:ext cx="9630483" cy="1325563"/>
          </a:xfrm>
        </p:spPr>
        <p:txBody>
          <a:bodyPr>
            <a:normAutofit/>
          </a:bodyPr>
          <a:lstStyle/>
          <a:p>
            <a:pPr algn="ctr"/>
            <a:r>
              <a:rPr lang="en-GB" sz="5400" dirty="0">
                <a:solidFill>
                  <a:srgbClr val="0070C0"/>
                </a:solidFill>
                <a:latin typeface="+mn-lt"/>
              </a:rPr>
              <a:t>Positive Feedback</a:t>
            </a:r>
          </a:p>
        </p:txBody>
      </p:sp>
      <p:sp>
        <p:nvSpPr>
          <p:cNvPr id="3" name="Content Placeholder 2">
            <a:extLst>
              <a:ext uri="{FF2B5EF4-FFF2-40B4-BE49-F238E27FC236}">
                <a16:creationId xmlns:a16="http://schemas.microsoft.com/office/drawing/2014/main" id="{03AEE574-1190-00A5-8D2D-7D3F38A8797A}"/>
              </a:ext>
            </a:extLst>
          </p:cNvPr>
          <p:cNvSpPr>
            <a:spLocks noGrp="1"/>
          </p:cNvSpPr>
          <p:nvPr>
            <p:ph idx="1"/>
          </p:nvPr>
        </p:nvSpPr>
        <p:spPr/>
        <p:txBody>
          <a:bodyPr>
            <a:normAutofit fontScale="92500"/>
          </a:bodyPr>
          <a:lstStyle/>
          <a:p>
            <a:pPr algn="l">
              <a:spcBef>
                <a:spcPts val="5400"/>
              </a:spcBef>
            </a:pPr>
            <a:r>
              <a:rPr lang="en-GB" sz="2800" dirty="0">
                <a:solidFill>
                  <a:srgbClr val="000000"/>
                </a:solidFill>
                <a:effectLst/>
                <a:latin typeface="+mj-lt"/>
                <a:ea typeface="Calibri" panose="020F0502020204030204" pitchFamily="34" charset="0"/>
              </a:rPr>
              <a:t>I got half way through my first video before calling it a day. My toes were curling! Constant bombardment of asking him to repeat words, no mirroring whatsoever and introducing new toys at every opportunity - </a:t>
            </a:r>
            <a:r>
              <a:rPr lang="en-GB" sz="2800" dirty="0" err="1">
                <a:solidFill>
                  <a:srgbClr val="000000"/>
                </a:solidFill>
                <a:effectLst/>
                <a:latin typeface="+mj-lt"/>
                <a:ea typeface="Calibri" panose="020F0502020204030204" pitchFamily="34" charset="0"/>
              </a:rPr>
              <a:t>ew</a:t>
            </a:r>
            <a:r>
              <a:rPr lang="en-GB" sz="2800" dirty="0">
                <a:solidFill>
                  <a:srgbClr val="000000"/>
                </a:solidFill>
                <a:effectLst/>
                <a:latin typeface="+mj-lt"/>
                <a:ea typeface="Calibri" panose="020F0502020204030204" pitchFamily="34" charset="0"/>
              </a:rPr>
              <a:t>! </a:t>
            </a:r>
            <a:endParaRPr lang="en-GB" sz="2800" dirty="0">
              <a:solidFill>
                <a:srgbClr val="000000"/>
              </a:solidFill>
              <a:latin typeface="+mj-lt"/>
              <a:ea typeface="Calibri" panose="020F0502020204030204" pitchFamily="34" charset="0"/>
            </a:endParaRPr>
          </a:p>
          <a:p>
            <a:pPr algn="l">
              <a:spcBef>
                <a:spcPts val="5400"/>
              </a:spcBef>
            </a:pPr>
            <a:r>
              <a:rPr lang="en-GB" sz="2800" dirty="0">
                <a:solidFill>
                  <a:srgbClr val="000000"/>
                </a:solidFill>
                <a:effectLst/>
                <a:latin typeface="+mj-lt"/>
                <a:ea typeface="Calibri" panose="020F0502020204030204" pitchFamily="34" charset="0"/>
              </a:rPr>
              <a:t>Without blowing my own trumpet I've definitely improved a lot since then </a:t>
            </a:r>
            <a:r>
              <a:rPr lang="en-GB" sz="2800" dirty="0">
                <a:solidFill>
                  <a:srgbClr val="000000"/>
                </a:solidFill>
                <a:effectLst/>
                <a:latin typeface="+mj-lt"/>
                <a:ea typeface="Calibri" panose="020F0502020204030204" pitchFamily="34" charset="0"/>
                <a:cs typeface="Segoe UI Emoji" panose="020B0502040204020203" pitchFamily="34" charset="0"/>
              </a:rPr>
              <a:t>😄</a:t>
            </a:r>
            <a:endParaRPr lang="en-GB" sz="2800" dirty="0">
              <a:effectLst/>
              <a:latin typeface="+mj-lt"/>
              <a:ea typeface="Calibri" panose="020F0502020204030204" pitchFamily="34" charset="0"/>
            </a:endParaRPr>
          </a:p>
          <a:p>
            <a:pPr algn="l">
              <a:spcBef>
                <a:spcPts val="5400"/>
              </a:spcBef>
            </a:pPr>
            <a:r>
              <a:rPr lang="en-GB" sz="2800" dirty="0">
                <a:solidFill>
                  <a:srgbClr val="000000"/>
                </a:solidFill>
                <a:effectLst/>
                <a:latin typeface="+mj-lt"/>
                <a:ea typeface="Calibri" panose="020F0502020204030204" pitchFamily="34" charset="0"/>
              </a:rPr>
              <a:t>Thanks for everything you've done for us. It's definitely opened my eyes to how I interact with him and I'm sure he's happier as a result </a:t>
            </a:r>
            <a:r>
              <a:rPr lang="en-GB" sz="2800" dirty="0">
                <a:solidFill>
                  <a:srgbClr val="000000"/>
                </a:solidFill>
                <a:effectLst/>
                <a:latin typeface="+mj-lt"/>
                <a:ea typeface="Calibri" panose="020F0502020204030204" pitchFamily="34" charset="0"/>
                <a:cs typeface="Segoe UI Emoji" panose="020B0502040204020203" pitchFamily="34" charset="0"/>
              </a:rPr>
              <a:t>🙂</a:t>
            </a:r>
            <a:endParaRPr lang="en-GB" sz="2800" dirty="0">
              <a:effectLst/>
              <a:latin typeface="+mj-lt"/>
              <a:ea typeface="Calibri" panose="020F0502020204030204" pitchFamily="34" charset="0"/>
            </a:endParaRPr>
          </a:p>
          <a:p>
            <a:pPr marL="0" indent="0" rtl="0">
              <a:buNone/>
            </a:pPr>
            <a:endParaRPr lang="en-GB" b="1" dirty="0">
              <a:latin typeface="+mn-lt"/>
            </a:endParaRPr>
          </a:p>
          <a:p>
            <a:pPr marL="0" indent="0" rtl="0">
              <a:buNone/>
            </a:pPr>
            <a:endParaRPr lang="en-GB" b="1" dirty="0">
              <a:latin typeface="+mn-lt"/>
            </a:endParaRPr>
          </a:p>
        </p:txBody>
      </p:sp>
    </p:spTree>
    <p:extLst>
      <p:ext uri="{BB962C8B-B14F-4D97-AF65-F5344CB8AC3E}">
        <p14:creationId xmlns:p14="http://schemas.microsoft.com/office/powerpoint/2010/main" val="42546344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872F50-64EA-8B75-B521-B9C7CCB8568A}"/>
              </a:ext>
            </a:extLst>
          </p:cNvPr>
          <p:cNvSpPr>
            <a:spLocks noGrp="1"/>
          </p:cNvSpPr>
          <p:nvPr>
            <p:ph type="title"/>
          </p:nvPr>
        </p:nvSpPr>
        <p:spPr>
          <a:xfrm>
            <a:off x="385714" y="431112"/>
            <a:ext cx="9630483" cy="1325563"/>
          </a:xfrm>
        </p:spPr>
        <p:txBody>
          <a:bodyPr>
            <a:normAutofit/>
          </a:bodyPr>
          <a:lstStyle/>
          <a:p>
            <a:pPr algn="ctr"/>
            <a:r>
              <a:rPr lang="en-GB" sz="5400" dirty="0">
                <a:solidFill>
                  <a:srgbClr val="0070C0"/>
                </a:solidFill>
                <a:latin typeface="+mn-lt"/>
              </a:rPr>
              <a:t>More people trained</a:t>
            </a:r>
          </a:p>
        </p:txBody>
      </p:sp>
      <p:sp>
        <p:nvSpPr>
          <p:cNvPr id="3" name="Content Placeholder 2">
            <a:extLst>
              <a:ext uri="{FF2B5EF4-FFF2-40B4-BE49-F238E27FC236}">
                <a16:creationId xmlns:a16="http://schemas.microsoft.com/office/drawing/2014/main" id="{03AEE574-1190-00A5-8D2D-7D3F38A8797A}"/>
              </a:ext>
            </a:extLst>
          </p:cNvPr>
          <p:cNvSpPr>
            <a:spLocks noGrp="1"/>
          </p:cNvSpPr>
          <p:nvPr>
            <p:ph idx="1"/>
          </p:nvPr>
        </p:nvSpPr>
        <p:spPr/>
        <p:txBody>
          <a:bodyPr>
            <a:normAutofit/>
          </a:bodyPr>
          <a:lstStyle/>
          <a:p>
            <a:pPr marL="0" indent="0" rtl="0">
              <a:buNone/>
            </a:pPr>
            <a:r>
              <a:rPr lang="en-GB" dirty="0">
                <a:latin typeface="+mn-lt"/>
              </a:rPr>
              <a:t>Kate (as a second Band 6 SLT) joined in April 2022 (2.5 days/week) hybrid role to deliver more PACT digitally and also to train more staff. </a:t>
            </a:r>
          </a:p>
          <a:p>
            <a:pPr marL="0" indent="0" rtl="0">
              <a:buNone/>
            </a:pPr>
            <a:r>
              <a:rPr lang="en-GB" b="1" dirty="0">
                <a:latin typeface="+mn-lt"/>
              </a:rPr>
              <a:t>NHS ENGLAND funded trainings :</a:t>
            </a:r>
          </a:p>
          <a:p>
            <a:pPr marL="0" indent="0" rtl="0">
              <a:buNone/>
            </a:pPr>
            <a:r>
              <a:rPr lang="en-GB" dirty="0">
                <a:latin typeface="+mn-lt"/>
              </a:rPr>
              <a:t>1. October 2022 : 4 Speech and Language Therapists(SLTs) and 3 Speech and Language Technical Instructors(SLTIs) </a:t>
            </a:r>
          </a:p>
          <a:p>
            <a:pPr marL="0" indent="0" rtl="0">
              <a:buNone/>
            </a:pPr>
            <a:r>
              <a:rPr lang="en-GB" dirty="0">
                <a:latin typeface="+mn-lt"/>
              </a:rPr>
              <a:t>2. October 2023 : 5 SLTs and 1 SLTI. </a:t>
            </a:r>
          </a:p>
          <a:p>
            <a:pPr marL="0" indent="0" rtl="0">
              <a:buNone/>
            </a:pPr>
            <a:r>
              <a:rPr lang="en-GB" dirty="0">
                <a:latin typeface="+mn-lt"/>
              </a:rPr>
              <a:t>3. May 2024 : 8 SLTs and 1 SLTI.</a:t>
            </a:r>
          </a:p>
          <a:p>
            <a:pPr marL="0" indent="0" rtl="0">
              <a:buNone/>
            </a:pPr>
            <a:r>
              <a:rPr lang="en-GB" dirty="0">
                <a:latin typeface="+mn-lt"/>
              </a:rPr>
              <a:t>Ensuring the balance always of having enough trained and skilled SLTs to support others developing their PACT skills.</a:t>
            </a:r>
          </a:p>
          <a:p>
            <a:pPr marL="0" indent="0" rtl="0">
              <a:buNone/>
            </a:pPr>
            <a:endParaRPr lang="en-GB" b="1" dirty="0">
              <a:latin typeface="+mn-lt"/>
            </a:endParaRPr>
          </a:p>
          <a:p>
            <a:pPr marL="0" indent="0" rtl="0">
              <a:buNone/>
            </a:pPr>
            <a:endParaRPr lang="en-GB" b="1" dirty="0">
              <a:latin typeface="+mn-lt"/>
            </a:endParaRPr>
          </a:p>
          <a:p>
            <a:pPr marL="0" indent="0" rtl="0">
              <a:buNone/>
            </a:pPr>
            <a:endParaRPr lang="en-GB" b="1" dirty="0">
              <a:latin typeface="+mn-lt"/>
            </a:endParaRPr>
          </a:p>
          <a:p>
            <a:pPr marL="0" indent="0" rtl="0">
              <a:buNone/>
            </a:pPr>
            <a:endParaRPr lang="en-GB" b="1" dirty="0">
              <a:latin typeface="+mn-lt"/>
            </a:endParaRPr>
          </a:p>
        </p:txBody>
      </p:sp>
    </p:spTree>
    <p:extLst>
      <p:ext uri="{BB962C8B-B14F-4D97-AF65-F5344CB8AC3E}">
        <p14:creationId xmlns:p14="http://schemas.microsoft.com/office/powerpoint/2010/main" val="14543249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872F50-64EA-8B75-B521-B9C7CCB8568A}"/>
              </a:ext>
            </a:extLst>
          </p:cNvPr>
          <p:cNvSpPr>
            <a:spLocks noGrp="1"/>
          </p:cNvSpPr>
          <p:nvPr>
            <p:ph type="title"/>
          </p:nvPr>
        </p:nvSpPr>
        <p:spPr>
          <a:xfrm>
            <a:off x="385714" y="431112"/>
            <a:ext cx="9630483" cy="1325563"/>
          </a:xfrm>
        </p:spPr>
        <p:txBody>
          <a:bodyPr>
            <a:normAutofit/>
          </a:bodyPr>
          <a:lstStyle/>
          <a:p>
            <a:pPr algn="ctr"/>
            <a:r>
              <a:rPr lang="en-GB" sz="5400" dirty="0">
                <a:solidFill>
                  <a:srgbClr val="0070C0"/>
                </a:solidFill>
                <a:latin typeface="+mn-lt"/>
              </a:rPr>
              <a:t>Current numbers trained</a:t>
            </a:r>
          </a:p>
        </p:txBody>
      </p:sp>
      <p:sp>
        <p:nvSpPr>
          <p:cNvPr id="3" name="Content Placeholder 2">
            <a:extLst>
              <a:ext uri="{FF2B5EF4-FFF2-40B4-BE49-F238E27FC236}">
                <a16:creationId xmlns:a16="http://schemas.microsoft.com/office/drawing/2014/main" id="{03AEE574-1190-00A5-8D2D-7D3F38A8797A}"/>
              </a:ext>
            </a:extLst>
          </p:cNvPr>
          <p:cNvSpPr>
            <a:spLocks noGrp="1"/>
          </p:cNvSpPr>
          <p:nvPr>
            <p:ph idx="1"/>
          </p:nvPr>
        </p:nvSpPr>
        <p:spPr/>
        <p:txBody>
          <a:bodyPr>
            <a:normAutofit/>
          </a:bodyPr>
          <a:lstStyle/>
          <a:p>
            <a:pPr marL="0" indent="0" rtl="0">
              <a:buNone/>
            </a:pPr>
            <a:endParaRPr lang="en-GB" b="1" dirty="0">
              <a:latin typeface="+mn-lt"/>
            </a:endParaRPr>
          </a:p>
          <a:p>
            <a:pPr marL="0" indent="0" rtl="0">
              <a:buNone/>
            </a:pPr>
            <a:r>
              <a:rPr lang="en-GB" dirty="0">
                <a:latin typeface="+mn-lt"/>
              </a:rPr>
              <a:t>17 Speech and Language Therapists</a:t>
            </a:r>
          </a:p>
          <a:p>
            <a:pPr marL="0" indent="0" rtl="0">
              <a:buNone/>
            </a:pPr>
            <a:r>
              <a:rPr lang="en-GB" dirty="0">
                <a:latin typeface="+mn-lt"/>
              </a:rPr>
              <a:t>5 Speech and Language Technical Instructors </a:t>
            </a:r>
          </a:p>
          <a:p>
            <a:pPr marL="0" indent="0" rtl="0">
              <a:buNone/>
            </a:pPr>
            <a:endParaRPr lang="en-GB" dirty="0">
              <a:latin typeface="+mn-lt"/>
            </a:endParaRPr>
          </a:p>
          <a:p>
            <a:pPr marL="0" indent="0" rtl="0">
              <a:buNone/>
            </a:pPr>
            <a:r>
              <a:rPr lang="en-GB" dirty="0">
                <a:latin typeface="+mn-lt"/>
              </a:rPr>
              <a:t>With careful planning to make sure that we have Speech and Language Therapists and where possible also a Speech and Language Technical Instructor in each of our area team. 6 area teams in total.</a:t>
            </a:r>
          </a:p>
          <a:p>
            <a:pPr marL="0" indent="0" rtl="0">
              <a:buNone/>
            </a:pPr>
            <a:r>
              <a:rPr lang="en-GB" dirty="0">
                <a:latin typeface="+mn-lt"/>
              </a:rPr>
              <a:t>Over the 2 years only lost 3 members of staff due to role changes and 1 has recently returned to work for us again.</a:t>
            </a:r>
          </a:p>
          <a:p>
            <a:pPr marL="0" indent="0" rtl="0">
              <a:buNone/>
            </a:pPr>
            <a:endParaRPr lang="en-GB" b="1" dirty="0">
              <a:latin typeface="+mn-lt"/>
            </a:endParaRPr>
          </a:p>
          <a:p>
            <a:pPr marL="0" indent="0" rtl="0">
              <a:buNone/>
            </a:pPr>
            <a:endParaRPr lang="en-GB" b="1" dirty="0">
              <a:latin typeface="+mn-lt"/>
            </a:endParaRPr>
          </a:p>
        </p:txBody>
      </p:sp>
    </p:spTree>
    <p:extLst>
      <p:ext uri="{BB962C8B-B14F-4D97-AF65-F5344CB8AC3E}">
        <p14:creationId xmlns:p14="http://schemas.microsoft.com/office/powerpoint/2010/main" val="15976338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872F50-64EA-8B75-B521-B9C7CCB8568A}"/>
              </a:ext>
            </a:extLst>
          </p:cNvPr>
          <p:cNvSpPr>
            <a:spLocks noGrp="1"/>
          </p:cNvSpPr>
          <p:nvPr>
            <p:ph type="title"/>
          </p:nvPr>
        </p:nvSpPr>
        <p:spPr>
          <a:xfrm>
            <a:off x="385714" y="431112"/>
            <a:ext cx="9630483" cy="1325563"/>
          </a:xfrm>
        </p:spPr>
        <p:txBody>
          <a:bodyPr>
            <a:normAutofit/>
          </a:bodyPr>
          <a:lstStyle/>
          <a:p>
            <a:pPr algn="ctr"/>
            <a:r>
              <a:rPr lang="en-GB" sz="5400" dirty="0">
                <a:solidFill>
                  <a:srgbClr val="0070C0"/>
                </a:solidFill>
                <a:latin typeface="+mn-lt"/>
              </a:rPr>
              <a:t>Skill mix</a:t>
            </a:r>
          </a:p>
        </p:txBody>
      </p:sp>
      <p:sp>
        <p:nvSpPr>
          <p:cNvPr id="3" name="Content Placeholder 2">
            <a:extLst>
              <a:ext uri="{FF2B5EF4-FFF2-40B4-BE49-F238E27FC236}">
                <a16:creationId xmlns:a16="http://schemas.microsoft.com/office/drawing/2014/main" id="{03AEE574-1190-00A5-8D2D-7D3F38A8797A}"/>
              </a:ext>
            </a:extLst>
          </p:cNvPr>
          <p:cNvSpPr>
            <a:spLocks noGrp="1"/>
          </p:cNvSpPr>
          <p:nvPr>
            <p:ph idx="1"/>
          </p:nvPr>
        </p:nvSpPr>
        <p:spPr/>
        <p:txBody>
          <a:bodyPr>
            <a:normAutofit lnSpcReduction="10000"/>
          </a:bodyPr>
          <a:lstStyle/>
          <a:p>
            <a:pPr marL="0" indent="0" rtl="0">
              <a:buNone/>
            </a:pPr>
            <a:r>
              <a:rPr lang="en-GB" dirty="0">
                <a:latin typeface="+mn-lt"/>
              </a:rPr>
              <a:t>Recognising the extraordinary skills of our SLTIs :-</a:t>
            </a:r>
          </a:p>
          <a:p>
            <a:r>
              <a:rPr lang="en-GB" dirty="0">
                <a:latin typeface="+mn-lt"/>
              </a:rPr>
              <a:t>Extensive experience of working with children with Autism. </a:t>
            </a:r>
          </a:p>
          <a:p>
            <a:r>
              <a:rPr lang="en-GB" dirty="0">
                <a:latin typeface="+mn-lt"/>
              </a:rPr>
              <a:t>Previous relevant career experience. </a:t>
            </a:r>
          </a:p>
          <a:p>
            <a:r>
              <a:rPr lang="en-GB" dirty="0">
                <a:latin typeface="+mn-lt"/>
              </a:rPr>
              <a:t>The ability to build good relationships. </a:t>
            </a:r>
          </a:p>
          <a:p>
            <a:endParaRPr lang="en-GB" dirty="0">
              <a:latin typeface="+mn-lt"/>
            </a:endParaRPr>
          </a:p>
          <a:p>
            <a:pPr marL="0" indent="0">
              <a:buNone/>
            </a:pPr>
            <a:r>
              <a:rPr lang="en-GB" dirty="0">
                <a:latin typeface="+mn-lt"/>
              </a:rPr>
              <a:t>Feeling confident that the format of the PACT training would enable staff to transition from more direct work with children to empowering others through video feedback. </a:t>
            </a:r>
          </a:p>
          <a:p>
            <a:pPr marL="0" indent="0">
              <a:buNone/>
            </a:pPr>
            <a:r>
              <a:rPr lang="en-GB" dirty="0">
                <a:latin typeface="+mn-lt"/>
              </a:rPr>
              <a:t>SLTIs have more clinical time supporting children both at home or in settings. </a:t>
            </a:r>
          </a:p>
          <a:p>
            <a:pPr marL="0" indent="0" rtl="0">
              <a:buNone/>
            </a:pPr>
            <a:endParaRPr lang="en-GB" b="1" dirty="0">
              <a:latin typeface="+mn-lt"/>
            </a:endParaRPr>
          </a:p>
          <a:p>
            <a:pPr marL="0" indent="0" rtl="0">
              <a:buNone/>
            </a:pPr>
            <a:endParaRPr lang="en-GB" b="1" dirty="0">
              <a:latin typeface="+mn-lt"/>
            </a:endParaRPr>
          </a:p>
          <a:p>
            <a:pPr marL="0" indent="0" rtl="0">
              <a:buNone/>
            </a:pPr>
            <a:endParaRPr lang="en-GB" b="1" dirty="0">
              <a:latin typeface="+mn-lt"/>
            </a:endParaRPr>
          </a:p>
          <a:p>
            <a:pPr marL="0" indent="0" rtl="0">
              <a:buNone/>
            </a:pPr>
            <a:endParaRPr lang="en-GB" b="1" dirty="0">
              <a:latin typeface="+mn-lt"/>
            </a:endParaRPr>
          </a:p>
        </p:txBody>
      </p:sp>
    </p:spTree>
    <p:extLst>
      <p:ext uri="{BB962C8B-B14F-4D97-AF65-F5344CB8AC3E}">
        <p14:creationId xmlns:p14="http://schemas.microsoft.com/office/powerpoint/2010/main" val="36421499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872F50-64EA-8B75-B521-B9C7CCB8568A}"/>
              </a:ext>
            </a:extLst>
          </p:cNvPr>
          <p:cNvSpPr>
            <a:spLocks noGrp="1"/>
          </p:cNvSpPr>
          <p:nvPr>
            <p:ph type="title"/>
          </p:nvPr>
        </p:nvSpPr>
        <p:spPr>
          <a:xfrm>
            <a:off x="385714" y="431112"/>
            <a:ext cx="9630483" cy="1325563"/>
          </a:xfrm>
        </p:spPr>
        <p:txBody>
          <a:bodyPr>
            <a:normAutofit fontScale="90000"/>
          </a:bodyPr>
          <a:lstStyle/>
          <a:p>
            <a:pPr algn="ctr"/>
            <a:r>
              <a:rPr lang="en-GB" sz="5400" dirty="0">
                <a:solidFill>
                  <a:srgbClr val="0070C0"/>
                </a:solidFill>
                <a:latin typeface="+mn-lt"/>
              </a:rPr>
              <a:t>Liz Murphy : Speech and Language Technical Instructor </a:t>
            </a:r>
          </a:p>
        </p:txBody>
      </p:sp>
      <p:sp>
        <p:nvSpPr>
          <p:cNvPr id="3" name="Content Placeholder 2">
            <a:extLst>
              <a:ext uri="{FF2B5EF4-FFF2-40B4-BE49-F238E27FC236}">
                <a16:creationId xmlns:a16="http://schemas.microsoft.com/office/drawing/2014/main" id="{03AEE574-1190-00A5-8D2D-7D3F38A8797A}"/>
              </a:ext>
            </a:extLst>
          </p:cNvPr>
          <p:cNvSpPr>
            <a:spLocks noGrp="1"/>
          </p:cNvSpPr>
          <p:nvPr>
            <p:ph idx="1"/>
          </p:nvPr>
        </p:nvSpPr>
        <p:spPr/>
        <p:txBody>
          <a:bodyPr>
            <a:normAutofit/>
          </a:bodyPr>
          <a:lstStyle/>
          <a:p>
            <a:pPr marL="0" indent="0" rtl="0">
              <a:buNone/>
            </a:pPr>
            <a:endParaRPr lang="en-GB" b="1" dirty="0">
              <a:latin typeface="+mn-lt"/>
            </a:endParaRPr>
          </a:p>
          <a:p>
            <a:pPr marL="0" indent="0" rtl="0">
              <a:buNone/>
            </a:pPr>
            <a:endParaRPr lang="en-GB" b="1" dirty="0">
              <a:latin typeface="+mn-lt"/>
            </a:endParaRPr>
          </a:p>
          <a:p>
            <a:pPr marL="0" indent="0" rtl="0">
              <a:buNone/>
            </a:pPr>
            <a:endParaRPr lang="en-GB" b="1" dirty="0">
              <a:latin typeface="+mn-lt"/>
            </a:endParaRPr>
          </a:p>
          <a:p>
            <a:pPr marL="0" indent="0" rtl="0">
              <a:buNone/>
            </a:pPr>
            <a:endParaRPr lang="en-GB" b="1" dirty="0">
              <a:latin typeface="+mn-lt"/>
            </a:endParaRPr>
          </a:p>
        </p:txBody>
      </p:sp>
      <p:pic>
        <p:nvPicPr>
          <p:cNvPr id="4" name="Meeting Liz_Kate-20241003_091023-Meeting Recording">
            <a:hlinkClick r:id="" action="ppaction://media"/>
            <a:extLst>
              <a:ext uri="{FF2B5EF4-FFF2-40B4-BE49-F238E27FC236}">
                <a16:creationId xmlns:a16="http://schemas.microsoft.com/office/drawing/2014/main" id="{5415EB58-F2AF-3F12-9F58-40743980140C}"/>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12192000" cy="6858000"/>
          </a:xfrm>
          <a:prstGeom prst="rect">
            <a:avLst/>
          </a:prstGeom>
        </p:spPr>
      </p:pic>
    </p:spTree>
    <p:extLst>
      <p:ext uri="{BB962C8B-B14F-4D97-AF65-F5344CB8AC3E}">
        <p14:creationId xmlns:p14="http://schemas.microsoft.com/office/powerpoint/2010/main" val="42012483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9584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872F50-64EA-8B75-B521-B9C7CCB8568A}"/>
              </a:ext>
            </a:extLst>
          </p:cNvPr>
          <p:cNvSpPr>
            <a:spLocks noGrp="1"/>
          </p:cNvSpPr>
          <p:nvPr>
            <p:ph type="title"/>
          </p:nvPr>
        </p:nvSpPr>
        <p:spPr>
          <a:xfrm>
            <a:off x="876692" y="741391"/>
            <a:ext cx="5479719" cy="1616203"/>
          </a:xfrm>
        </p:spPr>
        <p:txBody>
          <a:bodyPr anchor="b">
            <a:normAutofit fontScale="90000"/>
          </a:bodyPr>
          <a:lstStyle/>
          <a:p>
            <a:pPr algn="ctr"/>
            <a:r>
              <a:rPr lang="en-GB" sz="5400" dirty="0">
                <a:solidFill>
                  <a:srgbClr val="005EB8"/>
                </a:solidFill>
                <a:latin typeface="+mn-lt"/>
              </a:rPr>
              <a:t>Our 6 area teams within Oxfordshire</a:t>
            </a:r>
          </a:p>
        </p:txBody>
      </p:sp>
      <p:sp>
        <p:nvSpPr>
          <p:cNvPr id="3" name="Content Placeholder 2">
            <a:extLst>
              <a:ext uri="{FF2B5EF4-FFF2-40B4-BE49-F238E27FC236}">
                <a16:creationId xmlns:a16="http://schemas.microsoft.com/office/drawing/2014/main" id="{03AEE574-1190-00A5-8D2D-7D3F38A8797A}"/>
              </a:ext>
            </a:extLst>
          </p:cNvPr>
          <p:cNvSpPr>
            <a:spLocks noGrp="1"/>
          </p:cNvSpPr>
          <p:nvPr>
            <p:ph idx="1"/>
          </p:nvPr>
        </p:nvSpPr>
        <p:spPr>
          <a:xfrm>
            <a:off x="876692" y="2533476"/>
            <a:ext cx="5479719" cy="3447832"/>
          </a:xfrm>
        </p:spPr>
        <p:txBody>
          <a:bodyPr anchor="t">
            <a:normAutofit/>
          </a:bodyPr>
          <a:lstStyle/>
          <a:p>
            <a:pPr marL="0" indent="0" rtl="0">
              <a:buNone/>
            </a:pPr>
            <a:endParaRPr lang="en-GB" sz="2000" b="1" dirty="0">
              <a:latin typeface="+mn-lt"/>
            </a:endParaRPr>
          </a:p>
          <a:p>
            <a:pPr marL="0" indent="0" rtl="0">
              <a:buNone/>
            </a:pPr>
            <a:endParaRPr lang="en-GB" sz="2000" b="1" dirty="0">
              <a:latin typeface="+mn-lt"/>
            </a:endParaRPr>
          </a:p>
          <a:p>
            <a:pPr marL="0" indent="0" rtl="0">
              <a:buNone/>
            </a:pPr>
            <a:endParaRPr lang="en-GB" sz="2000" b="1" dirty="0">
              <a:latin typeface="+mn-lt"/>
            </a:endParaRPr>
          </a:p>
        </p:txBody>
      </p:sp>
      <p:pic>
        <p:nvPicPr>
          <p:cNvPr id="4" name="Picture 3">
            <a:extLst>
              <a:ext uri="{FF2B5EF4-FFF2-40B4-BE49-F238E27FC236}">
                <a16:creationId xmlns:a16="http://schemas.microsoft.com/office/drawing/2014/main" id="{C3BA8A62-25B2-250A-A64E-607CCDEC3F6A}"/>
              </a:ext>
            </a:extLst>
          </p:cNvPr>
          <p:cNvPicPr>
            <a:picLocks noChangeAspect="1"/>
          </p:cNvPicPr>
          <p:nvPr/>
        </p:nvPicPr>
        <p:blipFill>
          <a:blip r:embed="rId2"/>
          <a:srcRect r="6198"/>
          <a:stretch/>
        </p:blipFill>
        <p:spPr>
          <a:xfrm>
            <a:off x="7270812" y="10"/>
            <a:ext cx="4921187" cy="6857990"/>
          </a:xfrm>
          <a:prstGeom prst="rect">
            <a:avLst/>
          </a:prstGeom>
        </p:spPr>
      </p:pic>
      <p:grpSp>
        <p:nvGrpSpPr>
          <p:cNvPr id="16" name="Group 15">
            <a:extLst>
              <a:ext uri="{FF2B5EF4-FFF2-40B4-BE49-F238E27FC236}">
                <a16:creationId xmlns:a16="http://schemas.microsoft.com/office/drawing/2014/main" id="{8CE57D37-C2D0-066B-1AE3-6F4244344F2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2068638" y="0"/>
            <a:ext cx="123362" cy="6858000"/>
            <a:chOff x="12068638" y="0"/>
            <a:chExt cx="123362" cy="6858000"/>
          </a:xfrm>
        </p:grpSpPr>
        <p:sp>
          <p:nvSpPr>
            <p:cNvPr id="17" name="Rectangle 16">
              <a:extLst>
                <a:ext uri="{FF2B5EF4-FFF2-40B4-BE49-F238E27FC236}">
                  <a16:creationId xmlns:a16="http://schemas.microsoft.com/office/drawing/2014/main" id="{A24DCA44-89CF-872A-903F-96C50780EA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4B0CC4F5-AC85-FFFA-7EB5-33C4FCE90A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3527553"/>
              <a:ext cx="123362" cy="3330447"/>
            </a:xfrm>
            <a:prstGeom prst="rect">
              <a:avLst/>
            </a:prstGeom>
            <a:gradFill>
              <a:gsLst>
                <a:gs pos="19000">
                  <a:schemeClr val="accent5">
                    <a:lumMod val="60000"/>
                    <a:lumOff val="40000"/>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6377796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872F50-64EA-8B75-B521-B9C7CCB8568A}"/>
              </a:ext>
            </a:extLst>
          </p:cNvPr>
          <p:cNvSpPr>
            <a:spLocks noGrp="1"/>
          </p:cNvSpPr>
          <p:nvPr>
            <p:ph type="title"/>
          </p:nvPr>
        </p:nvSpPr>
        <p:spPr>
          <a:xfrm>
            <a:off x="876693" y="741391"/>
            <a:ext cx="4355265" cy="1616203"/>
          </a:xfrm>
        </p:spPr>
        <p:txBody>
          <a:bodyPr anchor="b">
            <a:normAutofit/>
          </a:bodyPr>
          <a:lstStyle/>
          <a:p>
            <a:pPr algn="ctr"/>
            <a:r>
              <a:rPr lang="en-GB" sz="5400" dirty="0">
                <a:solidFill>
                  <a:srgbClr val="005EB8"/>
                </a:solidFill>
                <a:latin typeface="+mn-lt"/>
              </a:rPr>
              <a:t>Oxfordshire</a:t>
            </a:r>
          </a:p>
        </p:txBody>
      </p:sp>
      <p:sp>
        <p:nvSpPr>
          <p:cNvPr id="3" name="Content Placeholder 2">
            <a:extLst>
              <a:ext uri="{FF2B5EF4-FFF2-40B4-BE49-F238E27FC236}">
                <a16:creationId xmlns:a16="http://schemas.microsoft.com/office/drawing/2014/main" id="{03AEE574-1190-00A5-8D2D-7D3F38A8797A}"/>
              </a:ext>
            </a:extLst>
          </p:cNvPr>
          <p:cNvSpPr>
            <a:spLocks noGrp="1"/>
          </p:cNvSpPr>
          <p:nvPr>
            <p:ph idx="1"/>
          </p:nvPr>
        </p:nvSpPr>
        <p:spPr>
          <a:xfrm>
            <a:off x="876692" y="2533476"/>
            <a:ext cx="4355265" cy="3447832"/>
          </a:xfrm>
        </p:spPr>
        <p:txBody>
          <a:bodyPr anchor="t">
            <a:normAutofit/>
          </a:bodyPr>
          <a:lstStyle/>
          <a:p>
            <a:pPr marL="0" indent="0" rtl="0">
              <a:buNone/>
            </a:pPr>
            <a:endParaRPr lang="en-GB" sz="2000" b="1" dirty="0">
              <a:latin typeface="+mn-lt"/>
            </a:endParaRPr>
          </a:p>
          <a:p>
            <a:pPr marL="0" indent="0" rtl="0">
              <a:buNone/>
            </a:pPr>
            <a:endParaRPr lang="en-GB" sz="2000" b="1" dirty="0">
              <a:latin typeface="+mn-lt"/>
            </a:endParaRPr>
          </a:p>
          <a:p>
            <a:pPr marL="0" indent="0" rtl="0">
              <a:buNone/>
            </a:pPr>
            <a:r>
              <a:rPr lang="en-GB" sz="2600" b="1" dirty="0">
                <a:latin typeface="+mn-lt"/>
              </a:rPr>
              <a:t>A county in England, United Kingdom.</a:t>
            </a:r>
          </a:p>
        </p:txBody>
      </p:sp>
      <p:pic>
        <p:nvPicPr>
          <p:cNvPr id="1026" name="Picture 2" descr="Online Maps: Map of England with Counties">
            <a:extLst>
              <a:ext uri="{FF2B5EF4-FFF2-40B4-BE49-F238E27FC236}">
                <a16:creationId xmlns:a16="http://schemas.microsoft.com/office/drawing/2014/main" id="{2DDBEED2-631A-0A79-D1F5-727213A33BF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9437" r="2" b="2"/>
          <a:stretch/>
        </p:blipFill>
        <p:spPr bwMode="auto">
          <a:xfrm>
            <a:off x="6096000" y="10"/>
            <a:ext cx="6095999" cy="6857990"/>
          </a:xfrm>
          <a:prstGeom prst="rect">
            <a:avLst/>
          </a:prstGeom>
          <a:noFill/>
          <a:extLst>
            <a:ext uri="{909E8E84-426E-40DD-AFC4-6F175D3DCCD1}">
              <a14:hiddenFill xmlns:a14="http://schemas.microsoft.com/office/drawing/2010/main">
                <a:solidFill>
                  <a:srgbClr val="FFFFFF"/>
                </a:solidFill>
              </a14:hiddenFill>
            </a:ext>
          </a:extLst>
        </p:spPr>
      </p:pic>
      <p:sp>
        <p:nvSpPr>
          <p:cNvPr id="1031" name="Rectangle 1030">
            <a:extLst>
              <a:ext uri="{FF2B5EF4-FFF2-40B4-BE49-F238E27FC236}">
                <a16:creationId xmlns:a16="http://schemas.microsoft.com/office/drawing/2014/main" id="{AE3A741D-C19B-960A-5803-1C58871478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8369424" y="3028872"/>
            <a:ext cx="1559464" cy="6106313"/>
          </a:xfrm>
          <a:prstGeom prst="rect">
            <a:avLst/>
          </a:prstGeom>
          <a:gradFill>
            <a:gsLst>
              <a:gs pos="0">
                <a:schemeClr val="accent5">
                  <a:alpha val="77000"/>
                </a:schemeClr>
              </a:gs>
              <a:gs pos="57000">
                <a:schemeClr val="accent5">
                  <a:lumMod val="60000"/>
                  <a:lumOff val="40000"/>
                  <a:alpha val="0"/>
                </a:schemeClr>
              </a:gs>
            </a:gsLst>
            <a:lin ang="11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3" name="Rectangle 1032">
            <a:extLst>
              <a:ext uri="{FF2B5EF4-FFF2-40B4-BE49-F238E27FC236}">
                <a16:creationId xmlns:a16="http://schemas.microsoft.com/office/drawing/2014/main" id="{9C3A50E9-9119-7BC3-083B-2D84CCC78E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15441" y="-3760"/>
            <a:ext cx="2176557" cy="6857999"/>
          </a:xfrm>
          <a:prstGeom prst="rect">
            <a:avLst/>
          </a:prstGeom>
          <a:gradFill flip="none" rotWithShape="1">
            <a:gsLst>
              <a:gs pos="0">
                <a:schemeClr val="accent2"/>
              </a:gs>
              <a:gs pos="40000">
                <a:schemeClr val="accent2">
                  <a:alpha val="0"/>
                </a:schemeClr>
              </a:gs>
            </a:gsLst>
            <a:lin ang="11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5" name="Rectangle 1034">
            <a:extLst>
              <a:ext uri="{FF2B5EF4-FFF2-40B4-BE49-F238E27FC236}">
                <a16:creationId xmlns:a16="http://schemas.microsoft.com/office/drawing/2014/main" id="{DC39DE25-0E4E-0AA7-0932-1D78C23727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6096000" y="5502302"/>
            <a:ext cx="6106314" cy="1359456"/>
          </a:xfrm>
          <a:prstGeom prst="rect">
            <a:avLst/>
          </a:prstGeom>
          <a:gradFill flip="none" rotWithShape="1">
            <a:gsLst>
              <a:gs pos="0">
                <a:schemeClr val="accent2">
                  <a:alpha val="89000"/>
                </a:schemeClr>
              </a:gs>
              <a:gs pos="38000">
                <a:schemeClr val="accent5">
                  <a:lumMod val="60000"/>
                  <a:lumOff val="40000"/>
                  <a:alpha val="0"/>
                </a:schemeClr>
              </a:gs>
            </a:gsLst>
            <a:lin ang="4200000" scaled="0"/>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1037" name="Rectangle 1036">
            <a:extLst>
              <a:ext uri="{FF2B5EF4-FFF2-40B4-BE49-F238E27FC236}">
                <a16:creationId xmlns:a16="http://schemas.microsoft.com/office/drawing/2014/main" id="{8D6EA299-0840-6DEA-E670-C49AEBC87E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9026892" y="2939627"/>
            <a:ext cx="3162908" cy="3914612"/>
          </a:xfrm>
          <a:prstGeom prst="rect">
            <a:avLst/>
          </a:prstGeom>
          <a:gradFill flip="none" rotWithShape="1">
            <a:gsLst>
              <a:gs pos="0">
                <a:schemeClr val="accent5">
                  <a:lumMod val="60000"/>
                  <a:lumOff val="40000"/>
                </a:schemeClr>
              </a:gs>
              <a:gs pos="51000">
                <a:schemeClr val="accent5">
                  <a:lumMod val="60000"/>
                  <a:lumOff val="40000"/>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mc:AlternateContent xmlns:mc="http://schemas.openxmlformats.org/markup-compatibility/2006" xmlns:p14="http://schemas.microsoft.com/office/powerpoint/2010/main">
        <mc:Choice Requires="p14">
          <p:contentPart p14:bwMode="auto" r:id="rId4">
            <p14:nvContentPartPr>
              <p14:cNvPr id="8" name="Ink 7">
                <a:extLst>
                  <a:ext uri="{FF2B5EF4-FFF2-40B4-BE49-F238E27FC236}">
                    <a16:creationId xmlns:a16="http://schemas.microsoft.com/office/drawing/2014/main" id="{D5689914-F86A-6333-7588-15004BA7D2DB}"/>
                  </a:ext>
                </a:extLst>
              </p14:cNvPr>
              <p14:cNvContentPartPr/>
              <p14:nvPr/>
            </p14:nvContentPartPr>
            <p14:xfrm>
              <a:off x="9394780" y="3860300"/>
              <a:ext cx="779760" cy="1120320"/>
            </p14:xfrm>
          </p:contentPart>
        </mc:Choice>
        <mc:Fallback xmlns="">
          <p:pic>
            <p:nvPicPr>
              <p:cNvPr id="8" name="Ink 7">
                <a:extLst>
                  <a:ext uri="{FF2B5EF4-FFF2-40B4-BE49-F238E27FC236}">
                    <a16:creationId xmlns:a16="http://schemas.microsoft.com/office/drawing/2014/main" id="{D5689914-F86A-6333-7588-15004BA7D2DB}"/>
                  </a:ext>
                </a:extLst>
              </p:cNvPr>
              <p:cNvPicPr/>
              <p:nvPr/>
            </p:nvPicPr>
            <p:blipFill>
              <a:blip r:embed="rId5"/>
              <a:stretch>
                <a:fillRect/>
              </a:stretch>
            </p:blipFill>
            <p:spPr>
              <a:xfrm>
                <a:off x="9341140" y="3752660"/>
                <a:ext cx="887400" cy="1335960"/>
              </a:xfrm>
              <a:prstGeom prst="rect">
                <a:avLst/>
              </a:prstGeom>
            </p:spPr>
          </p:pic>
        </mc:Fallback>
      </mc:AlternateContent>
    </p:spTree>
    <p:extLst>
      <p:ext uri="{BB962C8B-B14F-4D97-AF65-F5344CB8AC3E}">
        <p14:creationId xmlns:p14="http://schemas.microsoft.com/office/powerpoint/2010/main" val="743866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872F50-64EA-8B75-B521-B9C7CCB8568A}"/>
              </a:ext>
            </a:extLst>
          </p:cNvPr>
          <p:cNvSpPr>
            <a:spLocks noGrp="1"/>
          </p:cNvSpPr>
          <p:nvPr>
            <p:ph type="title"/>
          </p:nvPr>
        </p:nvSpPr>
        <p:spPr>
          <a:xfrm>
            <a:off x="385714" y="431112"/>
            <a:ext cx="9630483" cy="1325563"/>
          </a:xfrm>
        </p:spPr>
        <p:txBody>
          <a:bodyPr>
            <a:normAutofit/>
          </a:bodyPr>
          <a:lstStyle/>
          <a:p>
            <a:pPr algn="ctr"/>
            <a:r>
              <a:rPr lang="en-GB" sz="5400" dirty="0">
                <a:solidFill>
                  <a:srgbClr val="0070C0"/>
                </a:solidFill>
                <a:latin typeface="+mn-lt"/>
              </a:rPr>
              <a:t>Benefits of the remote offer</a:t>
            </a:r>
          </a:p>
        </p:txBody>
      </p:sp>
      <p:sp>
        <p:nvSpPr>
          <p:cNvPr id="3" name="Content Placeholder 2">
            <a:extLst>
              <a:ext uri="{FF2B5EF4-FFF2-40B4-BE49-F238E27FC236}">
                <a16:creationId xmlns:a16="http://schemas.microsoft.com/office/drawing/2014/main" id="{03AEE574-1190-00A5-8D2D-7D3F38A8797A}"/>
              </a:ext>
            </a:extLst>
          </p:cNvPr>
          <p:cNvSpPr>
            <a:spLocks noGrp="1"/>
          </p:cNvSpPr>
          <p:nvPr>
            <p:ph idx="1"/>
          </p:nvPr>
        </p:nvSpPr>
        <p:spPr/>
        <p:txBody>
          <a:bodyPr>
            <a:normAutofit/>
          </a:bodyPr>
          <a:lstStyle/>
          <a:p>
            <a:pPr marL="0" indent="0" rtl="0">
              <a:buNone/>
            </a:pPr>
            <a:endParaRPr lang="en-GB" b="1" dirty="0">
              <a:latin typeface="+mn-lt"/>
            </a:endParaRPr>
          </a:p>
          <a:p>
            <a:r>
              <a:rPr lang="en-GB" dirty="0">
                <a:latin typeface="+mn-lt"/>
              </a:rPr>
              <a:t>Limited parking available at our clinics.</a:t>
            </a:r>
          </a:p>
          <a:p>
            <a:r>
              <a:rPr lang="en-GB" dirty="0">
                <a:latin typeface="+mn-lt"/>
              </a:rPr>
              <a:t>Travel time for families.</a:t>
            </a:r>
          </a:p>
          <a:p>
            <a:r>
              <a:rPr lang="en-GB" dirty="0">
                <a:latin typeface="+mn-lt"/>
              </a:rPr>
              <a:t>Reach families that don’t have access to a car or afford travel.</a:t>
            </a:r>
          </a:p>
          <a:p>
            <a:r>
              <a:rPr lang="en-GB" dirty="0">
                <a:latin typeface="+mn-lt"/>
              </a:rPr>
              <a:t>Parents anxiety.</a:t>
            </a:r>
          </a:p>
          <a:p>
            <a:r>
              <a:rPr lang="en-GB" dirty="0">
                <a:latin typeface="+mn-lt"/>
              </a:rPr>
              <a:t>Appointment times can be more family centred, child not there. </a:t>
            </a:r>
          </a:p>
          <a:p>
            <a:r>
              <a:rPr lang="en-GB" dirty="0">
                <a:latin typeface="+mn-lt"/>
              </a:rPr>
              <a:t>Began during Covid initially therefore this was an essential element.</a:t>
            </a:r>
          </a:p>
          <a:p>
            <a:pPr marL="0" indent="0" rtl="0">
              <a:buNone/>
            </a:pPr>
            <a:endParaRPr lang="en-GB" b="1" dirty="0">
              <a:latin typeface="+mn-lt"/>
            </a:endParaRPr>
          </a:p>
          <a:p>
            <a:pPr marL="0" indent="0" rtl="0">
              <a:buNone/>
            </a:pPr>
            <a:endParaRPr lang="en-GB" b="1" dirty="0">
              <a:latin typeface="+mn-lt"/>
            </a:endParaRPr>
          </a:p>
          <a:p>
            <a:pPr marL="0" indent="0" rtl="0">
              <a:buNone/>
            </a:pPr>
            <a:endParaRPr lang="en-GB" b="1" dirty="0">
              <a:latin typeface="+mn-lt"/>
            </a:endParaRPr>
          </a:p>
          <a:p>
            <a:pPr marL="0" indent="0" rtl="0">
              <a:buNone/>
            </a:pPr>
            <a:endParaRPr lang="en-GB" b="1" dirty="0">
              <a:latin typeface="+mn-lt"/>
            </a:endParaRPr>
          </a:p>
          <a:p>
            <a:pPr marL="0" indent="0" rtl="0">
              <a:buNone/>
            </a:pPr>
            <a:endParaRPr lang="en-GB" b="1" dirty="0">
              <a:latin typeface="+mn-lt"/>
            </a:endParaRPr>
          </a:p>
        </p:txBody>
      </p:sp>
    </p:spTree>
    <p:extLst>
      <p:ext uri="{BB962C8B-B14F-4D97-AF65-F5344CB8AC3E}">
        <p14:creationId xmlns:p14="http://schemas.microsoft.com/office/powerpoint/2010/main" val="7467256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872F50-64EA-8B75-B521-B9C7CCB8568A}"/>
              </a:ext>
            </a:extLst>
          </p:cNvPr>
          <p:cNvSpPr>
            <a:spLocks noGrp="1"/>
          </p:cNvSpPr>
          <p:nvPr>
            <p:ph type="title"/>
          </p:nvPr>
        </p:nvSpPr>
        <p:spPr>
          <a:xfrm>
            <a:off x="385714" y="431112"/>
            <a:ext cx="9630483" cy="1325563"/>
          </a:xfrm>
        </p:spPr>
        <p:txBody>
          <a:bodyPr>
            <a:normAutofit/>
          </a:bodyPr>
          <a:lstStyle/>
          <a:p>
            <a:pPr algn="ctr"/>
            <a:r>
              <a:rPr lang="en-GB" sz="5400" dirty="0">
                <a:solidFill>
                  <a:srgbClr val="0070C0"/>
                </a:solidFill>
                <a:latin typeface="+mn-lt"/>
              </a:rPr>
              <a:t>Key benefit of the remote offer</a:t>
            </a:r>
          </a:p>
        </p:txBody>
      </p:sp>
      <p:sp>
        <p:nvSpPr>
          <p:cNvPr id="3" name="Content Placeholder 2">
            <a:extLst>
              <a:ext uri="{FF2B5EF4-FFF2-40B4-BE49-F238E27FC236}">
                <a16:creationId xmlns:a16="http://schemas.microsoft.com/office/drawing/2014/main" id="{03AEE574-1190-00A5-8D2D-7D3F38A8797A}"/>
              </a:ext>
            </a:extLst>
          </p:cNvPr>
          <p:cNvSpPr>
            <a:spLocks noGrp="1"/>
          </p:cNvSpPr>
          <p:nvPr>
            <p:ph idx="1"/>
          </p:nvPr>
        </p:nvSpPr>
        <p:spPr/>
        <p:txBody>
          <a:bodyPr>
            <a:normAutofit fontScale="92500" lnSpcReduction="20000"/>
          </a:bodyPr>
          <a:lstStyle/>
          <a:p>
            <a:pPr marL="0" indent="0" rtl="0">
              <a:buNone/>
            </a:pPr>
            <a:endParaRPr lang="en-GB" b="1" dirty="0">
              <a:latin typeface="+mn-lt"/>
            </a:endParaRPr>
          </a:p>
          <a:p>
            <a:pPr marL="0" indent="0">
              <a:buNone/>
            </a:pPr>
            <a:r>
              <a:rPr lang="en-GB" sz="4000" b="1" dirty="0">
                <a:latin typeface="+mj-lt"/>
              </a:rPr>
              <a:t>Natural videos of anything and everything :</a:t>
            </a:r>
          </a:p>
          <a:p>
            <a:pPr marL="0" indent="0">
              <a:buNone/>
            </a:pPr>
            <a:endParaRPr lang="en-GB" sz="4000" dirty="0">
              <a:latin typeface="+mj-lt"/>
            </a:endParaRPr>
          </a:p>
          <a:p>
            <a:r>
              <a:rPr lang="en-GB" sz="4000" dirty="0">
                <a:latin typeface="+mj-lt"/>
              </a:rPr>
              <a:t>all parts of their day </a:t>
            </a:r>
          </a:p>
          <a:p>
            <a:r>
              <a:rPr lang="en-GB" sz="4000" dirty="0">
                <a:latin typeface="+mj-lt"/>
              </a:rPr>
              <a:t>bath </a:t>
            </a:r>
          </a:p>
          <a:p>
            <a:r>
              <a:rPr lang="en-GB" sz="4000" dirty="0">
                <a:latin typeface="+mj-lt"/>
              </a:rPr>
              <a:t>park </a:t>
            </a:r>
          </a:p>
          <a:p>
            <a:r>
              <a:rPr lang="en-GB" sz="4000" dirty="0">
                <a:latin typeface="+mj-lt"/>
              </a:rPr>
              <a:t>within their everyday routine</a:t>
            </a:r>
          </a:p>
          <a:p>
            <a:r>
              <a:rPr lang="en-GB" sz="4000" dirty="0">
                <a:latin typeface="+mj-lt"/>
              </a:rPr>
              <a:t>no barriers to generalising</a:t>
            </a:r>
          </a:p>
          <a:p>
            <a:pPr marL="0" indent="0" rtl="0">
              <a:buNone/>
            </a:pPr>
            <a:endParaRPr lang="en-GB" b="1" dirty="0">
              <a:latin typeface="+mn-lt"/>
            </a:endParaRPr>
          </a:p>
          <a:p>
            <a:pPr marL="0" indent="0" rtl="0">
              <a:buNone/>
            </a:pPr>
            <a:endParaRPr lang="en-GB" b="1" dirty="0">
              <a:latin typeface="+mn-lt"/>
            </a:endParaRPr>
          </a:p>
          <a:p>
            <a:pPr marL="0" indent="0" rtl="0">
              <a:buNone/>
            </a:pPr>
            <a:endParaRPr lang="en-GB" b="1" dirty="0">
              <a:latin typeface="+mn-lt"/>
            </a:endParaRPr>
          </a:p>
          <a:p>
            <a:pPr marL="0" indent="0" rtl="0">
              <a:buNone/>
            </a:pPr>
            <a:endParaRPr lang="en-GB" b="1" dirty="0">
              <a:latin typeface="+mn-lt"/>
            </a:endParaRPr>
          </a:p>
        </p:txBody>
      </p:sp>
    </p:spTree>
    <p:extLst>
      <p:ext uri="{BB962C8B-B14F-4D97-AF65-F5344CB8AC3E}">
        <p14:creationId xmlns:p14="http://schemas.microsoft.com/office/powerpoint/2010/main" val="17175246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4D8BAA-3A44-8519-D21C-768BD2BA375F}"/>
              </a:ext>
            </a:extLst>
          </p:cNvPr>
          <p:cNvSpPr>
            <a:spLocks noGrp="1"/>
          </p:cNvSpPr>
          <p:nvPr>
            <p:ph type="title"/>
          </p:nvPr>
        </p:nvSpPr>
        <p:spPr>
          <a:xfrm>
            <a:off x="453733" y="370327"/>
            <a:ext cx="10515600" cy="1325563"/>
          </a:xfrm>
        </p:spPr>
        <p:txBody>
          <a:bodyPr>
            <a:normAutofit/>
          </a:bodyPr>
          <a:lstStyle/>
          <a:p>
            <a:r>
              <a:rPr lang="en-GB" sz="5400" dirty="0">
                <a:latin typeface="+mn-lt"/>
              </a:rPr>
              <a:t>    </a:t>
            </a:r>
            <a:r>
              <a:rPr lang="en-GB" sz="5400" dirty="0">
                <a:solidFill>
                  <a:srgbClr val="0070C0"/>
                </a:solidFill>
                <a:latin typeface="+mn-lt"/>
              </a:rPr>
              <a:t>How we deliver</a:t>
            </a:r>
          </a:p>
        </p:txBody>
      </p:sp>
      <p:sp>
        <p:nvSpPr>
          <p:cNvPr id="3" name="Content Placeholder 2">
            <a:extLst>
              <a:ext uri="{FF2B5EF4-FFF2-40B4-BE49-F238E27FC236}">
                <a16:creationId xmlns:a16="http://schemas.microsoft.com/office/drawing/2014/main" id="{21227098-B4FF-0C32-0181-94300D0DCC40}"/>
              </a:ext>
            </a:extLst>
          </p:cNvPr>
          <p:cNvSpPr>
            <a:spLocks noGrp="1"/>
          </p:cNvSpPr>
          <p:nvPr>
            <p:ph idx="1"/>
          </p:nvPr>
        </p:nvSpPr>
        <p:spPr>
          <a:xfrm>
            <a:off x="453733" y="1740866"/>
            <a:ext cx="10515600" cy="4667250"/>
          </a:xfrm>
        </p:spPr>
        <p:txBody>
          <a:bodyPr>
            <a:normAutofit/>
          </a:bodyPr>
          <a:lstStyle/>
          <a:p>
            <a:r>
              <a:rPr lang="en-GB" dirty="0"/>
              <a:t>Mostly a remote offer. Parents record their own videos and upload to google drive and then share to our NHS email address. </a:t>
            </a:r>
          </a:p>
          <a:p>
            <a:r>
              <a:rPr lang="en-GB" dirty="0"/>
              <a:t>Meet over Microsoft Teams</a:t>
            </a:r>
          </a:p>
          <a:p>
            <a:r>
              <a:rPr lang="en-GB" dirty="0"/>
              <a:t>We begin with 6 PACT sessions. </a:t>
            </a:r>
          </a:p>
          <a:p>
            <a:pPr marL="0" indent="0">
              <a:buNone/>
            </a:pPr>
            <a:endParaRPr lang="en-GB" dirty="0"/>
          </a:p>
        </p:txBody>
      </p:sp>
    </p:spTree>
    <p:extLst>
      <p:ext uri="{BB962C8B-B14F-4D97-AF65-F5344CB8AC3E}">
        <p14:creationId xmlns:p14="http://schemas.microsoft.com/office/powerpoint/2010/main" val="36243594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4D8BAA-3A44-8519-D21C-768BD2BA375F}"/>
              </a:ext>
            </a:extLst>
          </p:cNvPr>
          <p:cNvSpPr>
            <a:spLocks noGrp="1"/>
          </p:cNvSpPr>
          <p:nvPr>
            <p:ph type="title"/>
          </p:nvPr>
        </p:nvSpPr>
        <p:spPr>
          <a:xfrm>
            <a:off x="453733" y="370327"/>
            <a:ext cx="10515600" cy="1325563"/>
          </a:xfrm>
        </p:spPr>
        <p:txBody>
          <a:bodyPr>
            <a:normAutofit/>
          </a:bodyPr>
          <a:lstStyle/>
          <a:p>
            <a:r>
              <a:rPr lang="en-GB" sz="5400" dirty="0">
                <a:latin typeface="+mn-lt"/>
              </a:rPr>
              <a:t>    </a:t>
            </a:r>
            <a:r>
              <a:rPr lang="en-GB" sz="5400" dirty="0">
                <a:solidFill>
                  <a:srgbClr val="0070C0"/>
                </a:solidFill>
                <a:latin typeface="+mn-lt"/>
              </a:rPr>
              <a:t>Flexible offer</a:t>
            </a:r>
          </a:p>
        </p:txBody>
      </p:sp>
      <p:sp>
        <p:nvSpPr>
          <p:cNvPr id="3" name="Content Placeholder 2">
            <a:extLst>
              <a:ext uri="{FF2B5EF4-FFF2-40B4-BE49-F238E27FC236}">
                <a16:creationId xmlns:a16="http://schemas.microsoft.com/office/drawing/2014/main" id="{21227098-B4FF-0C32-0181-94300D0DCC40}"/>
              </a:ext>
            </a:extLst>
          </p:cNvPr>
          <p:cNvSpPr>
            <a:spLocks noGrp="1"/>
          </p:cNvSpPr>
          <p:nvPr>
            <p:ph idx="1"/>
          </p:nvPr>
        </p:nvSpPr>
        <p:spPr>
          <a:xfrm>
            <a:off x="453733" y="1740866"/>
            <a:ext cx="10515600" cy="4667250"/>
          </a:xfrm>
        </p:spPr>
        <p:txBody>
          <a:bodyPr>
            <a:normAutofit/>
          </a:bodyPr>
          <a:lstStyle/>
          <a:p>
            <a:pPr marL="0" indent="0">
              <a:buNone/>
            </a:pPr>
            <a:r>
              <a:rPr lang="en-GB" b="1" dirty="0"/>
              <a:t>Meeting the family’s needs whatever that looks like :-</a:t>
            </a:r>
          </a:p>
          <a:p>
            <a:r>
              <a:rPr lang="en-GB" dirty="0"/>
              <a:t>Microsoft teams (remote offer)</a:t>
            </a:r>
          </a:p>
          <a:p>
            <a:r>
              <a:rPr lang="en-GB" dirty="0"/>
              <a:t>Home visits </a:t>
            </a:r>
          </a:p>
          <a:p>
            <a:r>
              <a:rPr lang="en-GB" dirty="0"/>
              <a:t>Clinic sessions</a:t>
            </a:r>
          </a:p>
          <a:p>
            <a:r>
              <a:rPr lang="en-GB" dirty="0"/>
              <a:t>Translators</a:t>
            </a:r>
          </a:p>
          <a:p>
            <a:r>
              <a:rPr lang="en-GB" dirty="0"/>
              <a:t>PACT in setting if family not able to engage at the current time.</a:t>
            </a:r>
          </a:p>
          <a:p>
            <a:pPr marL="0" indent="0">
              <a:buNone/>
            </a:pPr>
            <a:r>
              <a:rPr lang="en-GB" b="1" dirty="0"/>
              <a:t>Always thinking about what might work best for the parent(s) and the child.</a:t>
            </a:r>
          </a:p>
          <a:p>
            <a:pPr marL="0" indent="0">
              <a:buNone/>
            </a:pPr>
            <a:r>
              <a:rPr lang="en-GB" dirty="0"/>
              <a:t> </a:t>
            </a:r>
          </a:p>
          <a:p>
            <a:endParaRPr lang="en-GB" dirty="0"/>
          </a:p>
          <a:p>
            <a:endParaRPr lang="en-GB" dirty="0"/>
          </a:p>
        </p:txBody>
      </p:sp>
    </p:spTree>
    <p:extLst>
      <p:ext uri="{BB962C8B-B14F-4D97-AF65-F5344CB8AC3E}">
        <p14:creationId xmlns:p14="http://schemas.microsoft.com/office/powerpoint/2010/main" val="8626964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4D8BAA-3A44-8519-D21C-768BD2BA375F}"/>
              </a:ext>
            </a:extLst>
          </p:cNvPr>
          <p:cNvSpPr>
            <a:spLocks noGrp="1"/>
          </p:cNvSpPr>
          <p:nvPr>
            <p:ph type="title"/>
          </p:nvPr>
        </p:nvSpPr>
        <p:spPr>
          <a:xfrm>
            <a:off x="453733" y="370327"/>
            <a:ext cx="10515600" cy="1325563"/>
          </a:xfrm>
        </p:spPr>
        <p:txBody>
          <a:bodyPr>
            <a:normAutofit/>
          </a:bodyPr>
          <a:lstStyle/>
          <a:p>
            <a:r>
              <a:rPr lang="en-GB" sz="5400" dirty="0">
                <a:latin typeface="+mn-lt"/>
              </a:rPr>
              <a:t>    </a:t>
            </a:r>
            <a:r>
              <a:rPr lang="en-GB" sz="5400" dirty="0">
                <a:solidFill>
                  <a:srgbClr val="0070C0"/>
                </a:solidFill>
                <a:latin typeface="+mn-lt"/>
              </a:rPr>
              <a:t>Some challenges</a:t>
            </a:r>
          </a:p>
        </p:txBody>
      </p:sp>
      <p:sp>
        <p:nvSpPr>
          <p:cNvPr id="3" name="Content Placeholder 2">
            <a:extLst>
              <a:ext uri="{FF2B5EF4-FFF2-40B4-BE49-F238E27FC236}">
                <a16:creationId xmlns:a16="http://schemas.microsoft.com/office/drawing/2014/main" id="{21227098-B4FF-0C32-0181-94300D0DCC40}"/>
              </a:ext>
            </a:extLst>
          </p:cNvPr>
          <p:cNvSpPr>
            <a:spLocks noGrp="1"/>
          </p:cNvSpPr>
          <p:nvPr>
            <p:ph idx="1"/>
          </p:nvPr>
        </p:nvSpPr>
        <p:spPr>
          <a:xfrm>
            <a:off x="453733" y="1740866"/>
            <a:ext cx="10515600" cy="4667250"/>
          </a:xfrm>
        </p:spPr>
        <p:txBody>
          <a:bodyPr>
            <a:normAutofit/>
          </a:bodyPr>
          <a:lstStyle/>
          <a:p>
            <a:r>
              <a:rPr lang="en-GB" dirty="0"/>
              <a:t>Difficulty uploading videos if WIFI is weaker or no access to WIFI. </a:t>
            </a:r>
          </a:p>
          <a:p>
            <a:r>
              <a:rPr lang="en-GB" dirty="0"/>
              <a:t>Difficulties recording when the little person is very keen on getting hold of the parent’s phone. </a:t>
            </a:r>
          </a:p>
          <a:p>
            <a:r>
              <a:rPr lang="en-GB" dirty="0"/>
              <a:t>Currently holding a long wait list and working toward reaching families sooner.</a:t>
            </a:r>
          </a:p>
          <a:p>
            <a:endParaRPr lang="en-GB" dirty="0"/>
          </a:p>
        </p:txBody>
      </p:sp>
    </p:spTree>
    <p:extLst>
      <p:ext uri="{BB962C8B-B14F-4D97-AF65-F5344CB8AC3E}">
        <p14:creationId xmlns:p14="http://schemas.microsoft.com/office/powerpoint/2010/main" val="231543040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4D8BAA-3A44-8519-D21C-768BD2BA375F}"/>
              </a:ext>
            </a:extLst>
          </p:cNvPr>
          <p:cNvSpPr>
            <a:spLocks noGrp="1"/>
          </p:cNvSpPr>
          <p:nvPr>
            <p:ph type="title"/>
          </p:nvPr>
        </p:nvSpPr>
        <p:spPr>
          <a:xfrm>
            <a:off x="453733" y="370327"/>
            <a:ext cx="10515600" cy="1325563"/>
          </a:xfrm>
        </p:spPr>
        <p:txBody>
          <a:bodyPr>
            <a:normAutofit/>
          </a:bodyPr>
          <a:lstStyle/>
          <a:p>
            <a:r>
              <a:rPr lang="en-GB" sz="5400" dirty="0">
                <a:latin typeface="+mn-lt"/>
              </a:rPr>
              <a:t>    </a:t>
            </a:r>
            <a:r>
              <a:rPr lang="en-GB" sz="5400" dirty="0">
                <a:solidFill>
                  <a:srgbClr val="0070C0"/>
                </a:solidFill>
                <a:latin typeface="+mn-lt"/>
              </a:rPr>
              <a:t>Outcomes from 6 sessions</a:t>
            </a:r>
          </a:p>
        </p:txBody>
      </p:sp>
      <p:sp>
        <p:nvSpPr>
          <p:cNvPr id="3" name="Content Placeholder 2">
            <a:extLst>
              <a:ext uri="{FF2B5EF4-FFF2-40B4-BE49-F238E27FC236}">
                <a16:creationId xmlns:a16="http://schemas.microsoft.com/office/drawing/2014/main" id="{21227098-B4FF-0C32-0181-94300D0DCC40}"/>
              </a:ext>
            </a:extLst>
          </p:cNvPr>
          <p:cNvSpPr>
            <a:spLocks noGrp="1"/>
          </p:cNvSpPr>
          <p:nvPr>
            <p:ph idx="1"/>
          </p:nvPr>
        </p:nvSpPr>
        <p:spPr>
          <a:xfrm>
            <a:off x="453733" y="1740866"/>
            <a:ext cx="10515600" cy="4667250"/>
          </a:xfrm>
        </p:spPr>
        <p:txBody>
          <a:bodyPr>
            <a:normAutofit fontScale="92500" lnSpcReduction="20000"/>
          </a:bodyPr>
          <a:lstStyle/>
          <a:p>
            <a:pPr marL="0" indent="0">
              <a:buNone/>
            </a:pPr>
            <a:r>
              <a:rPr lang="en-GB" dirty="0">
                <a:latin typeface="+mj-lt"/>
              </a:rPr>
              <a:t>After 6 PACT sessions we typically see the following outcomes and parent report on these outcomes :-</a:t>
            </a:r>
          </a:p>
          <a:p>
            <a:r>
              <a:rPr lang="en-GB" dirty="0">
                <a:latin typeface="+mj-lt"/>
              </a:rPr>
              <a:t>A significant shift in well-being (both child and parent). </a:t>
            </a:r>
          </a:p>
          <a:p>
            <a:r>
              <a:rPr lang="en-GB" dirty="0">
                <a:latin typeface="+mj-lt"/>
              </a:rPr>
              <a:t>The child is seeking more moments of shared attention from the parent and choosing to stay longer within these interactions.</a:t>
            </a:r>
          </a:p>
          <a:p>
            <a:r>
              <a:rPr lang="en-GB" dirty="0">
                <a:latin typeface="+mj-lt"/>
              </a:rPr>
              <a:t>The child is initiating communication more.</a:t>
            </a:r>
          </a:p>
          <a:p>
            <a:r>
              <a:rPr lang="en-GB" dirty="0">
                <a:latin typeface="+mj-lt"/>
              </a:rPr>
              <a:t>The child is showing more understanding and awareness of the world around them. </a:t>
            </a:r>
          </a:p>
          <a:p>
            <a:r>
              <a:rPr lang="en-GB" dirty="0">
                <a:latin typeface="+mj-lt"/>
              </a:rPr>
              <a:t>Parents find it easier to understand their child’s communication. </a:t>
            </a:r>
          </a:p>
          <a:p>
            <a:r>
              <a:rPr lang="en-GB" dirty="0">
                <a:latin typeface="+mj-lt"/>
              </a:rPr>
              <a:t>Life within the family has become a little easier. </a:t>
            </a:r>
          </a:p>
          <a:p>
            <a:r>
              <a:rPr lang="en-GB" dirty="0">
                <a:latin typeface="+mj-lt"/>
              </a:rPr>
              <a:t>A shift in play, little person more curious, exploring more.</a:t>
            </a:r>
          </a:p>
          <a:p>
            <a:pPr marL="0" indent="0">
              <a:buNone/>
            </a:pPr>
            <a:r>
              <a:rPr lang="en-GB" b="1" dirty="0">
                <a:latin typeface="+mj-lt"/>
              </a:rPr>
              <a:t>Continuing PACT if needed up to 12 sessions.</a:t>
            </a:r>
          </a:p>
          <a:p>
            <a:pPr marL="0" indent="0">
              <a:buNone/>
            </a:pPr>
            <a:endParaRPr lang="en-GB" dirty="0">
              <a:latin typeface="+mj-lt"/>
            </a:endParaRPr>
          </a:p>
          <a:p>
            <a:endParaRPr lang="en-GB" dirty="0"/>
          </a:p>
        </p:txBody>
      </p:sp>
    </p:spTree>
    <p:extLst>
      <p:ext uri="{BB962C8B-B14F-4D97-AF65-F5344CB8AC3E}">
        <p14:creationId xmlns:p14="http://schemas.microsoft.com/office/powerpoint/2010/main" val="38342970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4D8BAA-3A44-8519-D21C-768BD2BA375F}"/>
              </a:ext>
            </a:extLst>
          </p:cNvPr>
          <p:cNvSpPr>
            <a:spLocks noGrp="1"/>
          </p:cNvSpPr>
          <p:nvPr>
            <p:ph type="title"/>
          </p:nvPr>
        </p:nvSpPr>
        <p:spPr>
          <a:xfrm>
            <a:off x="453733" y="370327"/>
            <a:ext cx="10515600" cy="1325563"/>
          </a:xfrm>
        </p:spPr>
        <p:txBody>
          <a:bodyPr>
            <a:normAutofit fontScale="90000"/>
          </a:bodyPr>
          <a:lstStyle/>
          <a:p>
            <a:r>
              <a:rPr lang="en-GB" sz="5400" dirty="0">
                <a:latin typeface="+mn-lt"/>
              </a:rPr>
              <a:t>    </a:t>
            </a:r>
            <a:r>
              <a:rPr lang="en-GB" sz="5400" dirty="0">
                <a:solidFill>
                  <a:srgbClr val="0070C0"/>
                </a:solidFill>
                <a:latin typeface="+mn-lt"/>
              </a:rPr>
              <a:t>Our social communication pathway</a:t>
            </a:r>
          </a:p>
        </p:txBody>
      </p:sp>
      <p:sp>
        <p:nvSpPr>
          <p:cNvPr id="3" name="Content Placeholder 2">
            <a:extLst>
              <a:ext uri="{FF2B5EF4-FFF2-40B4-BE49-F238E27FC236}">
                <a16:creationId xmlns:a16="http://schemas.microsoft.com/office/drawing/2014/main" id="{21227098-B4FF-0C32-0181-94300D0DCC40}"/>
              </a:ext>
            </a:extLst>
          </p:cNvPr>
          <p:cNvSpPr>
            <a:spLocks noGrp="1"/>
          </p:cNvSpPr>
          <p:nvPr>
            <p:ph idx="1"/>
          </p:nvPr>
        </p:nvSpPr>
        <p:spPr>
          <a:xfrm>
            <a:off x="453733" y="1740866"/>
            <a:ext cx="10515600" cy="4667250"/>
          </a:xfrm>
        </p:spPr>
        <p:txBody>
          <a:bodyPr>
            <a:normAutofit/>
          </a:bodyPr>
          <a:lstStyle/>
          <a:p>
            <a:r>
              <a:rPr lang="en-GB" dirty="0"/>
              <a:t>Referral</a:t>
            </a:r>
          </a:p>
          <a:p>
            <a:r>
              <a:rPr lang="en-GB" dirty="0"/>
              <a:t>Triage</a:t>
            </a:r>
          </a:p>
          <a:p>
            <a:r>
              <a:rPr lang="en-GB" dirty="0"/>
              <a:t>Parent workshop</a:t>
            </a:r>
          </a:p>
          <a:p>
            <a:r>
              <a:rPr lang="en-GB" dirty="0"/>
              <a:t>Follow up call</a:t>
            </a:r>
          </a:p>
          <a:p>
            <a:r>
              <a:rPr lang="en-GB" dirty="0"/>
              <a:t>Discussion with parents at this point and offer either PACT, May I Join You? in setting or an assessment in clinic. </a:t>
            </a:r>
          </a:p>
          <a:p>
            <a:endParaRPr lang="en-GB" dirty="0"/>
          </a:p>
          <a:p>
            <a:pPr marL="0" indent="0">
              <a:buNone/>
            </a:pPr>
            <a:r>
              <a:rPr lang="en-GB" dirty="0"/>
              <a:t>Children do not need a diagnosis of Autism or an EHCP to access our social communication pathway.</a:t>
            </a:r>
          </a:p>
          <a:p>
            <a:pPr marL="0" indent="0">
              <a:buNone/>
            </a:pPr>
            <a:endParaRPr lang="en-GB" dirty="0"/>
          </a:p>
        </p:txBody>
      </p:sp>
    </p:spTree>
    <p:extLst>
      <p:ext uri="{BB962C8B-B14F-4D97-AF65-F5344CB8AC3E}">
        <p14:creationId xmlns:p14="http://schemas.microsoft.com/office/powerpoint/2010/main" val="344906057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4D8BAA-3A44-8519-D21C-768BD2BA375F}"/>
              </a:ext>
            </a:extLst>
          </p:cNvPr>
          <p:cNvSpPr>
            <a:spLocks noGrp="1"/>
          </p:cNvSpPr>
          <p:nvPr>
            <p:ph type="title"/>
          </p:nvPr>
        </p:nvSpPr>
        <p:spPr>
          <a:xfrm>
            <a:off x="453733" y="370327"/>
            <a:ext cx="10515600" cy="1325563"/>
          </a:xfrm>
        </p:spPr>
        <p:txBody>
          <a:bodyPr>
            <a:normAutofit/>
          </a:bodyPr>
          <a:lstStyle/>
          <a:p>
            <a:r>
              <a:rPr lang="en-GB" sz="5400" dirty="0">
                <a:latin typeface="+mn-lt"/>
              </a:rPr>
              <a:t>    </a:t>
            </a:r>
            <a:r>
              <a:rPr lang="en-GB" sz="5400" dirty="0">
                <a:solidFill>
                  <a:srgbClr val="0070C0"/>
                </a:solidFill>
                <a:latin typeface="+mn-lt"/>
              </a:rPr>
              <a:t>Supervision</a:t>
            </a:r>
          </a:p>
        </p:txBody>
      </p:sp>
      <p:sp>
        <p:nvSpPr>
          <p:cNvPr id="3" name="Content Placeholder 2">
            <a:extLst>
              <a:ext uri="{FF2B5EF4-FFF2-40B4-BE49-F238E27FC236}">
                <a16:creationId xmlns:a16="http://schemas.microsoft.com/office/drawing/2014/main" id="{21227098-B4FF-0C32-0181-94300D0DCC40}"/>
              </a:ext>
            </a:extLst>
          </p:cNvPr>
          <p:cNvSpPr>
            <a:spLocks noGrp="1"/>
          </p:cNvSpPr>
          <p:nvPr>
            <p:ph idx="1"/>
          </p:nvPr>
        </p:nvSpPr>
        <p:spPr>
          <a:xfrm>
            <a:off x="453733" y="1740866"/>
            <a:ext cx="10515600" cy="4667250"/>
          </a:xfrm>
        </p:spPr>
        <p:txBody>
          <a:bodyPr>
            <a:normAutofit/>
          </a:bodyPr>
          <a:lstStyle/>
          <a:p>
            <a:pPr marL="0" indent="0">
              <a:buNone/>
            </a:pPr>
            <a:r>
              <a:rPr lang="en-GB" dirty="0"/>
              <a:t>Being mindful of having sufficient clinical supervision and support in place. </a:t>
            </a:r>
          </a:p>
          <a:p>
            <a:pPr marL="0" indent="0">
              <a:buNone/>
            </a:pPr>
            <a:endParaRPr lang="en-GB" dirty="0"/>
          </a:p>
          <a:p>
            <a:pPr marL="0" indent="0">
              <a:buNone/>
            </a:pPr>
            <a:r>
              <a:rPr lang="en-GB" dirty="0"/>
              <a:t>Both 1:1 supervision available whenever needed as well as more regular fortnightly supervision for SLTIs. </a:t>
            </a:r>
          </a:p>
          <a:p>
            <a:pPr marL="0" indent="0">
              <a:buNone/>
            </a:pPr>
            <a:endParaRPr lang="en-GB" dirty="0"/>
          </a:p>
          <a:p>
            <a:pPr marL="0" indent="0">
              <a:buNone/>
            </a:pPr>
            <a:r>
              <a:rPr lang="en-GB" dirty="0"/>
              <a:t>Group PACT clinical supervision also available every 4 weeks alternating days to ensure everyone can attend at least every 8 weeks. </a:t>
            </a:r>
          </a:p>
          <a:p>
            <a:endParaRPr lang="en-GB" dirty="0"/>
          </a:p>
        </p:txBody>
      </p:sp>
    </p:spTree>
    <p:extLst>
      <p:ext uri="{BB962C8B-B14F-4D97-AF65-F5344CB8AC3E}">
        <p14:creationId xmlns:p14="http://schemas.microsoft.com/office/powerpoint/2010/main" val="49814801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4D8BAA-3A44-8519-D21C-768BD2BA375F}"/>
              </a:ext>
            </a:extLst>
          </p:cNvPr>
          <p:cNvSpPr>
            <a:spLocks noGrp="1"/>
          </p:cNvSpPr>
          <p:nvPr>
            <p:ph type="title"/>
          </p:nvPr>
        </p:nvSpPr>
        <p:spPr>
          <a:xfrm>
            <a:off x="453733" y="370327"/>
            <a:ext cx="10515600" cy="1325563"/>
          </a:xfrm>
        </p:spPr>
        <p:txBody>
          <a:bodyPr>
            <a:normAutofit/>
          </a:bodyPr>
          <a:lstStyle/>
          <a:p>
            <a:r>
              <a:rPr lang="en-GB" sz="5400" dirty="0">
                <a:latin typeface="+mn-lt"/>
              </a:rPr>
              <a:t>    </a:t>
            </a:r>
            <a:r>
              <a:rPr lang="en-GB" sz="5400" dirty="0">
                <a:solidFill>
                  <a:srgbClr val="0070C0"/>
                </a:solidFill>
                <a:latin typeface="+mn-lt"/>
              </a:rPr>
              <a:t>Why we love PACT in the NHS</a:t>
            </a:r>
          </a:p>
        </p:txBody>
      </p:sp>
      <p:sp>
        <p:nvSpPr>
          <p:cNvPr id="3" name="Content Placeholder 2">
            <a:extLst>
              <a:ext uri="{FF2B5EF4-FFF2-40B4-BE49-F238E27FC236}">
                <a16:creationId xmlns:a16="http://schemas.microsoft.com/office/drawing/2014/main" id="{21227098-B4FF-0C32-0181-94300D0DCC40}"/>
              </a:ext>
            </a:extLst>
          </p:cNvPr>
          <p:cNvSpPr>
            <a:spLocks noGrp="1"/>
          </p:cNvSpPr>
          <p:nvPr>
            <p:ph idx="1"/>
          </p:nvPr>
        </p:nvSpPr>
        <p:spPr>
          <a:xfrm>
            <a:off x="453733" y="1740866"/>
            <a:ext cx="10515600" cy="4667250"/>
          </a:xfrm>
        </p:spPr>
        <p:txBody>
          <a:bodyPr>
            <a:normAutofit/>
          </a:bodyPr>
          <a:lstStyle/>
          <a:p>
            <a:r>
              <a:rPr lang="en-GB" b="1" dirty="0"/>
              <a:t>It works.</a:t>
            </a:r>
          </a:p>
          <a:p>
            <a:r>
              <a:rPr lang="en-GB" dirty="0"/>
              <a:t>You are working </a:t>
            </a:r>
            <a:r>
              <a:rPr lang="en-GB" b="1" dirty="0"/>
              <a:t>with</a:t>
            </a:r>
            <a:r>
              <a:rPr lang="en-GB" dirty="0"/>
              <a:t> the family.</a:t>
            </a:r>
          </a:p>
          <a:p>
            <a:r>
              <a:rPr lang="en-GB" dirty="0"/>
              <a:t>You are giving the family the knowledge and the skills </a:t>
            </a:r>
            <a:r>
              <a:rPr lang="en-GB" b="1" dirty="0"/>
              <a:t>forever</a:t>
            </a:r>
            <a:r>
              <a:rPr lang="en-GB" dirty="0"/>
              <a:t>.</a:t>
            </a:r>
          </a:p>
          <a:p>
            <a:r>
              <a:rPr lang="en-GB" dirty="0"/>
              <a:t>Creating a </a:t>
            </a:r>
            <a:r>
              <a:rPr lang="en-GB" b="1" dirty="0"/>
              <a:t>lasting change </a:t>
            </a:r>
            <a:r>
              <a:rPr lang="en-GB" dirty="0"/>
              <a:t>that can improve everyday life for not just the Autistic little person but their siblings and parents too. </a:t>
            </a:r>
          </a:p>
          <a:p>
            <a:endParaRPr lang="en-GB" dirty="0"/>
          </a:p>
          <a:p>
            <a:endParaRPr lang="en-GB" dirty="0"/>
          </a:p>
        </p:txBody>
      </p:sp>
    </p:spTree>
    <p:extLst>
      <p:ext uri="{BB962C8B-B14F-4D97-AF65-F5344CB8AC3E}">
        <p14:creationId xmlns:p14="http://schemas.microsoft.com/office/powerpoint/2010/main" val="149363590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4D8BAA-3A44-8519-D21C-768BD2BA375F}"/>
              </a:ext>
            </a:extLst>
          </p:cNvPr>
          <p:cNvSpPr>
            <a:spLocks noGrp="1"/>
          </p:cNvSpPr>
          <p:nvPr>
            <p:ph type="title"/>
          </p:nvPr>
        </p:nvSpPr>
        <p:spPr>
          <a:xfrm>
            <a:off x="453733" y="370327"/>
            <a:ext cx="10515600" cy="1325563"/>
          </a:xfrm>
        </p:spPr>
        <p:txBody>
          <a:bodyPr>
            <a:normAutofit/>
          </a:bodyPr>
          <a:lstStyle/>
          <a:p>
            <a:r>
              <a:rPr lang="en-GB" sz="5400" dirty="0">
                <a:latin typeface="+mn-lt"/>
              </a:rPr>
              <a:t>    </a:t>
            </a:r>
            <a:r>
              <a:rPr lang="en-GB" sz="5400" dirty="0">
                <a:solidFill>
                  <a:srgbClr val="0070C0"/>
                </a:solidFill>
                <a:latin typeface="+mn-lt"/>
              </a:rPr>
              <a:t>Why we love PACT in the NHS</a:t>
            </a:r>
          </a:p>
        </p:txBody>
      </p:sp>
      <p:sp>
        <p:nvSpPr>
          <p:cNvPr id="3" name="Content Placeholder 2">
            <a:extLst>
              <a:ext uri="{FF2B5EF4-FFF2-40B4-BE49-F238E27FC236}">
                <a16:creationId xmlns:a16="http://schemas.microsoft.com/office/drawing/2014/main" id="{21227098-B4FF-0C32-0181-94300D0DCC40}"/>
              </a:ext>
            </a:extLst>
          </p:cNvPr>
          <p:cNvSpPr>
            <a:spLocks noGrp="1"/>
          </p:cNvSpPr>
          <p:nvPr>
            <p:ph idx="1"/>
          </p:nvPr>
        </p:nvSpPr>
        <p:spPr>
          <a:xfrm>
            <a:off x="453733" y="1740866"/>
            <a:ext cx="10515600" cy="4667250"/>
          </a:xfrm>
        </p:spPr>
        <p:txBody>
          <a:bodyPr>
            <a:normAutofit/>
          </a:bodyPr>
          <a:lstStyle/>
          <a:p>
            <a:pPr marL="0" indent="0">
              <a:buNone/>
            </a:pPr>
            <a:endParaRPr lang="en-GB" dirty="0"/>
          </a:p>
          <a:p>
            <a:pPr marL="0" indent="0">
              <a:buNone/>
            </a:pPr>
            <a:r>
              <a:rPr lang="en-GB" i="1" dirty="0">
                <a:effectLst/>
                <a:ea typeface="Aptos" panose="020B0004020202020204" pitchFamily="34" charset="0"/>
              </a:rPr>
              <a:t>“There is nothing better than being able to deliver an intervention in the NHS that has such a positive impact for families in a relatively short space of time and is truly enjoyable to deliver whilst not impacting clinical time significantly (1-1.5 hours, once every two weeks, online, for 6 sessions). You quickly see and hear the little (or big!) changes to each family’s lives and empower the parents/carers as the experts. PACT really does make such a difference and it’s hard to put into words why you love delivering it until you have experienced it yourself.”</a:t>
            </a:r>
          </a:p>
          <a:p>
            <a:pPr marL="0" indent="0">
              <a:buNone/>
            </a:pPr>
            <a:endParaRPr lang="en-GB" i="1" dirty="0"/>
          </a:p>
          <a:p>
            <a:endParaRPr lang="en-GB" dirty="0"/>
          </a:p>
          <a:p>
            <a:pPr marL="0" indent="0">
              <a:buNone/>
            </a:pPr>
            <a:endParaRPr lang="en-GB" dirty="0"/>
          </a:p>
          <a:p>
            <a:endParaRPr lang="en-GB" dirty="0"/>
          </a:p>
          <a:p>
            <a:endParaRPr lang="en-GB" dirty="0"/>
          </a:p>
        </p:txBody>
      </p:sp>
    </p:spTree>
    <p:extLst>
      <p:ext uri="{BB962C8B-B14F-4D97-AF65-F5344CB8AC3E}">
        <p14:creationId xmlns:p14="http://schemas.microsoft.com/office/powerpoint/2010/main" val="78269053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4D8BAA-3A44-8519-D21C-768BD2BA375F}"/>
              </a:ext>
            </a:extLst>
          </p:cNvPr>
          <p:cNvSpPr>
            <a:spLocks noGrp="1"/>
          </p:cNvSpPr>
          <p:nvPr>
            <p:ph type="title"/>
          </p:nvPr>
        </p:nvSpPr>
        <p:spPr>
          <a:xfrm>
            <a:off x="453733" y="370327"/>
            <a:ext cx="10515600" cy="1325563"/>
          </a:xfrm>
        </p:spPr>
        <p:txBody>
          <a:bodyPr>
            <a:normAutofit/>
          </a:bodyPr>
          <a:lstStyle/>
          <a:p>
            <a:r>
              <a:rPr lang="en-GB" sz="5400" dirty="0">
                <a:latin typeface="+mn-lt"/>
              </a:rPr>
              <a:t>    </a:t>
            </a:r>
            <a:r>
              <a:rPr lang="en-GB" sz="5400" dirty="0">
                <a:solidFill>
                  <a:srgbClr val="0070C0"/>
                </a:solidFill>
                <a:latin typeface="+mn-lt"/>
              </a:rPr>
              <a:t>Why we love PACT in the NHS</a:t>
            </a:r>
          </a:p>
        </p:txBody>
      </p:sp>
      <p:sp>
        <p:nvSpPr>
          <p:cNvPr id="3" name="Content Placeholder 2">
            <a:extLst>
              <a:ext uri="{FF2B5EF4-FFF2-40B4-BE49-F238E27FC236}">
                <a16:creationId xmlns:a16="http://schemas.microsoft.com/office/drawing/2014/main" id="{21227098-B4FF-0C32-0181-94300D0DCC40}"/>
              </a:ext>
            </a:extLst>
          </p:cNvPr>
          <p:cNvSpPr>
            <a:spLocks noGrp="1"/>
          </p:cNvSpPr>
          <p:nvPr>
            <p:ph idx="1"/>
          </p:nvPr>
        </p:nvSpPr>
        <p:spPr>
          <a:xfrm>
            <a:off x="453733" y="1740866"/>
            <a:ext cx="10515600" cy="4667250"/>
          </a:xfrm>
        </p:spPr>
        <p:txBody>
          <a:bodyPr>
            <a:normAutofit/>
          </a:bodyPr>
          <a:lstStyle/>
          <a:p>
            <a:pPr marL="0" indent="0">
              <a:buNone/>
            </a:pPr>
            <a:endParaRPr lang="en-GB" dirty="0"/>
          </a:p>
          <a:p>
            <a:pPr marL="0" indent="0">
              <a:buNone/>
            </a:pPr>
            <a:r>
              <a:rPr lang="en-GB" i="1" dirty="0">
                <a:effectLst/>
                <a:ea typeface="Aptos" panose="020B0004020202020204" pitchFamily="34" charset="0"/>
              </a:rPr>
              <a:t>“I love the relationship that is established with most parents during PACT, and how parents feel like they can open up about their daily achievement and struggles.</a:t>
            </a:r>
          </a:p>
          <a:p>
            <a:pPr marL="0" indent="0">
              <a:buNone/>
            </a:pPr>
            <a:r>
              <a:rPr lang="en-GB" i="1" dirty="0">
                <a:effectLst/>
                <a:ea typeface="Aptos" panose="020B0004020202020204" pitchFamily="34" charset="0"/>
              </a:rPr>
              <a:t>I also love how parents build confidence in their abilities to interact and do what’s best for their child; we say to parents all the time how they are the people who know their child best, but I think PACT really helps them in fully believing it!”</a:t>
            </a:r>
          </a:p>
          <a:p>
            <a:pPr marL="0" indent="0">
              <a:buNone/>
            </a:pPr>
            <a:endParaRPr lang="en-GB" i="1" dirty="0">
              <a:ea typeface="Aptos" panose="020B0004020202020204" pitchFamily="34" charset="0"/>
            </a:endParaRPr>
          </a:p>
          <a:p>
            <a:pPr marL="0" indent="0">
              <a:buNone/>
            </a:pPr>
            <a:endParaRPr lang="en-GB" i="1" dirty="0">
              <a:effectLst/>
              <a:ea typeface="Aptos" panose="020B0004020202020204" pitchFamily="34" charset="0"/>
            </a:endParaRPr>
          </a:p>
          <a:p>
            <a:pPr marL="0" indent="0">
              <a:buNone/>
            </a:pPr>
            <a:endParaRPr lang="en-GB" i="1" dirty="0"/>
          </a:p>
          <a:p>
            <a:endParaRPr lang="en-GB" dirty="0"/>
          </a:p>
          <a:p>
            <a:pPr marL="0" indent="0">
              <a:buNone/>
            </a:pPr>
            <a:endParaRPr lang="en-GB" dirty="0"/>
          </a:p>
          <a:p>
            <a:endParaRPr lang="en-GB" dirty="0"/>
          </a:p>
          <a:p>
            <a:endParaRPr lang="en-GB" dirty="0"/>
          </a:p>
        </p:txBody>
      </p:sp>
    </p:spTree>
    <p:extLst>
      <p:ext uri="{BB962C8B-B14F-4D97-AF65-F5344CB8AC3E}">
        <p14:creationId xmlns:p14="http://schemas.microsoft.com/office/powerpoint/2010/main" val="134790431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4D8BAA-3A44-8519-D21C-768BD2BA375F}"/>
              </a:ext>
            </a:extLst>
          </p:cNvPr>
          <p:cNvSpPr>
            <a:spLocks noGrp="1"/>
          </p:cNvSpPr>
          <p:nvPr>
            <p:ph type="title"/>
          </p:nvPr>
        </p:nvSpPr>
        <p:spPr>
          <a:xfrm>
            <a:off x="453733" y="370327"/>
            <a:ext cx="10515600" cy="1325563"/>
          </a:xfrm>
        </p:spPr>
        <p:txBody>
          <a:bodyPr>
            <a:normAutofit/>
          </a:bodyPr>
          <a:lstStyle/>
          <a:p>
            <a:r>
              <a:rPr lang="en-GB" sz="5400" dirty="0">
                <a:latin typeface="+mn-lt"/>
              </a:rPr>
              <a:t>    </a:t>
            </a:r>
            <a:r>
              <a:rPr lang="en-GB" sz="5400" dirty="0">
                <a:solidFill>
                  <a:srgbClr val="0070C0"/>
                </a:solidFill>
                <a:latin typeface="+mn-lt"/>
              </a:rPr>
              <a:t>How many families so far</a:t>
            </a:r>
          </a:p>
        </p:txBody>
      </p:sp>
      <p:sp>
        <p:nvSpPr>
          <p:cNvPr id="3" name="Content Placeholder 2">
            <a:extLst>
              <a:ext uri="{FF2B5EF4-FFF2-40B4-BE49-F238E27FC236}">
                <a16:creationId xmlns:a16="http://schemas.microsoft.com/office/drawing/2014/main" id="{21227098-B4FF-0C32-0181-94300D0DCC40}"/>
              </a:ext>
            </a:extLst>
          </p:cNvPr>
          <p:cNvSpPr>
            <a:spLocks noGrp="1"/>
          </p:cNvSpPr>
          <p:nvPr>
            <p:ph idx="1"/>
          </p:nvPr>
        </p:nvSpPr>
        <p:spPr>
          <a:xfrm>
            <a:off x="453733" y="1740866"/>
            <a:ext cx="10515600" cy="4667250"/>
          </a:xfrm>
        </p:spPr>
        <p:txBody>
          <a:bodyPr>
            <a:normAutofit/>
          </a:bodyPr>
          <a:lstStyle/>
          <a:p>
            <a:pPr marL="0" indent="0">
              <a:buNone/>
            </a:pPr>
            <a:r>
              <a:rPr lang="en-GB" sz="3000" dirty="0"/>
              <a:t>Totalling all of our work as a team since July 2021 to current day we delivered PACT for the adults surrounding </a:t>
            </a:r>
            <a:r>
              <a:rPr lang="en-GB" sz="3000" dirty="0">
                <a:highlight>
                  <a:srgbClr val="FFFF00"/>
                </a:highlight>
              </a:rPr>
              <a:t>210</a:t>
            </a:r>
            <a:r>
              <a:rPr lang="en-GB" sz="3000" dirty="0"/>
              <a:t> children. This work has including parents, carers, nursery staff and teaching staff supporting our little people with social communication differences.</a:t>
            </a:r>
          </a:p>
          <a:p>
            <a:pPr marL="0" indent="0">
              <a:buNone/>
            </a:pPr>
            <a:endParaRPr lang="en-GB" sz="3000" dirty="0"/>
          </a:p>
          <a:p>
            <a:pPr marL="0" indent="0">
              <a:buNone/>
            </a:pPr>
            <a:r>
              <a:rPr lang="en-GB" sz="3000" dirty="0"/>
              <a:t>And this for many clinicians, alongside busy caseloads, supporting lots of different children with different communication needs and delivering training. </a:t>
            </a:r>
          </a:p>
          <a:p>
            <a:endParaRPr lang="en-GB" dirty="0"/>
          </a:p>
          <a:p>
            <a:endParaRPr lang="en-GB" dirty="0"/>
          </a:p>
        </p:txBody>
      </p:sp>
    </p:spTree>
    <p:extLst>
      <p:ext uri="{BB962C8B-B14F-4D97-AF65-F5344CB8AC3E}">
        <p14:creationId xmlns:p14="http://schemas.microsoft.com/office/powerpoint/2010/main" val="243368672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4D8BAA-3A44-8519-D21C-768BD2BA375F}"/>
              </a:ext>
            </a:extLst>
          </p:cNvPr>
          <p:cNvSpPr>
            <a:spLocks noGrp="1"/>
          </p:cNvSpPr>
          <p:nvPr>
            <p:ph type="title"/>
          </p:nvPr>
        </p:nvSpPr>
        <p:spPr>
          <a:xfrm>
            <a:off x="453733" y="370327"/>
            <a:ext cx="10515600" cy="1325563"/>
          </a:xfrm>
        </p:spPr>
        <p:txBody>
          <a:bodyPr>
            <a:normAutofit/>
          </a:bodyPr>
          <a:lstStyle/>
          <a:p>
            <a:r>
              <a:rPr lang="en-GB" sz="5400" dirty="0">
                <a:latin typeface="+mn-lt"/>
              </a:rPr>
              <a:t>    </a:t>
            </a:r>
            <a:r>
              <a:rPr lang="en-GB" sz="6000" b="0" dirty="0">
                <a:solidFill>
                  <a:srgbClr val="0070C0"/>
                </a:solidFill>
                <a:latin typeface="+mn-lt"/>
              </a:rPr>
              <a:t>Sharing the PACT principles</a:t>
            </a:r>
          </a:p>
        </p:txBody>
      </p:sp>
      <p:sp>
        <p:nvSpPr>
          <p:cNvPr id="3" name="Content Placeholder 2">
            <a:extLst>
              <a:ext uri="{FF2B5EF4-FFF2-40B4-BE49-F238E27FC236}">
                <a16:creationId xmlns:a16="http://schemas.microsoft.com/office/drawing/2014/main" id="{21227098-B4FF-0C32-0181-94300D0DCC40}"/>
              </a:ext>
            </a:extLst>
          </p:cNvPr>
          <p:cNvSpPr>
            <a:spLocks noGrp="1"/>
          </p:cNvSpPr>
          <p:nvPr>
            <p:ph idx="1"/>
          </p:nvPr>
        </p:nvSpPr>
        <p:spPr>
          <a:xfrm>
            <a:off x="453733" y="1740866"/>
            <a:ext cx="10515600" cy="4667250"/>
          </a:xfrm>
        </p:spPr>
        <p:txBody>
          <a:bodyPr>
            <a:normAutofit/>
          </a:bodyPr>
          <a:lstStyle/>
          <a:p>
            <a:pPr marL="0" indent="0">
              <a:buNone/>
            </a:pPr>
            <a:r>
              <a:rPr lang="en-GB" dirty="0"/>
              <a:t>Once we had delivered PACT with a family we had a situation where the parents were empowered and the little person was beginning to seek interactions with their parents because they are so in-tune with them. We now needed a way to support the other adults supporting the child in setting to also be able to tune in more. </a:t>
            </a:r>
          </a:p>
          <a:p>
            <a:pPr marL="0" indent="0">
              <a:buNone/>
            </a:pPr>
            <a:endParaRPr lang="en-GB" dirty="0"/>
          </a:p>
          <a:p>
            <a:pPr marL="0" indent="0">
              <a:buNone/>
            </a:pPr>
            <a:r>
              <a:rPr lang="en-GB" dirty="0"/>
              <a:t>It is simply not possible with current resources within the NHS to also deliver PACT to every child in setting as well as at home so we needed a way to develop knowledge and skills in this area as effectively as possible. </a:t>
            </a:r>
          </a:p>
          <a:p>
            <a:pPr marL="0" indent="0">
              <a:buNone/>
            </a:pPr>
            <a:endParaRPr lang="en-GB" dirty="0"/>
          </a:p>
          <a:p>
            <a:pPr marL="0" indent="0">
              <a:buNone/>
            </a:pPr>
            <a:endParaRPr lang="en-GB" dirty="0"/>
          </a:p>
          <a:p>
            <a:endParaRPr lang="en-GB" dirty="0"/>
          </a:p>
        </p:txBody>
      </p:sp>
    </p:spTree>
    <p:extLst>
      <p:ext uri="{BB962C8B-B14F-4D97-AF65-F5344CB8AC3E}">
        <p14:creationId xmlns:p14="http://schemas.microsoft.com/office/powerpoint/2010/main" val="223277481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Text Box 3"/>
          <p:cNvSpPr txBox="1">
            <a:spLocks noChangeArrowheads="1"/>
          </p:cNvSpPr>
          <p:nvPr/>
        </p:nvSpPr>
        <p:spPr bwMode="auto">
          <a:xfrm>
            <a:off x="1651984" y="185849"/>
            <a:ext cx="6743632" cy="1287351"/>
          </a:xfrm>
          <a:prstGeom prst="rect">
            <a:avLst/>
          </a:prstGeom>
          <a:noFill/>
          <a:ln w="9525">
            <a:noFill/>
            <a:round/>
            <a:headEnd/>
            <a:tailEnd/>
          </a:ln>
        </p:spPr>
        <p:txBody>
          <a:bodyPr lIns="0" tIns="0" rIns="0" bIns="0" anchor="ctr"/>
          <a:lstStyle/>
          <a:p>
            <a:pPr algn="ctr" defTabSz="575934">
              <a:lnSpc>
                <a:spcPct val="102000"/>
              </a:lnSpc>
              <a:buSzPct val="100000"/>
              <a:tabLst>
                <a:tab pos="0" algn="l"/>
                <a:tab pos="573892" algn="l"/>
                <a:tab pos="1151868" algn="l"/>
                <a:tab pos="1729845" algn="l"/>
                <a:tab pos="2309863" algn="l"/>
                <a:tab pos="2887839" algn="l"/>
                <a:tab pos="3463773" algn="l"/>
                <a:tab pos="4041749" algn="l"/>
                <a:tab pos="4619725" algn="l"/>
                <a:tab pos="5199744" algn="l"/>
                <a:tab pos="5775677" algn="l"/>
                <a:tab pos="6353654" algn="l"/>
                <a:tab pos="6931630" algn="l"/>
                <a:tab pos="7509607" algn="l"/>
                <a:tab pos="8087582" algn="l"/>
                <a:tab pos="8665559" algn="l"/>
                <a:tab pos="9243535" algn="l"/>
                <a:tab pos="9821512" algn="l"/>
                <a:tab pos="10399487" algn="l"/>
                <a:tab pos="10977464" algn="l"/>
                <a:tab pos="11555439" algn="l"/>
              </a:tabLst>
            </a:pPr>
            <a:endParaRPr lang="en-US" sz="3602" b="1" dirty="0">
              <a:solidFill>
                <a:srgbClr val="7030A0"/>
              </a:solidFill>
              <a:latin typeface="Comic Sans MS" pitchFamily="66" charset="0"/>
              <a:ea typeface="Arial Unicode MS" pitchFamily="34" charset="-128"/>
              <a:cs typeface="Arial Unicode MS" pitchFamily="34" charset="-128"/>
            </a:endParaRPr>
          </a:p>
          <a:p>
            <a:pPr algn="ctr" defTabSz="575934">
              <a:lnSpc>
                <a:spcPct val="102000"/>
              </a:lnSpc>
              <a:buSzPct val="100000"/>
              <a:tabLst>
                <a:tab pos="0" algn="l"/>
                <a:tab pos="573892" algn="l"/>
                <a:tab pos="1151868" algn="l"/>
                <a:tab pos="1729845" algn="l"/>
                <a:tab pos="2309863" algn="l"/>
                <a:tab pos="2887839" algn="l"/>
                <a:tab pos="3463773" algn="l"/>
                <a:tab pos="4041749" algn="l"/>
                <a:tab pos="4619725" algn="l"/>
                <a:tab pos="5199744" algn="l"/>
                <a:tab pos="5775677" algn="l"/>
                <a:tab pos="6353654" algn="l"/>
                <a:tab pos="6931630" algn="l"/>
                <a:tab pos="7509607" algn="l"/>
                <a:tab pos="8087582" algn="l"/>
                <a:tab pos="8665559" algn="l"/>
                <a:tab pos="9243535" algn="l"/>
                <a:tab pos="9821512" algn="l"/>
                <a:tab pos="10399487" algn="l"/>
                <a:tab pos="10977464" algn="l"/>
                <a:tab pos="11555439" algn="l"/>
              </a:tabLst>
            </a:pPr>
            <a:endParaRPr lang="en-US" sz="3602" b="1" dirty="0">
              <a:solidFill>
                <a:srgbClr val="7030A0"/>
              </a:solidFill>
              <a:latin typeface="Comic Sans MS" pitchFamily="66" charset="0"/>
              <a:ea typeface="Arial Unicode MS" pitchFamily="34" charset="-128"/>
              <a:cs typeface="Arial Unicode MS" pitchFamily="34" charset="-128"/>
            </a:endParaRPr>
          </a:p>
          <a:p>
            <a:pPr algn="ctr" defTabSz="575934">
              <a:lnSpc>
                <a:spcPct val="102000"/>
              </a:lnSpc>
              <a:buSzPct val="100000"/>
              <a:tabLst>
                <a:tab pos="0" algn="l"/>
                <a:tab pos="573892" algn="l"/>
                <a:tab pos="1151868" algn="l"/>
                <a:tab pos="1729845" algn="l"/>
                <a:tab pos="2309863" algn="l"/>
                <a:tab pos="2887839" algn="l"/>
                <a:tab pos="3463773" algn="l"/>
                <a:tab pos="4041749" algn="l"/>
                <a:tab pos="4619725" algn="l"/>
                <a:tab pos="5199744" algn="l"/>
                <a:tab pos="5775677" algn="l"/>
                <a:tab pos="6353654" algn="l"/>
                <a:tab pos="6931630" algn="l"/>
                <a:tab pos="7509607" algn="l"/>
                <a:tab pos="8087582" algn="l"/>
                <a:tab pos="8665559" algn="l"/>
                <a:tab pos="9243535" algn="l"/>
                <a:tab pos="9821512" algn="l"/>
                <a:tab pos="10399487" algn="l"/>
                <a:tab pos="10977464" algn="l"/>
                <a:tab pos="11555439" algn="l"/>
              </a:tabLst>
            </a:pPr>
            <a:r>
              <a:rPr lang="en-US" sz="5400" b="1" dirty="0">
                <a:solidFill>
                  <a:srgbClr val="0070C0"/>
                </a:solidFill>
                <a:latin typeface="+mj-lt"/>
                <a:ea typeface="Arial Unicode MS" pitchFamily="34" charset="-128"/>
                <a:cs typeface="Arial Unicode MS" pitchFamily="34" charset="-128"/>
              </a:rPr>
              <a:t>     May I Join You?</a:t>
            </a:r>
            <a:endParaRPr lang="en-US" sz="5400" dirty="0">
              <a:solidFill>
                <a:srgbClr val="0070C0"/>
              </a:solidFill>
              <a:latin typeface="+mj-lt"/>
              <a:ea typeface="Arial Unicode MS" pitchFamily="34" charset="-128"/>
              <a:cs typeface="Arial Unicode MS" pitchFamily="34" charset="-128"/>
            </a:endParaRPr>
          </a:p>
          <a:p>
            <a:pPr algn="ctr" defTabSz="575934">
              <a:lnSpc>
                <a:spcPct val="102000"/>
              </a:lnSpc>
              <a:buSzPct val="100000"/>
              <a:tabLst>
                <a:tab pos="0" algn="l"/>
                <a:tab pos="573892" algn="l"/>
                <a:tab pos="1151868" algn="l"/>
                <a:tab pos="1729845" algn="l"/>
                <a:tab pos="2309863" algn="l"/>
                <a:tab pos="2887839" algn="l"/>
                <a:tab pos="3463773" algn="l"/>
                <a:tab pos="4041749" algn="l"/>
                <a:tab pos="4619725" algn="l"/>
                <a:tab pos="5199744" algn="l"/>
                <a:tab pos="5775677" algn="l"/>
                <a:tab pos="6353654" algn="l"/>
                <a:tab pos="6931630" algn="l"/>
                <a:tab pos="7509607" algn="l"/>
                <a:tab pos="8087582" algn="l"/>
                <a:tab pos="8665559" algn="l"/>
                <a:tab pos="9243535" algn="l"/>
                <a:tab pos="9821512" algn="l"/>
                <a:tab pos="10399487" algn="l"/>
                <a:tab pos="10977464" algn="l"/>
                <a:tab pos="11555439" algn="l"/>
              </a:tabLst>
            </a:pPr>
            <a:endParaRPr lang="en-US" sz="3602" dirty="0">
              <a:solidFill>
                <a:srgbClr val="0070C0"/>
              </a:solidFill>
              <a:latin typeface="+mj-lt"/>
              <a:ea typeface="Arial Unicode MS" pitchFamily="34" charset="-128"/>
              <a:cs typeface="Arial Unicode MS" pitchFamily="34" charset="-128"/>
            </a:endParaRPr>
          </a:p>
          <a:p>
            <a:pPr algn="ctr" defTabSz="575934">
              <a:lnSpc>
                <a:spcPct val="102000"/>
              </a:lnSpc>
              <a:buSzPct val="100000"/>
              <a:tabLst>
                <a:tab pos="0" algn="l"/>
                <a:tab pos="573892" algn="l"/>
                <a:tab pos="1151868" algn="l"/>
                <a:tab pos="1729845" algn="l"/>
                <a:tab pos="2309863" algn="l"/>
                <a:tab pos="2887839" algn="l"/>
                <a:tab pos="3463773" algn="l"/>
                <a:tab pos="4041749" algn="l"/>
                <a:tab pos="4619725" algn="l"/>
                <a:tab pos="5199744" algn="l"/>
                <a:tab pos="5775677" algn="l"/>
                <a:tab pos="6353654" algn="l"/>
                <a:tab pos="6931630" algn="l"/>
                <a:tab pos="7509607" algn="l"/>
                <a:tab pos="8087582" algn="l"/>
                <a:tab pos="8665559" algn="l"/>
                <a:tab pos="9243535" algn="l"/>
                <a:tab pos="9821512" algn="l"/>
                <a:tab pos="10399487" algn="l"/>
                <a:tab pos="10977464" algn="l"/>
                <a:tab pos="11555439" algn="l"/>
              </a:tabLst>
            </a:pPr>
            <a:br>
              <a:rPr lang="en-US" sz="2573" dirty="0">
                <a:solidFill>
                  <a:srgbClr val="7030A0"/>
                </a:solidFill>
                <a:latin typeface="Comic Sans MS" pitchFamily="66" charset="0"/>
                <a:ea typeface="Arial Unicode MS" pitchFamily="34" charset="-128"/>
                <a:cs typeface="Arial Unicode MS" pitchFamily="34" charset="-128"/>
              </a:rPr>
            </a:br>
            <a:endParaRPr lang="en-US" sz="1801" dirty="0">
              <a:solidFill>
                <a:srgbClr val="7030A0"/>
              </a:solidFill>
              <a:latin typeface="Comic Sans MS" pitchFamily="66" charset="0"/>
              <a:ea typeface="Arial Unicode MS" pitchFamily="34" charset="-128"/>
              <a:cs typeface="Arial Unicode MS" pitchFamily="34" charset="-128"/>
            </a:endParaRPr>
          </a:p>
        </p:txBody>
      </p:sp>
      <p:pic>
        <p:nvPicPr>
          <p:cNvPr id="2" name="Online Media 1" title="May I Join You? English Language">
            <a:hlinkClick r:id="" action="ppaction://media"/>
            <a:extLst>
              <a:ext uri="{FF2B5EF4-FFF2-40B4-BE49-F238E27FC236}">
                <a16:creationId xmlns:a16="http://schemas.microsoft.com/office/drawing/2014/main" id="{0A3FBA77-19BB-BD00-46CA-B5FB1166AE53}"/>
              </a:ext>
            </a:extLst>
          </p:cNvPr>
          <p:cNvPicPr>
            <a:picLocks noRot="1" noChangeAspect="1"/>
          </p:cNvPicPr>
          <p:nvPr>
            <a:videoFile r:link="rId1"/>
          </p:nvPr>
        </p:nvPicPr>
        <p:blipFill>
          <a:blip r:embed="rId4"/>
          <a:stretch>
            <a:fillRect/>
          </a:stretch>
        </p:blipFill>
        <p:spPr>
          <a:xfrm>
            <a:off x="1232884" y="1197827"/>
            <a:ext cx="8878575" cy="5012473"/>
          </a:xfrm>
          <a:prstGeom prst="rect">
            <a:avLst/>
          </a:prstGeom>
        </p:spPr>
      </p:pic>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2"/>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2"/>
                                        </p:tgtEl>
                                      </p:cBhvr>
                                    </p:cmd>
                                  </p:childTnLst>
                                </p:cTn>
                              </p:par>
                            </p:childTnLst>
                          </p:cTn>
                        </p:par>
                      </p:childTnLst>
                    </p:cTn>
                  </p:par>
                </p:childTnLst>
              </p:cTn>
              <p:nextCondLst>
                <p:cond evt="onClick" delay="0">
                  <p:tgtEl>
                    <p:spTgt spid="2"/>
                  </p:tgtEl>
                </p:cond>
              </p:nextCondLst>
            </p:seq>
            <p:video>
              <p:cMediaNode vol="80000">
                <p:cTn id="12" fill="hold" display="0">
                  <p:stCondLst>
                    <p:cond delay="indefinite"/>
                  </p:stCondLst>
                </p:cTn>
                <p:tgtEl>
                  <p:spTgt spid="2"/>
                </p:tgtEl>
              </p:cMediaNode>
            </p:vide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4D8BAA-3A44-8519-D21C-768BD2BA375F}"/>
              </a:ext>
            </a:extLst>
          </p:cNvPr>
          <p:cNvSpPr>
            <a:spLocks noGrp="1"/>
          </p:cNvSpPr>
          <p:nvPr>
            <p:ph type="title"/>
          </p:nvPr>
        </p:nvSpPr>
        <p:spPr>
          <a:xfrm>
            <a:off x="453733" y="370327"/>
            <a:ext cx="10515600" cy="1325563"/>
          </a:xfrm>
        </p:spPr>
        <p:txBody>
          <a:bodyPr>
            <a:normAutofit/>
          </a:bodyPr>
          <a:lstStyle/>
          <a:p>
            <a:r>
              <a:rPr lang="en-GB" sz="5400" dirty="0">
                <a:latin typeface="+mn-lt"/>
              </a:rPr>
              <a:t>    </a:t>
            </a:r>
            <a:r>
              <a:rPr lang="en-GB" sz="4300" b="0" dirty="0">
                <a:solidFill>
                  <a:srgbClr val="0070C0"/>
                </a:solidFill>
                <a:latin typeface="+mn-lt"/>
              </a:rPr>
              <a:t>Key elements of May I Join You? Training</a:t>
            </a:r>
          </a:p>
        </p:txBody>
      </p:sp>
      <p:sp>
        <p:nvSpPr>
          <p:cNvPr id="3" name="Content Placeholder 2">
            <a:extLst>
              <a:ext uri="{FF2B5EF4-FFF2-40B4-BE49-F238E27FC236}">
                <a16:creationId xmlns:a16="http://schemas.microsoft.com/office/drawing/2014/main" id="{21227098-B4FF-0C32-0181-94300D0DCC40}"/>
              </a:ext>
            </a:extLst>
          </p:cNvPr>
          <p:cNvSpPr>
            <a:spLocks noGrp="1"/>
          </p:cNvSpPr>
          <p:nvPr>
            <p:ph idx="1"/>
          </p:nvPr>
        </p:nvSpPr>
        <p:spPr>
          <a:xfrm>
            <a:off x="453733" y="1740866"/>
            <a:ext cx="10515600" cy="4667250"/>
          </a:xfrm>
        </p:spPr>
        <p:txBody>
          <a:bodyPr>
            <a:normAutofit fontScale="92500" lnSpcReduction="10000"/>
          </a:bodyPr>
          <a:lstStyle/>
          <a:p>
            <a:pPr eaLnBrk="1" hangingPunct="1">
              <a:defRPr/>
            </a:pPr>
            <a:r>
              <a:rPr lang="en-GB" sz="3000" dirty="0"/>
              <a:t>Sharing information about better understanding social communication differences. </a:t>
            </a:r>
          </a:p>
          <a:p>
            <a:pPr eaLnBrk="1" hangingPunct="1">
              <a:defRPr/>
            </a:pPr>
            <a:endParaRPr lang="en-GB" sz="3000" dirty="0"/>
          </a:p>
          <a:p>
            <a:pPr eaLnBrk="1" hangingPunct="1">
              <a:defRPr/>
            </a:pPr>
            <a:r>
              <a:rPr lang="en-GB" sz="3000" dirty="0"/>
              <a:t>Watching the video to understand key strategies which are likely to enable staff to “tune in” more sensitively to the children in their setting.</a:t>
            </a:r>
          </a:p>
          <a:p>
            <a:pPr eaLnBrk="1" hangingPunct="1">
              <a:defRPr/>
            </a:pPr>
            <a:endParaRPr lang="en-GB" sz="3000" dirty="0"/>
          </a:p>
          <a:p>
            <a:pPr eaLnBrk="1" hangingPunct="1">
              <a:defRPr/>
            </a:pPr>
            <a:r>
              <a:rPr lang="en-GB" sz="3000" dirty="0"/>
              <a:t>Role play to try out these strategies and reflect together.</a:t>
            </a:r>
          </a:p>
          <a:p>
            <a:pPr eaLnBrk="1" hangingPunct="1">
              <a:defRPr/>
            </a:pPr>
            <a:endParaRPr lang="en-GB" sz="3000" dirty="0"/>
          </a:p>
          <a:p>
            <a:pPr eaLnBrk="1" hangingPunct="1">
              <a:defRPr/>
            </a:pPr>
            <a:r>
              <a:rPr lang="en-GB" sz="3000" dirty="0"/>
              <a:t>Video reflection : Noticing what strategies are supportive in their own play with children in their setting.  </a:t>
            </a:r>
          </a:p>
          <a:p>
            <a:pPr marL="0" indent="0">
              <a:buNone/>
            </a:pPr>
            <a:endParaRPr lang="en-GB" dirty="0"/>
          </a:p>
          <a:p>
            <a:pPr marL="0" indent="0">
              <a:buNone/>
            </a:pPr>
            <a:endParaRPr lang="en-GB" dirty="0"/>
          </a:p>
          <a:p>
            <a:endParaRPr lang="en-GB" dirty="0"/>
          </a:p>
        </p:txBody>
      </p:sp>
    </p:spTree>
    <p:extLst>
      <p:ext uri="{BB962C8B-B14F-4D97-AF65-F5344CB8AC3E}">
        <p14:creationId xmlns:p14="http://schemas.microsoft.com/office/powerpoint/2010/main" val="219455433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4D8BAA-3A44-8519-D21C-768BD2BA375F}"/>
              </a:ext>
            </a:extLst>
          </p:cNvPr>
          <p:cNvSpPr>
            <a:spLocks noGrp="1"/>
          </p:cNvSpPr>
          <p:nvPr>
            <p:ph type="title"/>
          </p:nvPr>
        </p:nvSpPr>
        <p:spPr>
          <a:xfrm>
            <a:off x="453733" y="370327"/>
            <a:ext cx="10515600" cy="1325563"/>
          </a:xfrm>
        </p:spPr>
        <p:txBody>
          <a:bodyPr>
            <a:normAutofit/>
          </a:bodyPr>
          <a:lstStyle/>
          <a:p>
            <a:r>
              <a:rPr lang="en-GB" sz="5400" dirty="0">
                <a:latin typeface="+mn-lt"/>
              </a:rPr>
              <a:t>    </a:t>
            </a:r>
            <a:r>
              <a:rPr lang="en-GB" sz="5400" dirty="0">
                <a:solidFill>
                  <a:srgbClr val="0070C0"/>
                </a:solidFill>
                <a:latin typeface="+mn-lt"/>
              </a:rPr>
              <a:t>A typical journey</a:t>
            </a:r>
          </a:p>
        </p:txBody>
      </p:sp>
      <p:sp>
        <p:nvSpPr>
          <p:cNvPr id="3" name="Content Placeholder 2">
            <a:extLst>
              <a:ext uri="{FF2B5EF4-FFF2-40B4-BE49-F238E27FC236}">
                <a16:creationId xmlns:a16="http://schemas.microsoft.com/office/drawing/2014/main" id="{21227098-B4FF-0C32-0181-94300D0DCC40}"/>
              </a:ext>
            </a:extLst>
          </p:cNvPr>
          <p:cNvSpPr>
            <a:spLocks noGrp="1"/>
          </p:cNvSpPr>
          <p:nvPr>
            <p:ph idx="1"/>
          </p:nvPr>
        </p:nvSpPr>
        <p:spPr>
          <a:xfrm>
            <a:off x="453733" y="1740866"/>
            <a:ext cx="10515600" cy="4667250"/>
          </a:xfrm>
        </p:spPr>
        <p:txBody>
          <a:bodyPr>
            <a:normAutofit/>
          </a:bodyPr>
          <a:lstStyle/>
          <a:p>
            <a:r>
              <a:rPr lang="en-GB" b="1" dirty="0"/>
              <a:t>SPECIALIST</a:t>
            </a:r>
            <a:r>
              <a:rPr lang="en-GB" dirty="0"/>
              <a:t> support : PACT with parents and MIJY training to the setting.</a:t>
            </a:r>
          </a:p>
          <a:p>
            <a:r>
              <a:rPr lang="en-GB" dirty="0"/>
              <a:t>Step down then to </a:t>
            </a:r>
            <a:r>
              <a:rPr lang="en-GB" b="1" dirty="0"/>
              <a:t>TARGETTED</a:t>
            </a:r>
            <a:r>
              <a:rPr lang="en-GB" dirty="0"/>
              <a:t> support  (4 visits per year) to offer further advice/support as needed. </a:t>
            </a:r>
          </a:p>
          <a:p>
            <a:r>
              <a:rPr lang="en-GB" dirty="0"/>
              <a:t>Once everything is in place and everyone around a child is skilled to support them </a:t>
            </a:r>
            <a:r>
              <a:rPr lang="en-GB" b="1" dirty="0"/>
              <a:t>DISCHARGE</a:t>
            </a:r>
            <a:r>
              <a:rPr lang="en-GB" dirty="0"/>
              <a:t> this episode of care to </a:t>
            </a:r>
            <a:r>
              <a:rPr lang="en-GB" b="1" dirty="0"/>
              <a:t>UNIVERSAL</a:t>
            </a:r>
            <a:r>
              <a:rPr lang="en-GB" dirty="0"/>
              <a:t> support.</a:t>
            </a:r>
          </a:p>
          <a:p>
            <a:r>
              <a:rPr lang="en-GB" dirty="0"/>
              <a:t>A re-referral can be made if further support is needed in the future. </a:t>
            </a:r>
          </a:p>
        </p:txBody>
      </p:sp>
    </p:spTree>
    <p:extLst>
      <p:ext uri="{BB962C8B-B14F-4D97-AF65-F5344CB8AC3E}">
        <p14:creationId xmlns:p14="http://schemas.microsoft.com/office/powerpoint/2010/main" val="291585896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4D8BAA-3A44-8519-D21C-768BD2BA375F}"/>
              </a:ext>
            </a:extLst>
          </p:cNvPr>
          <p:cNvSpPr>
            <a:spLocks noGrp="1"/>
          </p:cNvSpPr>
          <p:nvPr>
            <p:ph type="title"/>
          </p:nvPr>
        </p:nvSpPr>
        <p:spPr>
          <a:xfrm>
            <a:off x="453733" y="370327"/>
            <a:ext cx="10515600" cy="1325563"/>
          </a:xfrm>
        </p:spPr>
        <p:txBody>
          <a:bodyPr>
            <a:normAutofit/>
          </a:bodyPr>
          <a:lstStyle/>
          <a:p>
            <a:r>
              <a:rPr lang="en-GB" sz="5400" dirty="0">
                <a:latin typeface="+mn-lt"/>
              </a:rPr>
              <a:t>    </a:t>
            </a:r>
            <a:r>
              <a:rPr lang="en-GB" sz="5400" dirty="0">
                <a:solidFill>
                  <a:srgbClr val="0070C0"/>
                </a:solidFill>
                <a:latin typeface="+mn-lt"/>
              </a:rPr>
              <a:t>Working collaboratively</a:t>
            </a:r>
          </a:p>
        </p:txBody>
      </p:sp>
      <p:sp>
        <p:nvSpPr>
          <p:cNvPr id="3" name="Content Placeholder 2">
            <a:extLst>
              <a:ext uri="{FF2B5EF4-FFF2-40B4-BE49-F238E27FC236}">
                <a16:creationId xmlns:a16="http://schemas.microsoft.com/office/drawing/2014/main" id="{21227098-B4FF-0C32-0181-94300D0DCC40}"/>
              </a:ext>
            </a:extLst>
          </p:cNvPr>
          <p:cNvSpPr>
            <a:spLocks noGrp="1"/>
          </p:cNvSpPr>
          <p:nvPr>
            <p:ph idx="1"/>
          </p:nvPr>
        </p:nvSpPr>
        <p:spPr>
          <a:xfrm>
            <a:off x="453733" y="1740866"/>
            <a:ext cx="10515600" cy="4667250"/>
          </a:xfrm>
        </p:spPr>
        <p:txBody>
          <a:bodyPr>
            <a:normAutofit lnSpcReduction="10000"/>
          </a:bodyPr>
          <a:lstStyle/>
          <a:p>
            <a:r>
              <a:rPr lang="en-GB" dirty="0"/>
              <a:t>Sharing PACT principles alongside the MIJY with our colleagues in the EYSEN Education team Nov 2022 to ensure a consistent approach around the child wherever they were and whoever was supporting. </a:t>
            </a:r>
          </a:p>
          <a:p>
            <a:r>
              <a:rPr lang="en-GB" dirty="0"/>
              <a:t>From this agreed as a whole team SLT and Education to grow the reach of these principles across the county. </a:t>
            </a:r>
          </a:p>
          <a:p>
            <a:r>
              <a:rPr lang="en-GB" dirty="0"/>
              <a:t>Communication and Interaction Team training :  Nov 2023/Feb 2024</a:t>
            </a:r>
          </a:p>
          <a:p>
            <a:r>
              <a:rPr lang="en-GB" dirty="0"/>
              <a:t>Community Paediatricians</a:t>
            </a:r>
          </a:p>
          <a:p>
            <a:pPr marL="0" indent="0">
              <a:buNone/>
            </a:pPr>
            <a:r>
              <a:rPr lang="en-GB" b="1" dirty="0"/>
              <a:t>We are incredibly grateful for the collaboration and joint working to support all of our settings, children and families. </a:t>
            </a:r>
          </a:p>
          <a:p>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endParaRPr lang="en-GB" dirty="0"/>
          </a:p>
        </p:txBody>
      </p:sp>
    </p:spTree>
    <p:extLst>
      <p:ext uri="{BB962C8B-B14F-4D97-AF65-F5344CB8AC3E}">
        <p14:creationId xmlns:p14="http://schemas.microsoft.com/office/powerpoint/2010/main" val="247371661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4D8BAA-3A44-8519-D21C-768BD2BA375F}"/>
              </a:ext>
            </a:extLst>
          </p:cNvPr>
          <p:cNvSpPr>
            <a:spLocks noGrp="1"/>
          </p:cNvSpPr>
          <p:nvPr>
            <p:ph type="title"/>
          </p:nvPr>
        </p:nvSpPr>
        <p:spPr>
          <a:xfrm>
            <a:off x="453733" y="370327"/>
            <a:ext cx="10515600" cy="1325563"/>
          </a:xfrm>
        </p:spPr>
        <p:txBody>
          <a:bodyPr>
            <a:normAutofit/>
          </a:bodyPr>
          <a:lstStyle/>
          <a:p>
            <a:r>
              <a:rPr lang="en-GB" sz="5400" dirty="0">
                <a:latin typeface="+mn-lt"/>
              </a:rPr>
              <a:t>    </a:t>
            </a:r>
            <a:r>
              <a:rPr lang="en-GB" sz="5400" dirty="0">
                <a:solidFill>
                  <a:srgbClr val="0070C0"/>
                </a:solidFill>
                <a:latin typeface="+mn-lt"/>
              </a:rPr>
              <a:t>Where we are now</a:t>
            </a:r>
          </a:p>
        </p:txBody>
      </p:sp>
      <p:sp>
        <p:nvSpPr>
          <p:cNvPr id="3" name="Content Placeholder 2">
            <a:extLst>
              <a:ext uri="{FF2B5EF4-FFF2-40B4-BE49-F238E27FC236}">
                <a16:creationId xmlns:a16="http://schemas.microsoft.com/office/drawing/2014/main" id="{21227098-B4FF-0C32-0181-94300D0DCC40}"/>
              </a:ext>
            </a:extLst>
          </p:cNvPr>
          <p:cNvSpPr>
            <a:spLocks noGrp="1"/>
          </p:cNvSpPr>
          <p:nvPr>
            <p:ph idx="1"/>
          </p:nvPr>
        </p:nvSpPr>
        <p:spPr>
          <a:xfrm>
            <a:off x="453733" y="1740866"/>
            <a:ext cx="10515600" cy="4667250"/>
          </a:xfrm>
        </p:spPr>
        <p:txBody>
          <a:bodyPr>
            <a:normAutofit/>
          </a:bodyPr>
          <a:lstStyle/>
          <a:p>
            <a:r>
              <a:rPr lang="en-GB" dirty="0"/>
              <a:t>Lead early Years Advisory Teacher has championed “May I join You?” for use with all children in all settings at a </a:t>
            </a:r>
            <a:r>
              <a:rPr lang="en-GB" b="1" dirty="0"/>
              <a:t>universal level</a:t>
            </a:r>
            <a:r>
              <a:rPr lang="en-GB" dirty="0"/>
              <a:t>. </a:t>
            </a:r>
          </a:p>
          <a:p>
            <a:endParaRPr lang="en-GB" dirty="0"/>
          </a:p>
          <a:p>
            <a:r>
              <a:rPr lang="en-GB" dirty="0"/>
              <a:t>All Health visitors aware of PACT in Oxfordshire. </a:t>
            </a:r>
          </a:p>
          <a:p>
            <a:endParaRPr lang="en-GB" dirty="0"/>
          </a:p>
          <a:p>
            <a:r>
              <a:rPr lang="en-GB" dirty="0"/>
              <a:t>Community Paediatricians aware and supportive of our PACT work and talking about this with families. </a:t>
            </a:r>
          </a:p>
          <a:p>
            <a:pPr marL="0" indent="0">
              <a:buNone/>
            </a:pPr>
            <a:endParaRPr lang="en-GB" dirty="0"/>
          </a:p>
          <a:p>
            <a:pPr marL="0" indent="0">
              <a:buNone/>
            </a:pPr>
            <a:endParaRPr lang="en-GB" dirty="0"/>
          </a:p>
          <a:p>
            <a:endParaRPr lang="en-GB" dirty="0"/>
          </a:p>
        </p:txBody>
      </p:sp>
    </p:spTree>
    <p:extLst>
      <p:ext uri="{BB962C8B-B14F-4D97-AF65-F5344CB8AC3E}">
        <p14:creationId xmlns:p14="http://schemas.microsoft.com/office/powerpoint/2010/main" val="363262874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4D8BAA-3A44-8519-D21C-768BD2BA375F}"/>
              </a:ext>
            </a:extLst>
          </p:cNvPr>
          <p:cNvSpPr>
            <a:spLocks noGrp="1"/>
          </p:cNvSpPr>
          <p:nvPr>
            <p:ph type="title"/>
          </p:nvPr>
        </p:nvSpPr>
        <p:spPr>
          <a:xfrm>
            <a:off x="453733" y="370327"/>
            <a:ext cx="10515600" cy="1325563"/>
          </a:xfrm>
        </p:spPr>
        <p:txBody>
          <a:bodyPr>
            <a:normAutofit/>
          </a:bodyPr>
          <a:lstStyle/>
          <a:p>
            <a:r>
              <a:rPr lang="en-GB" sz="5400" dirty="0">
                <a:latin typeface="+mn-lt"/>
              </a:rPr>
              <a:t>    </a:t>
            </a:r>
            <a:r>
              <a:rPr lang="en-GB" sz="5400" dirty="0">
                <a:solidFill>
                  <a:srgbClr val="0070C0"/>
                </a:solidFill>
                <a:latin typeface="+mn-lt"/>
              </a:rPr>
              <a:t>Current pilot projects</a:t>
            </a:r>
          </a:p>
        </p:txBody>
      </p:sp>
      <p:sp>
        <p:nvSpPr>
          <p:cNvPr id="3" name="Content Placeholder 2">
            <a:extLst>
              <a:ext uri="{FF2B5EF4-FFF2-40B4-BE49-F238E27FC236}">
                <a16:creationId xmlns:a16="http://schemas.microsoft.com/office/drawing/2014/main" id="{21227098-B4FF-0C32-0181-94300D0DCC40}"/>
              </a:ext>
            </a:extLst>
          </p:cNvPr>
          <p:cNvSpPr>
            <a:spLocks noGrp="1"/>
          </p:cNvSpPr>
          <p:nvPr>
            <p:ph idx="1"/>
          </p:nvPr>
        </p:nvSpPr>
        <p:spPr>
          <a:xfrm>
            <a:off x="453733" y="1740866"/>
            <a:ext cx="10515600" cy="4667250"/>
          </a:xfrm>
        </p:spPr>
        <p:txBody>
          <a:bodyPr>
            <a:normAutofit/>
          </a:bodyPr>
          <a:lstStyle/>
          <a:p>
            <a:pPr marL="0" indent="0">
              <a:buNone/>
            </a:pPr>
            <a:r>
              <a:rPr lang="en-GB" dirty="0"/>
              <a:t>MIJY training for parents of children in one special school and one mainstream primary as a pilot for settings where staff have already had the training. </a:t>
            </a:r>
          </a:p>
          <a:p>
            <a:pPr marL="0" indent="0">
              <a:buNone/>
            </a:pPr>
            <a:endParaRPr lang="en-GB" dirty="0"/>
          </a:p>
          <a:p>
            <a:pPr marL="0" indent="0">
              <a:buNone/>
            </a:pPr>
            <a:r>
              <a:rPr lang="en-GB" dirty="0"/>
              <a:t>Catching the children where PACT wasn’t available within the service when they were pre-schoolers. </a:t>
            </a:r>
          </a:p>
          <a:p>
            <a:pPr marL="0" indent="0">
              <a:buNone/>
            </a:pPr>
            <a:endParaRPr lang="en-GB" dirty="0"/>
          </a:p>
          <a:p>
            <a:pPr marL="0" indent="0">
              <a:buNone/>
            </a:pPr>
            <a:r>
              <a:rPr lang="en-GB" dirty="0"/>
              <a:t>But being mindful that we hope to grow capacity to offer PACT to more of these older children when needed. </a:t>
            </a:r>
          </a:p>
          <a:p>
            <a:pPr marL="0" indent="0">
              <a:buNone/>
            </a:pPr>
            <a:endParaRPr lang="en-GB" dirty="0"/>
          </a:p>
          <a:p>
            <a:pPr marL="0" indent="0">
              <a:buNone/>
            </a:pPr>
            <a:endParaRPr lang="en-GB" dirty="0"/>
          </a:p>
          <a:p>
            <a:pPr marL="0" indent="0">
              <a:buNone/>
            </a:pPr>
            <a:endParaRPr lang="en-GB" dirty="0"/>
          </a:p>
          <a:p>
            <a:endParaRPr lang="en-GB" dirty="0"/>
          </a:p>
        </p:txBody>
      </p:sp>
    </p:spTree>
    <p:extLst>
      <p:ext uri="{BB962C8B-B14F-4D97-AF65-F5344CB8AC3E}">
        <p14:creationId xmlns:p14="http://schemas.microsoft.com/office/powerpoint/2010/main" val="194879982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4D8BAA-3A44-8519-D21C-768BD2BA375F}"/>
              </a:ext>
            </a:extLst>
          </p:cNvPr>
          <p:cNvSpPr>
            <a:spLocks noGrp="1"/>
          </p:cNvSpPr>
          <p:nvPr>
            <p:ph type="title"/>
          </p:nvPr>
        </p:nvSpPr>
        <p:spPr>
          <a:xfrm>
            <a:off x="453733" y="370327"/>
            <a:ext cx="10515600" cy="1325563"/>
          </a:xfrm>
        </p:spPr>
        <p:txBody>
          <a:bodyPr>
            <a:normAutofit/>
          </a:bodyPr>
          <a:lstStyle/>
          <a:p>
            <a:r>
              <a:rPr lang="en-GB" sz="5400" dirty="0">
                <a:latin typeface="+mn-lt"/>
              </a:rPr>
              <a:t>    </a:t>
            </a:r>
            <a:r>
              <a:rPr lang="en-GB" sz="5400" dirty="0">
                <a:solidFill>
                  <a:srgbClr val="0070C0"/>
                </a:solidFill>
                <a:latin typeface="+mn-lt"/>
              </a:rPr>
              <a:t>Vision</a:t>
            </a:r>
          </a:p>
        </p:txBody>
      </p:sp>
      <p:sp>
        <p:nvSpPr>
          <p:cNvPr id="3" name="Content Placeholder 2">
            <a:extLst>
              <a:ext uri="{FF2B5EF4-FFF2-40B4-BE49-F238E27FC236}">
                <a16:creationId xmlns:a16="http://schemas.microsoft.com/office/drawing/2014/main" id="{21227098-B4FF-0C32-0181-94300D0DCC40}"/>
              </a:ext>
            </a:extLst>
          </p:cNvPr>
          <p:cNvSpPr>
            <a:spLocks noGrp="1"/>
          </p:cNvSpPr>
          <p:nvPr>
            <p:ph idx="1"/>
          </p:nvPr>
        </p:nvSpPr>
        <p:spPr>
          <a:xfrm>
            <a:off x="453733" y="1740866"/>
            <a:ext cx="10515600" cy="4667250"/>
          </a:xfrm>
        </p:spPr>
        <p:txBody>
          <a:bodyPr>
            <a:normAutofit fontScale="92500" lnSpcReduction="20000"/>
          </a:bodyPr>
          <a:lstStyle/>
          <a:p>
            <a:r>
              <a:rPr lang="en-GB" dirty="0"/>
              <a:t>Special schools : PACT principles to be universal the minute children walk through the door. </a:t>
            </a:r>
          </a:p>
          <a:p>
            <a:endParaRPr lang="en-GB" dirty="0"/>
          </a:p>
          <a:p>
            <a:r>
              <a:rPr lang="en-GB" dirty="0"/>
              <a:t>May I Join You? In every single setting Early Years setting and Primary school within 2 years. </a:t>
            </a:r>
          </a:p>
          <a:p>
            <a:endParaRPr lang="en-GB" dirty="0"/>
          </a:p>
          <a:p>
            <a:r>
              <a:rPr lang="en-GB" dirty="0"/>
              <a:t>Embedding PACT strategies into EHCPs in collaboration with Educational Psychologists. </a:t>
            </a:r>
          </a:p>
          <a:p>
            <a:endParaRPr lang="en-GB" dirty="0"/>
          </a:p>
          <a:p>
            <a:r>
              <a:rPr lang="en-GB" dirty="0"/>
              <a:t>Liaison and sharing our work with CAMHS. </a:t>
            </a:r>
          </a:p>
          <a:p>
            <a:endParaRPr lang="en-GB" dirty="0"/>
          </a:p>
          <a:p>
            <a:r>
              <a:rPr lang="en-GB" dirty="0"/>
              <a:t>Evidence the impact of 6 PACT sessions. </a:t>
            </a:r>
          </a:p>
          <a:p>
            <a:pPr marL="0" indent="0">
              <a:buNone/>
            </a:pPr>
            <a:endParaRPr lang="en-GB" dirty="0"/>
          </a:p>
          <a:p>
            <a:pPr marL="0" indent="0">
              <a:buNone/>
            </a:pPr>
            <a:endParaRPr lang="en-GB" dirty="0"/>
          </a:p>
          <a:p>
            <a:endParaRPr lang="en-GB" dirty="0"/>
          </a:p>
        </p:txBody>
      </p:sp>
    </p:spTree>
    <p:extLst>
      <p:ext uri="{BB962C8B-B14F-4D97-AF65-F5344CB8AC3E}">
        <p14:creationId xmlns:p14="http://schemas.microsoft.com/office/powerpoint/2010/main" val="284346653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4D8BAA-3A44-8519-D21C-768BD2BA375F}"/>
              </a:ext>
            </a:extLst>
          </p:cNvPr>
          <p:cNvSpPr>
            <a:spLocks noGrp="1"/>
          </p:cNvSpPr>
          <p:nvPr>
            <p:ph type="title"/>
          </p:nvPr>
        </p:nvSpPr>
        <p:spPr>
          <a:xfrm>
            <a:off x="453733" y="370327"/>
            <a:ext cx="10515600" cy="1325563"/>
          </a:xfrm>
        </p:spPr>
        <p:txBody>
          <a:bodyPr>
            <a:normAutofit/>
          </a:bodyPr>
          <a:lstStyle/>
          <a:p>
            <a:r>
              <a:rPr lang="en-GB" sz="5400" dirty="0">
                <a:latin typeface="+mn-lt"/>
              </a:rPr>
              <a:t>    </a:t>
            </a:r>
            <a:r>
              <a:rPr lang="en-GB" sz="5400" dirty="0">
                <a:solidFill>
                  <a:srgbClr val="0070C0"/>
                </a:solidFill>
                <a:latin typeface="+mn-lt"/>
              </a:rPr>
              <a:t>Thank you so much for listening</a:t>
            </a:r>
          </a:p>
        </p:txBody>
      </p:sp>
      <p:sp>
        <p:nvSpPr>
          <p:cNvPr id="3" name="Content Placeholder 2">
            <a:extLst>
              <a:ext uri="{FF2B5EF4-FFF2-40B4-BE49-F238E27FC236}">
                <a16:creationId xmlns:a16="http://schemas.microsoft.com/office/drawing/2014/main" id="{21227098-B4FF-0C32-0181-94300D0DCC40}"/>
              </a:ext>
            </a:extLst>
          </p:cNvPr>
          <p:cNvSpPr>
            <a:spLocks noGrp="1"/>
          </p:cNvSpPr>
          <p:nvPr>
            <p:ph idx="1"/>
          </p:nvPr>
        </p:nvSpPr>
        <p:spPr>
          <a:xfrm>
            <a:off x="453733" y="1740866"/>
            <a:ext cx="10515600" cy="4667250"/>
          </a:xfrm>
        </p:spPr>
        <p:txBody>
          <a:bodyPr>
            <a:normAutofit/>
          </a:bodyPr>
          <a:lstStyle/>
          <a:p>
            <a:pPr marL="0" indent="0">
              <a:buNone/>
            </a:pPr>
            <a:endParaRPr lang="en-GB" dirty="0"/>
          </a:p>
          <a:p>
            <a:pPr marL="0" indent="0">
              <a:buNone/>
            </a:pPr>
            <a:endParaRPr lang="en-GB" dirty="0"/>
          </a:p>
          <a:p>
            <a:pPr marL="0" indent="0">
              <a:buNone/>
            </a:pPr>
            <a:endParaRPr lang="en-GB" dirty="0"/>
          </a:p>
          <a:p>
            <a:endParaRPr lang="en-GB" dirty="0"/>
          </a:p>
        </p:txBody>
      </p:sp>
    </p:spTree>
    <p:extLst>
      <p:ext uri="{BB962C8B-B14F-4D97-AF65-F5344CB8AC3E}">
        <p14:creationId xmlns:p14="http://schemas.microsoft.com/office/powerpoint/2010/main" val="381266146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SharedWithUsers xmlns="55b3fa6c-1b8e-4ed7-9039-e8954b53f32b">
      <UserInfo>
        <DisplayName>Jafri Danish (RNU) Oxford Health</DisplayName>
        <AccountId>10879</AccountId>
        <AccountType/>
      </UserInfo>
    </SharedWithUsers>
    <TaxCatchAll xmlns="55b3fa6c-1b8e-4ed7-9039-e8954b53f32b" xsi:nil="true"/>
    <lcf76f155ced4ddcb4097134ff3c332f xmlns="6de7ebce-2021-473f-93d4-2f2cad74a395">
      <Terms xmlns="http://schemas.microsoft.com/office/infopath/2007/PartnerControls"/>
    </lcf76f155ced4ddcb4097134ff3c332f>
    <CITAdmin xmlns="6de7ebce-2021-473f-93d4-2f2cad74a395"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22C86957B559742B17CA2FB304DF289" ma:contentTypeVersion="19" ma:contentTypeDescription="Create a new document." ma:contentTypeScope="" ma:versionID="3ea610612b57902c62ba21a358cadc13">
  <xsd:schema xmlns:xsd="http://www.w3.org/2001/XMLSchema" xmlns:xs="http://www.w3.org/2001/XMLSchema" xmlns:p="http://schemas.microsoft.com/office/2006/metadata/properties" xmlns:ns2="6de7ebce-2021-473f-93d4-2f2cad74a395" xmlns:ns3="55b3fa6c-1b8e-4ed7-9039-e8954b53f32b" targetNamespace="http://schemas.microsoft.com/office/2006/metadata/properties" ma:root="true" ma:fieldsID="06cd9415ab4b0cf9ef2b35a40a45f5c8" ns2:_="" ns3:_="">
    <xsd:import namespace="6de7ebce-2021-473f-93d4-2f2cad74a395"/>
    <xsd:import namespace="55b3fa6c-1b8e-4ed7-9039-e8954b53f32b"/>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DateTaken" minOccurs="0"/>
                <xsd:element ref="ns2:MediaServiceLocation" minOccurs="0"/>
                <xsd:element ref="ns2:MediaLengthInSeconds" minOccurs="0"/>
                <xsd:element ref="ns2:lcf76f155ced4ddcb4097134ff3c332f" minOccurs="0"/>
                <xsd:element ref="ns3:TaxCatchAll" minOccurs="0"/>
                <xsd:element ref="ns2:CITAdmin"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e7ebce-2021-473f-93d4-2f2cad74a39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74a7f632-737e-4a6a-9614-2616474817dc" ma:termSetId="09814cd3-568e-fe90-9814-8d621ff8fb84" ma:anchorId="fba54fb3-c3e1-fe81-a776-ca4b69148c4d" ma:open="true" ma:isKeyword="false">
      <xsd:complexType>
        <xsd:sequence>
          <xsd:element ref="pc:Terms" minOccurs="0" maxOccurs="1"/>
        </xsd:sequence>
      </xsd:complexType>
    </xsd:element>
    <xsd:element name="CITAdmin" ma:index="24" nillable="true" ma:displayName="CIT Admin" ma:description="This column indicates who is working on which files" ma:format="Dropdown" ma:internalName="CITAdmin">
      <xsd:simpleType>
        <xsd:restriction base="dms:Choice">
          <xsd:enumeration value="Lucy"/>
          <xsd:enumeration value="Lauren"/>
          <xsd:enumeration value="Queries"/>
        </xsd:restriction>
      </xsd:simpleType>
    </xsd:element>
    <xsd:element name="MediaServiceObjectDetectorVersions" ma:index="25" nillable="true" ma:displayName="MediaServiceObjectDetectorVersions" ma:hidden="true" ma:indexed="true" ma:internalName="MediaServiceObjectDetectorVersions" ma:readOnly="true">
      <xsd:simpleType>
        <xsd:restriction base="dms:Text"/>
      </xsd:simpleType>
    </xsd:element>
    <xsd:element name="MediaServiceSearchProperties" ma:index="26"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5b3fa6c-1b8e-4ed7-9039-e8954b53f32b"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847abec0-40e8-4c5b-a155-a35496f61caf}" ma:internalName="TaxCatchAll" ma:showField="CatchAllData" ma:web="55b3fa6c-1b8e-4ed7-9039-e8954b53f32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5EB10B0-0F51-41E8-BF83-A956CAFE76E2}">
  <ds:schemaRefs>
    <ds:schemaRef ds:uri="http://schemas.microsoft.com/sharepoint/v3/contenttype/forms"/>
  </ds:schemaRefs>
</ds:datastoreItem>
</file>

<file path=customXml/itemProps2.xml><?xml version="1.0" encoding="utf-8"?>
<ds:datastoreItem xmlns:ds="http://schemas.openxmlformats.org/officeDocument/2006/customXml" ds:itemID="{1D3614DC-2A03-4830-974D-77D4C1AEC3F8}">
  <ds:schemaRefs>
    <ds:schemaRef ds:uri="55b3fa6c-1b8e-4ed7-9039-e8954b53f32b"/>
    <ds:schemaRef ds:uri="http://purl.org/dc/dcmitype/"/>
    <ds:schemaRef ds:uri="http://purl.org/dc/terms/"/>
    <ds:schemaRef ds:uri="6de7ebce-2021-473f-93d4-2f2cad74a395"/>
    <ds:schemaRef ds:uri="http://schemas.microsoft.com/office/2006/metadata/properties"/>
    <ds:schemaRef ds:uri="http://schemas.microsoft.com/office/2006/documentManagement/types"/>
    <ds:schemaRef ds:uri="http://schemas.microsoft.com/office/infopath/2007/PartnerControls"/>
    <ds:schemaRef ds:uri="http://schemas.openxmlformats.org/package/2006/metadata/core-properties"/>
    <ds:schemaRef ds:uri="http://www.w3.org/XML/1998/namespace"/>
    <ds:schemaRef ds:uri="http://purl.org/dc/elements/1.1/"/>
  </ds:schemaRefs>
</ds:datastoreItem>
</file>

<file path=customXml/itemProps3.xml><?xml version="1.0" encoding="utf-8"?>
<ds:datastoreItem xmlns:ds="http://schemas.openxmlformats.org/officeDocument/2006/customXml" ds:itemID="{701009D4-690B-45A4-A37D-C101E00002B1}">
  <ds:schemaRefs>
    <ds:schemaRef ds:uri="55b3fa6c-1b8e-4ed7-9039-e8954b53f32b"/>
    <ds:schemaRef ds:uri="6de7ebce-2021-473f-93d4-2f2cad74a39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3534</TotalTime>
  <Words>2682</Words>
  <Application>Microsoft Office PowerPoint</Application>
  <PresentationFormat>Widescreen</PresentationFormat>
  <Paragraphs>276</Paragraphs>
  <Slides>32</Slides>
  <Notes>30</Notes>
  <HiddenSlides>0</HiddenSlides>
  <MMClips>2</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32</vt:i4>
      </vt:variant>
    </vt:vector>
  </HeadingPairs>
  <TitlesOfParts>
    <vt:vector size="41" baseType="lpstr">
      <vt:lpstr>SimSun</vt:lpstr>
      <vt:lpstr>Aptos</vt:lpstr>
      <vt:lpstr>Arial</vt:lpstr>
      <vt:lpstr>Calibri</vt:lpstr>
      <vt:lpstr>Comic Sans MS</vt:lpstr>
      <vt:lpstr>Roboto</vt:lpstr>
      <vt:lpstr>Segoe UI</vt:lpstr>
      <vt:lpstr>Times New Roman</vt:lpstr>
      <vt:lpstr>Office Theme</vt:lpstr>
      <vt:lpstr>PACT within Speech &amp; Language Therapy   Working with families and empowering settings  with the support of Specialist Teachers</vt:lpstr>
      <vt:lpstr>Agenda</vt:lpstr>
      <vt:lpstr>Setting the scene</vt:lpstr>
      <vt:lpstr>Starting with one</vt:lpstr>
      <vt:lpstr>Positive Feedback</vt:lpstr>
      <vt:lpstr>More people trained</vt:lpstr>
      <vt:lpstr>Current numbers trained</vt:lpstr>
      <vt:lpstr>Skill mix</vt:lpstr>
      <vt:lpstr>Liz Murphy : Speech and Language Technical Instructor </vt:lpstr>
      <vt:lpstr>Our 6 area teams within Oxfordshire</vt:lpstr>
      <vt:lpstr>Oxfordshire</vt:lpstr>
      <vt:lpstr>Benefits of the remote offer</vt:lpstr>
      <vt:lpstr>Key benefit of the remote offer</vt:lpstr>
      <vt:lpstr>    How we deliver</vt:lpstr>
      <vt:lpstr>    Flexible offer</vt:lpstr>
      <vt:lpstr>    Some challenges</vt:lpstr>
      <vt:lpstr>    Outcomes from 6 sessions</vt:lpstr>
      <vt:lpstr>    Our social communication pathway</vt:lpstr>
      <vt:lpstr>    Supervision</vt:lpstr>
      <vt:lpstr>    Why we love PACT in the NHS</vt:lpstr>
      <vt:lpstr>    Why we love PACT in the NHS</vt:lpstr>
      <vt:lpstr>    Why we love PACT in the NHS</vt:lpstr>
      <vt:lpstr>    How many families so far</vt:lpstr>
      <vt:lpstr>    Sharing the PACT principles</vt:lpstr>
      <vt:lpstr>PowerPoint Presentation</vt:lpstr>
      <vt:lpstr>    Key elements of May I Join You? Training</vt:lpstr>
      <vt:lpstr>    A typical journey</vt:lpstr>
      <vt:lpstr>    Working collaboratively</vt:lpstr>
      <vt:lpstr>    Where we are now</vt:lpstr>
      <vt:lpstr>    Current pilot projects</vt:lpstr>
      <vt:lpstr>    Vision</vt:lpstr>
      <vt:lpstr>    Thank you so much for listening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Crabtree Martin (RNU) Oxford Health</dc:creator>
  <cp:lastModifiedBy>Lemon Kate (RNU) Oxford Health</cp:lastModifiedBy>
  <cp:revision>7</cp:revision>
  <dcterms:created xsi:type="dcterms:W3CDTF">2023-08-01T14:27:12Z</dcterms:created>
  <dcterms:modified xsi:type="dcterms:W3CDTF">2024-10-10T09:14:55Z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0x010100722C86957B559742B17CA2FB304DF289</vt:lpwstr>
  </property>
  <property fmtid="{D5CDD505-2E9C-101B-9397-08002B2CF9AE}" pid="3" name="MediaServiceImageTags">
    <vt:lpwstr/>
  </property>
</Properties>
</file>